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D49E-66F8-4058-BC66-B4CA0981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AC1E-2B22-41B8-B588-4F8433D9E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D9B90-9016-4124-BC13-6D45F309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CDDF3-8132-45C0-8D12-93D209F4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932EF-23A6-4B7C-9ECA-1A2413FF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B766-45E4-42C2-A5A0-AC6D1264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F07AA-E42A-45A0-84B6-925ACA00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6068C-FEF5-4924-B7F6-FE523A4F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D073-174F-4CAE-99B0-87BC5902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047E-3692-4043-BD84-B3A1062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8FE70F-E2DF-4289-9CFE-6E48E6A0F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3D1C2-09E5-490D-A32C-72A38ADE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E64B5-C858-446E-A4AC-2FF0412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FFDB-109B-484E-BE3E-17B7315E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3BD2-8CA1-464A-BBCB-5B7CCCC5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3239-8A3C-432A-A4C3-CF5A95E8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2DE7C-8D8F-4F76-8C16-F439F4BB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3074F-CF34-4D33-8706-81AB3F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95813-1EFE-4C62-A12F-5769227F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A735-40B9-4B36-9077-0C060181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B34E6-3A83-490C-9798-4025BF3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3AA5C-8477-40F2-A6E5-F92EF0EB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3C90-D132-4A8D-8E9E-5521F4DF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BDBD6-1FB3-4BFA-8915-502CD1ED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2858-41FC-475A-8F08-318F5C5B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4A17-7457-4B76-839B-652B31E4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B02D-006E-4E36-9EA4-0CD115F46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CC30F-B66B-4FE5-B64E-7D9E8BF7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00F2-A912-43F6-8789-9367594B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FA2E4-FCAC-4498-851D-2AE50F51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A1B12-F388-439B-9ECF-CA93DE1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ECD6E-DA10-4CF6-B0D5-FC1A324A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447EA-1486-4FBC-909E-E8B37864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7615B-0DC6-4B86-9EF5-517FCDE7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E0034-73FE-4729-9D76-65C981CA0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A18F5-0F72-4F0B-A7A4-8A10A3D2A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49F32-53AA-492E-A911-3A51284D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89945F-E7CE-4C57-83CF-760F68AE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BD823-4A75-43ED-B1B5-DFFF59A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26B5-BE6F-4274-A23E-9799AAE5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810FA8-8B87-477D-98C8-05A92358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FF53E-E7A9-451E-A2C3-4DC9621B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9641B-DAC8-4A39-803B-D0BE1CF0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2FE46-0B7A-4D89-BC5C-E147C27A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91BB70-6BA8-41F4-911B-5C6E873A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5A571-E846-4426-803F-69341E0A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7925D-6CF4-45B0-992F-8A5FEFE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14381-E048-4E2D-BAE7-CD578C32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8E35A-A8A2-4FC8-BC0A-CC44E0CD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B5541-F013-4D60-8508-6753775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02D78-B138-4DFB-8C56-EDE0BA12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B83B8-6DC6-4001-8FC0-0EDCCDAC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BF9B-C00A-4F69-87E5-304B302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B272DE-C62B-49F5-9B0E-7F148A5C7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3E1EB-4A47-40E2-B6F8-D1EA3F52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1E275-98B1-4AE3-9B0C-2FACE55D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4DA0C-9E13-48A8-BAE4-F325E729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19D57-3C65-412A-9954-ADAF555E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4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6BA1A-789A-42EF-B337-85954DE2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201F-DBA0-468A-98F8-5A47970F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8D280-FE65-4F08-98A6-3F1F0F219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76A1-EC9F-4500-8070-69A95374D2F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033E2-B631-4C57-9745-7A822E3D0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773BA-4318-4F36-92E2-64CFC8008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1C908-3C2F-428B-917C-CD51BBEB6C96}"/>
              </a:ext>
            </a:extLst>
          </p:cNvPr>
          <p:cNvSpPr txBox="1"/>
          <p:nvPr/>
        </p:nvSpPr>
        <p:spPr>
          <a:xfrm>
            <a:off x="620785" y="34394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기존 프로세스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1C2CB2-A9ED-4145-9329-B73F8578F346}"/>
              </a:ext>
            </a:extLst>
          </p:cNvPr>
          <p:cNvSpPr/>
          <p:nvPr/>
        </p:nvSpPr>
        <p:spPr>
          <a:xfrm>
            <a:off x="3087149" y="2139192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AA131-3EAE-469C-A009-87153ED5ADD7}"/>
              </a:ext>
            </a:extLst>
          </p:cNvPr>
          <p:cNvSpPr txBox="1"/>
          <p:nvPr/>
        </p:nvSpPr>
        <p:spPr>
          <a:xfrm>
            <a:off x="620785" y="2952925"/>
            <a:ext cx="274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미등록</a:t>
            </a:r>
            <a:r>
              <a:rPr lang="en-US" altLang="ko-KR" sz="1200" dirty="0"/>
              <a:t>(</a:t>
            </a:r>
            <a:r>
              <a:rPr lang="ko-KR" altLang="en-US" sz="1200" dirty="0"/>
              <a:t>방문예약 안한차량</a:t>
            </a:r>
            <a:r>
              <a:rPr lang="en-US" altLang="ko-KR" sz="1200" dirty="0"/>
              <a:t>) </a:t>
            </a:r>
            <a:r>
              <a:rPr lang="ko-KR" altLang="en-US" sz="1200" dirty="0"/>
              <a:t>차량 진입</a:t>
            </a:r>
          </a:p>
        </p:txBody>
      </p:sp>
      <p:sp>
        <p:nvSpPr>
          <p:cNvPr id="8" name="Rectangle 135">
            <a:extLst>
              <a:ext uri="{FF2B5EF4-FFF2-40B4-BE49-F238E27FC236}">
                <a16:creationId xmlns:a16="http://schemas.microsoft.com/office/drawing/2014/main" id="{4A975176-0A9E-4E07-9F98-7C2DF4BC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3" y="2555956"/>
            <a:ext cx="1519200" cy="231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9" name="Rectangle 125">
            <a:extLst>
              <a:ext uri="{FF2B5EF4-FFF2-40B4-BE49-F238E27FC236}">
                <a16:creationId xmlns:a16="http://schemas.microsoft.com/office/drawing/2014/main" id="{5F52FE77-59FE-4644-B665-DA58CCD9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3" y="2474136"/>
            <a:ext cx="1519200" cy="89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0" name="Rectangle 135">
            <a:extLst>
              <a:ext uri="{FF2B5EF4-FFF2-40B4-BE49-F238E27FC236}">
                <a16:creationId xmlns:a16="http://schemas.microsoft.com/office/drawing/2014/main" id="{7235E12F-9BB1-4279-A4D5-B067D373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3" y="2307722"/>
            <a:ext cx="1519200" cy="172888"/>
          </a:xfrm>
          <a:prstGeom prst="rect">
            <a:avLst/>
          </a:prstGeom>
          <a:solidFill>
            <a:srgbClr val="E7BD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1" name="AutoShape 126">
            <a:extLst>
              <a:ext uri="{FF2B5EF4-FFF2-40B4-BE49-F238E27FC236}">
                <a16:creationId xmlns:a16="http://schemas.microsoft.com/office/drawing/2014/main" id="{455FDA0C-EF7E-492D-954B-299B123B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6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2" name="AutoShape 127">
            <a:extLst>
              <a:ext uri="{FF2B5EF4-FFF2-40B4-BE49-F238E27FC236}">
                <a16:creationId xmlns:a16="http://schemas.microsoft.com/office/drawing/2014/main" id="{12C0CBBB-A178-426F-B143-14A0D260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3" name="AutoShape 128">
            <a:extLst>
              <a:ext uri="{FF2B5EF4-FFF2-40B4-BE49-F238E27FC236}">
                <a16:creationId xmlns:a16="http://schemas.microsoft.com/office/drawing/2014/main" id="{DE99F54A-3CB1-4F1D-AE56-08683A91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45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4" name="AutoShape 129">
            <a:extLst>
              <a:ext uri="{FF2B5EF4-FFF2-40B4-BE49-F238E27FC236}">
                <a16:creationId xmlns:a16="http://schemas.microsoft.com/office/drawing/2014/main" id="{B8E2079D-67B0-47E9-AB53-7368233B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8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5" name="AutoShape 130">
            <a:extLst>
              <a:ext uri="{FF2B5EF4-FFF2-40B4-BE49-F238E27FC236}">
                <a16:creationId xmlns:a16="http://schemas.microsoft.com/office/drawing/2014/main" id="{CB39B91F-69B4-44DA-8FAE-45A0E706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6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6" name="AutoShape 131">
            <a:extLst>
              <a:ext uri="{FF2B5EF4-FFF2-40B4-BE49-F238E27FC236}">
                <a16:creationId xmlns:a16="http://schemas.microsoft.com/office/drawing/2014/main" id="{4D5A394C-73C4-40FF-9D66-81AB19CE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0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7" name="AutoShape 132">
            <a:extLst>
              <a:ext uri="{FF2B5EF4-FFF2-40B4-BE49-F238E27FC236}">
                <a16:creationId xmlns:a16="http://schemas.microsoft.com/office/drawing/2014/main" id="{EB22208C-9B95-4E87-A740-A90DEBEF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04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8" name="AutoShape 133">
            <a:extLst>
              <a:ext uri="{FF2B5EF4-FFF2-40B4-BE49-F238E27FC236}">
                <a16:creationId xmlns:a16="http://schemas.microsoft.com/office/drawing/2014/main" id="{5ECCCE2C-891F-4376-9F7E-5C60867E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79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9" name="AutoShape 134">
            <a:extLst>
              <a:ext uri="{FF2B5EF4-FFF2-40B4-BE49-F238E27FC236}">
                <a16:creationId xmlns:a16="http://schemas.microsoft.com/office/drawing/2014/main" id="{25707CD7-17E3-4470-941D-3A3619B4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66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pic>
        <p:nvPicPr>
          <p:cNvPr id="20" name="Picture 136" descr="사용자 지정 4 copy">
            <a:extLst>
              <a:ext uri="{FF2B5EF4-FFF2-40B4-BE49-F238E27FC236}">
                <a16:creationId xmlns:a16="http://schemas.microsoft.com/office/drawing/2014/main" id="{4ECCAA7E-0472-43D3-B221-5522EBC3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725" t="23077" r="1401" b="7365"/>
          <a:stretch>
            <a:fillRect/>
          </a:stretch>
        </p:blipFill>
        <p:spPr bwMode="auto">
          <a:xfrm>
            <a:off x="1112283" y="2081348"/>
            <a:ext cx="880283" cy="710368"/>
          </a:xfrm>
          <a:prstGeom prst="rect">
            <a:avLst/>
          </a:prstGeom>
        </p:spPr>
      </p:pic>
      <p:pic>
        <p:nvPicPr>
          <p:cNvPr id="21" name="Picture 2" descr="C:\Users\우혜령 대리\Desktop\[김대훈]100927-Green ITS 주차시스템\자동차-뒤면-copy.png">
            <a:extLst>
              <a:ext uri="{FF2B5EF4-FFF2-40B4-BE49-F238E27FC236}">
                <a16:creationId xmlns:a16="http://schemas.microsoft.com/office/drawing/2014/main" id="{FB519E1D-8C7F-4C10-8F89-6354F57F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806" t="62264" r="33517" b="25000"/>
          <a:stretch>
            <a:fillRect/>
          </a:stretch>
        </p:blipFill>
        <p:spPr bwMode="auto">
          <a:xfrm>
            <a:off x="1723644" y="2431676"/>
            <a:ext cx="621521" cy="1879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AB5ADF-0A54-4135-B9FC-DEBE28711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22" y="1564622"/>
            <a:ext cx="650360" cy="9199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BE30D4-7E56-4495-852D-11DA147908D2}"/>
              </a:ext>
            </a:extLst>
          </p:cNvPr>
          <p:cNvSpPr txBox="1"/>
          <p:nvPr/>
        </p:nvSpPr>
        <p:spPr>
          <a:xfrm>
            <a:off x="4337108" y="2952925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차단기 </a:t>
            </a:r>
            <a:r>
              <a:rPr lang="ko-KR" altLang="en-US" sz="1200" dirty="0" err="1"/>
              <a:t>미개방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전광판</a:t>
            </a:r>
            <a:r>
              <a:rPr lang="en-US" altLang="ko-KR" sz="1200" dirty="0"/>
              <a:t> </a:t>
            </a:r>
            <a:r>
              <a:rPr lang="ko-KR" altLang="en-US" sz="1200" dirty="0"/>
              <a:t>안내</a:t>
            </a:r>
          </a:p>
        </p:txBody>
      </p:sp>
      <p:sp>
        <p:nvSpPr>
          <p:cNvPr id="24" name="Rectangle 135">
            <a:extLst>
              <a:ext uri="{FF2B5EF4-FFF2-40B4-BE49-F238E27FC236}">
                <a16:creationId xmlns:a16="http://schemas.microsoft.com/office/drawing/2014/main" id="{45C131AB-B197-45F1-A6E8-2726092F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83" y="2555956"/>
            <a:ext cx="1519200" cy="231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5" name="Rectangle 125">
            <a:extLst>
              <a:ext uri="{FF2B5EF4-FFF2-40B4-BE49-F238E27FC236}">
                <a16:creationId xmlns:a16="http://schemas.microsoft.com/office/drawing/2014/main" id="{485F1FDB-A74F-4612-8ED4-F1D0CEA6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83" y="2474136"/>
            <a:ext cx="1519200" cy="89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6" name="Rectangle 135">
            <a:extLst>
              <a:ext uri="{FF2B5EF4-FFF2-40B4-BE49-F238E27FC236}">
                <a16:creationId xmlns:a16="http://schemas.microsoft.com/office/drawing/2014/main" id="{3ECD1FD0-7BF4-4114-89E0-5007AAE5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83" y="2307722"/>
            <a:ext cx="1519200" cy="172888"/>
          </a:xfrm>
          <a:prstGeom prst="rect">
            <a:avLst/>
          </a:prstGeom>
          <a:solidFill>
            <a:srgbClr val="E7BD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7" name="AutoShape 126">
            <a:extLst>
              <a:ext uri="{FF2B5EF4-FFF2-40B4-BE49-F238E27FC236}">
                <a16:creationId xmlns:a16="http://schemas.microsoft.com/office/drawing/2014/main" id="{5B3A0205-6A44-4CC7-B4CC-84C0E1E6D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76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8" name="AutoShape 127">
            <a:extLst>
              <a:ext uri="{FF2B5EF4-FFF2-40B4-BE49-F238E27FC236}">
                <a16:creationId xmlns:a16="http://schemas.microsoft.com/office/drawing/2014/main" id="{348880B7-5681-4238-885A-192A0BAB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0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9" name="AutoShape 128">
            <a:extLst>
              <a:ext uri="{FF2B5EF4-FFF2-40B4-BE49-F238E27FC236}">
                <a16:creationId xmlns:a16="http://schemas.microsoft.com/office/drawing/2014/main" id="{3D435A0F-9E90-49A1-9A26-B9A3969D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45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0" name="AutoShape 129">
            <a:extLst>
              <a:ext uri="{FF2B5EF4-FFF2-40B4-BE49-F238E27FC236}">
                <a16:creationId xmlns:a16="http://schemas.microsoft.com/office/drawing/2014/main" id="{9F7D8971-396C-404A-AB1F-DC6A5C9E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08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1" name="AutoShape 130">
            <a:extLst>
              <a:ext uri="{FF2B5EF4-FFF2-40B4-BE49-F238E27FC236}">
                <a16:creationId xmlns:a16="http://schemas.microsoft.com/office/drawing/2014/main" id="{4E18719F-3D54-472C-A43A-B4F526AE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26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2" name="AutoShape 131">
            <a:extLst>
              <a:ext uri="{FF2B5EF4-FFF2-40B4-BE49-F238E27FC236}">
                <a16:creationId xmlns:a16="http://schemas.microsoft.com/office/drawing/2014/main" id="{8DC2B9DF-03AE-471D-9B2E-5691D506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70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3" name="AutoShape 132">
            <a:extLst>
              <a:ext uri="{FF2B5EF4-FFF2-40B4-BE49-F238E27FC236}">
                <a16:creationId xmlns:a16="http://schemas.microsoft.com/office/drawing/2014/main" id="{7E14DF0D-7091-448C-9F2A-85BF7E7C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4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4" name="AutoShape 133">
            <a:extLst>
              <a:ext uri="{FF2B5EF4-FFF2-40B4-BE49-F238E27FC236}">
                <a16:creationId xmlns:a16="http://schemas.microsoft.com/office/drawing/2014/main" id="{11FF176D-7F91-4521-8DE6-BF86276B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579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5" name="AutoShape 134">
            <a:extLst>
              <a:ext uri="{FF2B5EF4-FFF2-40B4-BE49-F238E27FC236}">
                <a16:creationId xmlns:a16="http://schemas.microsoft.com/office/drawing/2014/main" id="{5C6D46CE-861D-4776-A560-60AD80B4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6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pic>
        <p:nvPicPr>
          <p:cNvPr id="36" name="Picture 136" descr="사용자 지정 4 copy">
            <a:extLst>
              <a:ext uri="{FF2B5EF4-FFF2-40B4-BE49-F238E27FC236}">
                <a16:creationId xmlns:a16="http://schemas.microsoft.com/office/drawing/2014/main" id="{B985CF89-85B9-427D-B14B-34D96F2B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725" t="23077" r="1401" b="7365"/>
          <a:stretch>
            <a:fillRect/>
          </a:stretch>
        </p:blipFill>
        <p:spPr bwMode="auto">
          <a:xfrm>
            <a:off x="4591383" y="2081348"/>
            <a:ext cx="880283" cy="7103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B33601-B9C7-4EA1-B9E4-DDE9616EA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22" y="1564622"/>
            <a:ext cx="650360" cy="91994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A1A53F-E971-4B86-A698-3101AE332A4E}"/>
              </a:ext>
            </a:extLst>
          </p:cNvPr>
          <p:cNvSpPr/>
          <p:nvPr/>
        </p:nvSpPr>
        <p:spPr>
          <a:xfrm>
            <a:off x="4910568" y="1531066"/>
            <a:ext cx="842005" cy="274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경비실 호출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en-US" altLang="ko-KR" sz="900" dirty="0">
                <a:solidFill>
                  <a:srgbClr val="00B050"/>
                </a:solidFill>
              </a:rPr>
              <a:t>52</a:t>
            </a:r>
            <a:r>
              <a:rPr lang="ko-KR" altLang="en-US" sz="900" dirty="0">
                <a:solidFill>
                  <a:srgbClr val="00B050"/>
                </a:solidFill>
              </a:rPr>
              <a:t>가</a:t>
            </a:r>
            <a:r>
              <a:rPr lang="en-US" altLang="ko-KR" sz="900" dirty="0">
                <a:solidFill>
                  <a:srgbClr val="00B050"/>
                </a:solidFill>
              </a:rPr>
              <a:t>3108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447362A-FB66-4E69-877B-AA7D3DD7E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5" y="1564622"/>
            <a:ext cx="1122005" cy="1190264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68A050B-D426-4D43-9277-539586ADD0E3}"/>
              </a:ext>
            </a:extLst>
          </p:cNvPr>
          <p:cNvSpPr/>
          <p:nvPr/>
        </p:nvSpPr>
        <p:spPr>
          <a:xfrm>
            <a:off x="7060722" y="2139192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C8758-D0BA-409D-86EE-B4D965D67392}"/>
              </a:ext>
            </a:extLst>
          </p:cNvPr>
          <p:cNvSpPr txBox="1"/>
          <p:nvPr/>
        </p:nvSpPr>
        <p:spPr>
          <a:xfrm>
            <a:off x="8778275" y="295292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경비실 호출</a:t>
            </a:r>
            <a:endParaRPr lang="en-US" altLang="ko-KR" sz="12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6DE6C70-3FF5-4AB2-9AC2-668D3E3B6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498" y="1778648"/>
            <a:ext cx="987524" cy="976238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B3E13A-8704-4A87-B7AE-CAE24862C546}"/>
              </a:ext>
            </a:extLst>
          </p:cNvPr>
          <p:cNvCxnSpPr/>
          <p:nvPr/>
        </p:nvCxnSpPr>
        <p:spPr>
          <a:xfrm flipV="1">
            <a:off x="8917498" y="2298583"/>
            <a:ext cx="869386" cy="1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EB14D2-2AE0-4F86-9BA5-2BEAB8F9900F}"/>
              </a:ext>
            </a:extLst>
          </p:cNvPr>
          <p:cNvSpPr txBox="1"/>
          <p:nvPr/>
        </p:nvSpPr>
        <p:spPr>
          <a:xfrm>
            <a:off x="1971414" y="5163261"/>
            <a:ext cx="2898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방문세대</a:t>
            </a:r>
            <a:r>
              <a:rPr lang="en-US" altLang="ko-KR" sz="1200" dirty="0"/>
              <a:t>, </a:t>
            </a:r>
            <a:r>
              <a:rPr lang="ko-KR" altLang="en-US" sz="1200" dirty="0"/>
              <a:t>방문목적 </a:t>
            </a:r>
            <a:r>
              <a:rPr lang="ko-KR" altLang="en-US" sz="1200" dirty="0" err="1"/>
              <a:t>기입후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방문증</a:t>
            </a:r>
            <a:r>
              <a:rPr lang="ko-KR" altLang="en-US" sz="1200" dirty="0"/>
              <a:t> 발행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BD8F2E5-C00D-4895-8C69-2BD563F12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98" y="3723265"/>
            <a:ext cx="1249103" cy="117009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3CC91A3-E8ED-4B95-946D-E5BB39A9F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3741" y="3973472"/>
            <a:ext cx="1067896" cy="66236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E9091E-C722-474E-A18F-86129BFC1A35}"/>
              </a:ext>
            </a:extLst>
          </p:cNvPr>
          <p:cNvSpPr/>
          <p:nvPr/>
        </p:nvSpPr>
        <p:spPr>
          <a:xfrm>
            <a:off x="2653270" y="4236309"/>
            <a:ext cx="421003" cy="168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발행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0753EFB-8EE3-4385-BB18-56B363D37BBB}"/>
              </a:ext>
            </a:extLst>
          </p:cNvPr>
          <p:cNvCxnSpPr>
            <a:cxnSpLocks/>
          </p:cNvCxnSpPr>
          <p:nvPr/>
        </p:nvCxnSpPr>
        <p:spPr>
          <a:xfrm flipV="1">
            <a:off x="3017122" y="4236309"/>
            <a:ext cx="678672" cy="8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8BB8DFF0-9682-4196-A832-7D98495557BA}"/>
              </a:ext>
            </a:extLst>
          </p:cNvPr>
          <p:cNvSpPr/>
          <p:nvPr/>
        </p:nvSpPr>
        <p:spPr>
          <a:xfrm>
            <a:off x="4941117" y="4328815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3575DA3-23E4-4C91-A315-D614F7B8773A}"/>
              </a:ext>
            </a:extLst>
          </p:cNvPr>
          <p:cNvGrpSpPr/>
          <p:nvPr/>
        </p:nvGrpSpPr>
        <p:grpSpPr>
          <a:xfrm>
            <a:off x="6364957" y="3770485"/>
            <a:ext cx="745634" cy="1090553"/>
            <a:chOff x="4554129" y="2778614"/>
            <a:chExt cx="745634" cy="109055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0A88D9B-8732-4BCD-8A53-9A51FC35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129" y="2778614"/>
              <a:ext cx="745634" cy="1090553"/>
            </a:xfrm>
            <a:prstGeom prst="rect">
              <a:avLst/>
            </a:prstGeom>
          </p:spPr>
        </p:pic>
        <p:pic>
          <p:nvPicPr>
            <p:cNvPr id="68" name="그림 108" descr="089.png">
              <a:extLst>
                <a:ext uri="{FF2B5EF4-FFF2-40B4-BE49-F238E27FC236}">
                  <a16:creationId xmlns:a16="http://schemas.microsoft.com/office/drawing/2014/main" id="{2895D570-D502-4605-96FE-374A93C9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8744022" flipV="1">
              <a:off x="4834505" y="3233685"/>
              <a:ext cx="682313" cy="23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0213440-4620-47A7-90E1-C7FBBB0E0A8E}"/>
              </a:ext>
            </a:extLst>
          </p:cNvPr>
          <p:cNvSpPr txBox="1"/>
          <p:nvPr/>
        </p:nvSpPr>
        <p:spPr>
          <a:xfrm>
            <a:off x="5687737" y="5155035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방문증</a:t>
            </a:r>
            <a:r>
              <a:rPr lang="ko-KR" altLang="en-US" sz="1200" dirty="0"/>
              <a:t> 수령 </a:t>
            </a:r>
            <a:r>
              <a:rPr lang="en-US" altLang="ko-KR" sz="1200" dirty="0"/>
              <a:t>/ </a:t>
            </a:r>
            <a:r>
              <a:rPr lang="ko-KR" altLang="en-US" sz="1200" dirty="0"/>
              <a:t>차단기 개방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A3079E88-0BE6-4591-A175-96F931530A05}"/>
              </a:ext>
            </a:extLst>
          </p:cNvPr>
          <p:cNvSpPr/>
          <p:nvPr/>
        </p:nvSpPr>
        <p:spPr>
          <a:xfrm>
            <a:off x="7555673" y="4328815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99084-E511-46E7-A64C-C168A23CA90C}"/>
              </a:ext>
            </a:extLst>
          </p:cNvPr>
          <p:cNvSpPr txBox="1"/>
          <p:nvPr/>
        </p:nvSpPr>
        <p:spPr>
          <a:xfrm>
            <a:off x="8526605" y="5163261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방문증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정기차량 확인 순찰</a:t>
            </a: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E903148B-0EAF-43F1-8C09-8FE2EF6AF51A}"/>
              </a:ext>
            </a:extLst>
          </p:cNvPr>
          <p:cNvSpPr/>
          <p:nvPr/>
        </p:nvSpPr>
        <p:spPr>
          <a:xfrm>
            <a:off x="771209" y="4328815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6680DD-FE7E-41F0-8448-D8A76A1AE481}"/>
              </a:ext>
            </a:extLst>
          </p:cNvPr>
          <p:cNvSpPr txBox="1"/>
          <p:nvPr/>
        </p:nvSpPr>
        <p:spPr>
          <a:xfrm>
            <a:off x="3420689" y="3216717"/>
            <a:ext cx="410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정기권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방문예약 차량은 차선과 상관없이 차단기 개방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E0BB3F6-4F3D-4CC2-9E6E-38922FE27D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7346" y="3889491"/>
            <a:ext cx="1110260" cy="1197429"/>
          </a:xfrm>
          <a:prstGeom prst="rect">
            <a:avLst/>
          </a:prstGeom>
        </p:spPr>
      </p:pic>
      <p:pic>
        <p:nvPicPr>
          <p:cNvPr id="79" name="Picture 136" descr="사용자 지정 4 copy">
            <a:extLst>
              <a:ext uri="{FF2B5EF4-FFF2-40B4-BE49-F238E27FC236}">
                <a16:creationId xmlns:a16="http://schemas.microsoft.com/office/drawing/2014/main" id="{0A73F8AB-74CC-4EF6-9D67-D93E39B0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725" t="23077" r="1401" b="7365"/>
          <a:stretch>
            <a:fillRect/>
          </a:stretch>
        </p:blipFill>
        <p:spPr bwMode="auto">
          <a:xfrm flipH="1">
            <a:off x="10081510" y="4306149"/>
            <a:ext cx="880284" cy="710368"/>
          </a:xfrm>
          <a:prstGeom prst="rect">
            <a:avLst/>
          </a:prstGeom>
        </p:spPr>
      </p:pic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54A1DAB-F750-4C58-9DB4-A01CB372A380}"/>
              </a:ext>
            </a:extLst>
          </p:cNvPr>
          <p:cNvCxnSpPr>
            <a:cxnSpLocks/>
          </p:cNvCxnSpPr>
          <p:nvPr/>
        </p:nvCxnSpPr>
        <p:spPr>
          <a:xfrm>
            <a:off x="9132476" y="4364529"/>
            <a:ext cx="1389176" cy="12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8461D8C-F797-4E3A-B86E-AC93D64B630B}"/>
              </a:ext>
            </a:extLst>
          </p:cNvPr>
          <p:cNvSpPr txBox="1"/>
          <p:nvPr/>
        </p:nvSpPr>
        <p:spPr>
          <a:xfrm>
            <a:off x="7880652" y="3227115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정기권 전용 차선인 경우는 차선 이동 후 처리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8EEA65-2673-424F-89C0-8D33FA2C71BC}"/>
              </a:ext>
            </a:extLst>
          </p:cNvPr>
          <p:cNvSpPr txBox="1"/>
          <p:nvPr/>
        </p:nvSpPr>
        <p:spPr>
          <a:xfrm>
            <a:off x="2025916" y="5420782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방문증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수령 여부는 확인할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21013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1C908-3C2F-428B-917C-CD51BBEB6C96}"/>
              </a:ext>
            </a:extLst>
          </p:cNvPr>
          <p:cNvSpPr txBox="1"/>
          <p:nvPr/>
        </p:nvSpPr>
        <p:spPr>
          <a:xfrm>
            <a:off x="620785" y="34394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개선 프로세스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1C2CB2-A9ED-4145-9329-B73F8578F346}"/>
              </a:ext>
            </a:extLst>
          </p:cNvPr>
          <p:cNvSpPr/>
          <p:nvPr/>
        </p:nvSpPr>
        <p:spPr>
          <a:xfrm>
            <a:off x="3087149" y="2139192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AA131-3EAE-469C-A009-87153ED5ADD7}"/>
              </a:ext>
            </a:extLst>
          </p:cNvPr>
          <p:cNvSpPr txBox="1"/>
          <p:nvPr/>
        </p:nvSpPr>
        <p:spPr>
          <a:xfrm>
            <a:off x="620785" y="2952925"/>
            <a:ext cx="274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미등록</a:t>
            </a:r>
            <a:r>
              <a:rPr lang="en-US" altLang="ko-KR" sz="1200" dirty="0"/>
              <a:t>(</a:t>
            </a:r>
            <a:r>
              <a:rPr lang="ko-KR" altLang="en-US" sz="1200" dirty="0"/>
              <a:t>방문예약 안한차량</a:t>
            </a:r>
            <a:r>
              <a:rPr lang="en-US" altLang="ko-KR" sz="1200" dirty="0"/>
              <a:t>) </a:t>
            </a:r>
            <a:r>
              <a:rPr lang="ko-KR" altLang="en-US" sz="1200" dirty="0"/>
              <a:t>차량 진입</a:t>
            </a:r>
          </a:p>
        </p:txBody>
      </p:sp>
      <p:sp>
        <p:nvSpPr>
          <p:cNvPr id="8" name="Rectangle 135">
            <a:extLst>
              <a:ext uri="{FF2B5EF4-FFF2-40B4-BE49-F238E27FC236}">
                <a16:creationId xmlns:a16="http://schemas.microsoft.com/office/drawing/2014/main" id="{4A975176-0A9E-4E07-9F98-7C2DF4BC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3" y="2555956"/>
            <a:ext cx="1519200" cy="231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9" name="Rectangle 125">
            <a:extLst>
              <a:ext uri="{FF2B5EF4-FFF2-40B4-BE49-F238E27FC236}">
                <a16:creationId xmlns:a16="http://schemas.microsoft.com/office/drawing/2014/main" id="{5F52FE77-59FE-4644-B665-DA58CCD9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3" y="2474136"/>
            <a:ext cx="1519200" cy="89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0" name="Rectangle 135">
            <a:extLst>
              <a:ext uri="{FF2B5EF4-FFF2-40B4-BE49-F238E27FC236}">
                <a16:creationId xmlns:a16="http://schemas.microsoft.com/office/drawing/2014/main" id="{7235E12F-9BB1-4279-A4D5-B067D373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3" y="2307722"/>
            <a:ext cx="1519200" cy="172888"/>
          </a:xfrm>
          <a:prstGeom prst="rect">
            <a:avLst/>
          </a:prstGeom>
          <a:solidFill>
            <a:srgbClr val="E7BD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1" name="AutoShape 126">
            <a:extLst>
              <a:ext uri="{FF2B5EF4-FFF2-40B4-BE49-F238E27FC236}">
                <a16:creationId xmlns:a16="http://schemas.microsoft.com/office/drawing/2014/main" id="{455FDA0C-EF7E-492D-954B-299B123B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6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2" name="AutoShape 127">
            <a:extLst>
              <a:ext uri="{FF2B5EF4-FFF2-40B4-BE49-F238E27FC236}">
                <a16:creationId xmlns:a16="http://schemas.microsoft.com/office/drawing/2014/main" id="{12C0CBBB-A178-426F-B143-14A0D260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3" name="AutoShape 128">
            <a:extLst>
              <a:ext uri="{FF2B5EF4-FFF2-40B4-BE49-F238E27FC236}">
                <a16:creationId xmlns:a16="http://schemas.microsoft.com/office/drawing/2014/main" id="{DE99F54A-3CB1-4F1D-AE56-08683A91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45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4" name="AutoShape 129">
            <a:extLst>
              <a:ext uri="{FF2B5EF4-FFF2-40B4-BE49-F238E27FC236}">
                <a16:creationId xmlns:a16="http://schemas.microsoft.com/office/drawing/2014/main" id="{B8E2079D-67B0-47E9-AB53-7368233B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8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5" name="AutoShape 130">
            <a:extLst>
              <a:ext uri="{FF2B5EF4-FFF2-40B4-BE49-F238E27FC236}">
                <a16:creationId xmlns:a16="http://schemas.microsoft.com/office/drawing/2014/main" id="{CB39B91F-69B4-44DA-8FAE-45A0E706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6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6" name="AutoShape 131">
            <a:extLst>
              <a:ext uri="{FF2B5EF4-FFF2-40B4-BE49-F238E27FC236}">
                <a16:creationId xmlns:a16="http://schemas.microsoft.com/office/drawing/2014/main" id="{4D5A394C-73C4-40FF-9D66-81AB19CE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0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7" name="AutoShape 132">
            <a:extLst>
              <a:ext uri="{FF2B5EF4-FFF2-40B4-BE49-F238E27FC236}">
                <a16:creationId xmlns:a16="http://schemas.microsoft.com/office/drawing/2014/main" id="{EB22208C-9B95-4E87-A740-A90DEBEF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04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8" name="AutoShape 133">
            <a:extLst>
              <a:ext uri="{FF2B5EF4-FFF2-40B4-BE49-F238E27FC236}">
                <a16:creationId xmlns:a16="http://schemas.microsoft.com/office/drawing/2014/main" id="{5ECCCE2C-891F-4376-9F7E-5C60867E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79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9" name="AutoShape 134">
            <a:extLst>
              <a:ext uri="{FF2B5EF4-FFF2-40B4-BE49-F238E27FC236}">
                <a16:creationId xmlns:a16="http://schemas.microsoft.com/office/drawing/2014/main" id="{25707CD7-17E3-4470-941D-3A3619B4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66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pic>
        <p:nvPicPr>
          <p:cNvPr id="20" name="Picture 136" descr="사용자 지정 4 copy">
            <a:extLst>
              <a:ext uri="{FF2B5EF4-FFF2-40B4-BE49-F238E27FC236}">
                <a16:creationId xmlns:a16="http://schemas.microsoft.com/office/drawing/2014/main" id="{4ECCAA7E-0472-43D3-B221-5522EBC3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725" t="23077" r="1401" b="7365"/>
          <a:stretch>
            <a:fillRect/>
          </a:stretch>
        </p:blipFill>
        <p:spPr bwMode="auto">
          <a:xfrm>
            <a:off x="1112283" y="2081348"/>
            <a:ext cx="880283" cy="710368"/>
          </a:xfrm>
          <a:prstGeom prst="rect">
            <a:avLst/>
          </a:prstGeom>
        </p:spPr>
      </p:pic>
      <p:pic>
        <p:nvPicPr>
          <p:cNvPr id="21" name="Picture 2" descr="C:\Users\우혜령 대리\Desktop\[김대훈]100927-Green ITS 주차시스템\자동차-뒤면-copy.png">
            <a:extLst>
              <a:ext uri="{FF2B5EF4-FFF2-40B4-BE49-F238E27FC236}">
                <a16:creationId xmlns:a16="http://schemas.microsoft.com/office/drawing/2014/main" id="{FB519E1D-8C7F-4C10-8F89-6354F57F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806" t="62264" r="33517" b="25000"/>
          <a:stretch>
            <a:fillRect/>
          </a:stretch>
        </p:blipFill>
        <p:spPr bwMode="auto">
          <a:xfrm>
            <a:off x="1723644" y="2431676"/>
            <a:ext cx="621521" cy="1879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AB5ADF-0A54-4135-B9FC-DEBE28711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22" y="1564622"/>
            <a:ext cx="650360" cy="9199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BE30D4-7E56-4495-852D-11DA147908D2}"/>
              </a:ext>
            </a:extLst>
          </p:cNvPr>
          <p:cNvSpPr txBox="1"/>
          <p:nvPr/>
        </p:nvSpPr>
        <p:spPr>
          <a:xfrm>
            <a:off x="4337108" y="2952925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차단기 </a:t>
            </a:r>
            <a:r>
              <a:rPr lang="ko-KR" altLang="en-US" sz="1200" dirty="0" err="1"/>
              <a:t>미개방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전광판</a:t>
            </a:r>
            <a:r>
              <a:rPr lang="en-US" altLang="ko-KR" sz="1200" dirty="0"/>
              <a:t> </a:t>
            </a:r>
            <a:r>
              <a:rPr lang="ko-KR" altLang="en-US" sz="1200" dirty="0"/>
              <a:t>안내</a:t>
            </a:r>
          </a:p>
        </p:txBody>
      </p:sp>
      <p:sp>
        <p:nvSpPr>
          <p:cNvPr id="24" name="Rectangle 135">
            <a:extLst>
              <a:ext uri="{FF2B5EF4-FFF2-40B4-BE49-F238E27FC236}">
                <a16:creationId xmlns:a16="http://schemas.microsoft.com/office/drawing/2014/main" id="{45C131AB-B197-45F1-A6E8-2726092F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83" y="2555956"/>
            <a:ext cx="1519200" cy="231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5" name="Rectangle 125">
            <a:extLst>
              <a:ext uri="{FF2B5EF4-FFF2-40B4-BE49-F238E27FC236}">
                <a16:creationId xmlns:a16="http://schemas.microsoft.com/office/drawing/2014/main" id="{485F1FDB-A74F-4612-8ED4-F1D0CEA6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83" y="2474136"/>
            <a:ext cx="1519200" cy="89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6" name="Rectangle 135">
            <a:extLst>
              <a:ext uri="{FF2B5EF4-FFF2-40B4-BE49-F238E27FC236}">
                <a16:creationId xmlns:a16="http://schemas.microsoft.com/office/drawing/2014/main" id="{3ECD1FD0-7BF4-4114-89E0-5007AAE5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83" y="2307722"/>
            <a:ext cx="1519200" cy="172888"/>
          </a:xfrm>
          <a:prstGeom prst="rect">
            <a:avLst/>
          </a:prstGeom>
          <a:solidFill>
            <a:srgbClr val="E7BD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7" name="AutoShape 126">
            <a:extLst>
              <a:ext uri="{FF2B5EF4-FFF2-40B4-BE49-F238E27FC236}">
                <a16:creationId xmlns:a16="http://schemas.microsoft.com/office/drawing/2014/main" id="{5B3A0205-6A44-4CC7-B4CC-84C0E1E6D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76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8" name="AutoShape 127">
            <a:extLst>
              <a:ext uri="{FF2B5EF4-FFF2-40B4-BE49-F238E27FC236}">
                <a16:creationId xmlns:a16="http://schemas.microsoft.com/office/drawing/2014/main" id="{348880B7-5681-4238-885A-192A0BAB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04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29" name="AutoShape 128">
            <a:extLst>
              <a:ext uri="{FF2B5EF4-FFF2-40B4-BE49-F238E27FC236}">
                <a16:creationId xmlns:a16="http://schemas.microsoft.com/office/drawing/2014/main" id="{3D435A0F-9E90-49A1-9A26-B9A3969D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45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0" name="AutoShape 129">
            <a:extLst>
              <a:ext uri="{FF2B5EF4-FFF2-40B4-BE49-F238E27FC236}">
                <a16:creationId xmlns:a16="http://schemas.microsoft.com/office/drawing/2014/main" id="{9F7D8971-396C-404A-AB1F-DC6A5C9E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08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1" name="AutoShape 130">
            <a:extLst>
              <a:ext uri="{FF2B5EF4-FFF2-40B4-BE49-F238E27FC236}">
                <a16:creationId xmlns:a16="http://schemas.microsoft.com/office/drawing/2014/main" id="{4E18719F-3D54-472C-A43A-B4F526AE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263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2" name="AutoShape 131">
            <a:extLst>
              <a:ext uri="{FF2B5EF4-FFF2-40B4-BE49-F238E27FC236}">
                <a16:creationId xmlns:a16="http://schemas.microsoft.com/office/drawing/2014/main" id="{8DC2B9DF-03AE-471D-9B2E-5691D506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70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3" name="AutoShape 132">
            <a:extLst>
              <a:ext uri="{FF2B5EF4-FFF2-40B4-BE49-F238E27FC236}">
                <a16:creationId xmlns:a16="http://schemas.microsoft.com/office/drawing/2014/main" id="{7E14DF0D-7091-448C-9F2A-85BF7E7C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4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4" name="AutoShape 133">
            <a:extLst>
              <a:ext uri="{FF2B5EF4-FFF2-40B4-BE49-F238E27FC236}">
                <a16:creationId xmlns:a16="http://schemas.microsoft.com/office/drawing/2014/main" id="{11FF176D-7F91-4521-8DE6-BF86276B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579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35" name="AutoShape 134">
            <a:extLst>
              <a:ext uri="{FF2B5EF4-FFF2-40B4-BE49-F238E27FC236}">
                <a16:creationId xmlns:a16="http://schemas.microsoft.com/office/drawing/2014/main" id="{5C6D46CE-861D-4776-A560-60AD80B4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61" y="2464797"/>
            <a:ext cx="134092" cy="89547"/>
          </a:xfrm>
          <a:prstGeom prst="parallelogram">
            <a:avLst>
              <a:gd name="adj" fmla="val 106618"/>
            </a:avLst>
          </a:prstGeom>
          <a:solidFill>
            <a:srgbClr val="E7BD35"/>
          </a:solidFill>
          <a:ln w="12700">
            <a:solidFill>
              <a:srgbClr val="E7BD3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Yoon 윤고딕 530_TT" pitchFamily="18" charset="-127"/>
              <a:ea typeface="Yoon 윤고딕 530_TT" pitchFamily="18" charset="-127"/>
            </a:endParaRPr>
          </a:p>
        </p:txBody>
      </p:sp>
      <p:pic>
        <p:nvPicPr>
          <p:cNvPr id="36" name="Picture 136" descr="사용자 지정 4 copy">
            <a:extLst>
              <a:ext uri="{FF2B5EF4-FFF2-40B4-BE49-F238E27FC236}">
                <a16:creationId xmlns:a16="http://schemas.microsoft.com/office/drawing/2014/main" id="{B985CF89-85B9-427D-B14B-34D96F2B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725" t="23077" r="1401" b="7365"/>
          <a:stretch>
            <a:fillRect/>
          </a:stretch>
        </p:blipFill>
        <p:spPr bwMode="auto">
          <a:xfrm>
            <a:off x="4591383" y="2081348"/>
            <a:ext cx="880283" cy="7103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B33601-B9C7-4EA1-B9E4-DDE9616EA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22" y="1564622"/>
            <a:ext cx="650360" cy="91994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A1A53F-E971-4B86-A698-3101AE332A4E}"/>
              </a:ext>
            </a:extLst>
          </p:cNvPr>
          <p:cNvSpPr/>
          <p:nvPr/>
        </p:nvSpPr>
        <p:spPr>
          <a:xfrm>
            <a:off x="4910568" y="1531066"/>
            <a:ext cx="842005" cy="2747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경비실 호출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en-US" altLang="ko-KR" sz="900" dirty="0">
                <a:solidFill>
                  <a:srgbClr val="00B050"/>
                </a:solidFill>
              </a:rPr>
              <a:t>52</a:t>
            </a:r>
            <a:r>
              <a:rPr lang="ko-KR" altLang="en-US" sz="900" dirty="0">
                <a:solidFill>
                  <a:srgbClr val="00B050"/>
                </a:solidFill>
              </a:rPr>
              <a:t>가</a:t>
            </a:r>
            <a:r>
              <a:rPr lang="en-US" altLang="ko-KR" sz="900" dirty="0">
                <a:solidFill>
                  <a:srgbClr val="00B050"/>
                </a:solidFill>
              </a:rPr>
              <a:t>3108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447362A-FB66-4E69-877B-AA7D3DD7E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5" y="1564622"/>
            <a:ext cx="1122005" cy="1190264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68A050B-D426-4D43-9277-539586ADD0E3}"/>
              </a:ext>
            </a:extLst>
          </p:cNvPr>
          <p:cNvSpPr/>
          <p:nvPr/>
        </p:nvSpPr>
        <p:spPr>
          <a:xfrm>
            <a:off x="7060722" y="2139192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C8758-D0BA-409D-86EE-B4D965D67392}"/>
              </a:ext>
            </a:extLst>
          </p:cNvPr>
          <p:cNvSpPr txBox="1"/>
          <p:nvPr/>
        </p:nvSpPr>
        <p:spPr>
          <a:xfrm>
            <a:off x="8778275" y="295292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경비실 호출</a:t>
            </a:r>
            <a:endParaRPr lang="en-US" altLang="ko-KR" sz="12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6DE6C70-3FF5-4AB2-9AC2-668D3E3B6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498" y="1778648"/>
            <a:ext cx="987524" cy="976238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B3E13A-8704-4A87-B7AE-CAE24862C546}"/>
              </a:ext>
            </a:extLst>
          </p:cNvPr>
          <p:cNvCxnSpPr/>
          <p:nvPr/>
        </p:nvCxnSpPr>
        <p:spPr>
          <a:xfrm flipV="1">
            <a:off x="8917498" y="2298583"/>
            <a:ext cx="869386" cy="1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EB14D2-2AE0-4F86-9BA5-2BEAB8F9900F}"/>
              </a:ext>
            </a:extLst>
          </p:cNvPr>
          <p:cNvSpPr txBox="1"/>
          <p:nvPr/>
        </p:nvSpPr>
        <p:spPr>
          <a:xfrm>
            <a:off x="1216404" y="5163261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방문세대</a:t>
            </a:r>
            <a:r>
              <a:rPr lang="en-US" altLang="ko-KR" sz="1200" dirty="0"/>
              <a:t>, </a:t>
            </a:r>
            <a:r>
              <a:rPr lang="ko-KR" altLang="en-US" sz="1200" dirty="0"/>
              <a:t>방문목적 </a:t>
            </a:r>
            <a:r>
              <a:rPr lang="ko-KR" altLang="en-US" sz="1200" dirty="0" err="1"/>
              <a:t>기입후</a:t>
            </a:r>
            <a:r>
              <a:rPr lang="ko-KR" altLang="en-US" sz="1200" dirty="0"/>
              <a:t> 방문 허용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BD8F2E5-C00D-4895-8C69-2BD563F12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98" y="3723265"/>
            <a:ext cx="1249103" cy="1170094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E9091E-C722-474E-A18F-86129BFC1A35}"/>
              </a:ext>
            </a:extLst>
          </p:cNvPr>
          <p:cNvSpPr/>
          <p:nvPr/>
        </p:nvSpPr>
        <p:spPr>
          <a:xfrm>
            <a:off x="2653270" y="4236309"/>
            <a:ext cx="421003" cy="168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허용</a:t>
            </a: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8BB8DFF0-9682-4196-A832-7D98495557BA}"/>
              </a:ext>
            </a:extLst>
          </p:cNvPr>
          <p:cNvSpPr/>
          <p:nvPr/>
        </p:nvSpPr>
        <p:spPr>
          <a:xfrm>
            <a:off x="3615655" y="4328815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3575DA3-23E4-4C91-A315-D614F7B8773A}"/>
              </a:ext>
            </a:extLst>
          </p:cNvPr>
          <p:cNvGrpSpPr/>
          <p:nvPr/>
        </p:nvGrpSpPr>
        <p:grpSpPr>
          <a:xfrm>
            <a:off x="4896882" y="3770485"/>
            <a:ext cx="745634" cy="1090553"/>
            <a:chOff x="4554129" y="2778614"/>
            <a:chExt cx="745634" cy="109055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0A88D9B-8732-4BCD-8A53-9A51FC35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129" y="2778614"/>
              <a:ext cx="745634" cy="1090553"/>
            </a:xfrm>
            <a:prstGeom prst="rect">
              <a:avLst/>
            </a:prstGeom>
          </p:spPr>
        </p:pic>
        <p:pic>
          <p:nvPicPr>
            <p:cNvPr id="68" name="그림 108" descr="089.png">
              <a:extLst>
                <a:ext uri="{FF2B5EF4-FFF2-40B4-BE49-F238E27FC236}">
                  <a16:creationId xmlns:a16="http://schemas.microsoft.com/office/drawing/2014/main" id="{2895D570-D502-4605-96FE-374A93C9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8744022" flipV="1">
              <a:off x="4834505" y="3233685"/>
              <a:ext cx="682313" cy="23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0213440-4620-47A7-90E1-C7FBBB0E0A8E}"/>
              </a:ext>
            </a:extLst>
          </p:cNvPr>
          <p:cNvSpPr txBox="1"/>
          <p:nvPr/>
        </p:nvSpPr>
        <p:spPr>
          <a:xfrm>
            <a:off x="4597167" y="51550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차단기 개방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A3079E88-0BE6-4591-A175-96F931530A05}"/>
              </a:ext>
            </a:extLst>
          </p:cNvPr>
          <p:cNvSpPr/>
          <p:nvPr/>
        </p:nvSpPr>
        <p:spPr>
          <a:xfrm>
            <a:off x="6087598" y="4328815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99084-E511-46E7-A64C-C168A23CA90C}"/>
              </a:ext>
            </a:extLst>
          </p:cNvPr>
          <p:cNvSpPr txBox="1"/>
          <p:nvPr/>
        </p:nvSpPr>
        <p:spPr>
          <a:xfrm>
            <a:off x="7058530" y="5163261"/>
            <a:ext cx="334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휴대폰을 이용한 </a:t>
            </a:r>
            <a:r>
              <a:rPr lang="ko-KR" altLang="en-US" sz="1200" dirty="0" err="1"/>
              <a:t>방문증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정기차량 확인 순찰</a:t>
            </a: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E903148B-0EAF-43F1-8C09-8FE2EF6AF51A}"/>
              </a:ext>
            </a:extLst>
          </p:cNvPr>
          <p:cNvSpPr/>
          <p:nvPr/>
        </p:nvSpPr>
        <p:spPr>
          <a:xfrm>
            <a:off x="771209" y="4328815"/>
            <a:ext cx="746620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6680DD-FE7E-41F0-8448-D8A76A1AE481}"/>
              </a:ext>
            </a:extLst>
          </p:cNvPr>
          <p:cNvSpPr txBox="1"/>
          <p:nvPr/>
        </p:nvSpPr>
        <p:spPr>
          <a:xfrm>
            <a:off x="3420689" y="3216717"/>
            <a:ext cx="410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정기권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방문예약 차량은 차선과 상관없이 차단기 개방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E0BB3F6-4F3D-4CC2-9E6E-38922FE27D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9271" y="3889491"/>
            <a:ext cx="1110260" cy="1197429"/>
          </a:xfrm>
          <a:prstGeom prst="rect">
            <a:avLst/>
          </a:prstGeom>
        </p:spPr>
      </p:pic>
      <p:pic>
        <p:nvPicPr>
          <p:cNvPr id="79" name="Picture 136" descr="사용자 지정 4 copy">
            <a:extLst>
              <a:ext uri="{FF2B5EF4-FFF2-40B4-BE49-F238E27FC236}">
                <a16:creationId xmlns:a16="http://schemas.microsoft.com/office/drawing/2014/main" id="{0A73F8AB-74CC-4EF6-9D67-D93E39B0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725" t="23077" r="1401" b="7365"/>
          <a:stretch>
            <a:fillRect/>
          </a:stretch>
        </p:blipFill>
        <p:spPr bwMode="auto">
          <a:xfrm flipH="1">
            <a:off x="9536225" y="4306149"/>
            <a:ext cx="880284" cy="71036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8461D8C-F797-4E3A-B86E-AC93D64B630B}"/>
              </a:ext>
            </a:extLst>
          </p:cNvPr>
          <p:cNvSpPr txBox="1"/>
          <p:nvPr/>
        </p:nvSpPr>
        <p:spPr>
          <a:xfrm>
            <a:off x="7880652" y="3227115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정기권 전용 차선인 경우는 차선 이동 후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8E1C4-2FDD-4463-A9D0-F2233A799B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7051" y="3716699"/>
            <a:ext cx="852599" cy="1344309"/>
          </a:xfrm>
          <a:prstGeom prst="rect">
            <a:avLst/>
          </a:prstGeom>
        </p:spPr>
      </p:pic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54A1DAB-F750-4C58-9DB4-A01CB372A380}"/>
              </a:ext>
            </a:extLst>
          </p:cNvPr>
          <p:cNvCxnSpPr>
            <a:cxnSpLocks/>
          </p:cNvCxnSpPr>
          <p:nvPr/>
        </p:nvCxnSpPr>
        <p:spPr>
          <a:xfrm>
            <a:off x="7664401" y="4364529"/>
            <a:ext cx="1065420" cy="28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4F7E1B-8EF6-48D4-961C-E55AF923523D}"/>
              </a:ext>
            </a:extLst>
          </p:cNvPr>
          <p:cNvSpPr txBox="1"/>
          <p:nvPr/>
        </p:nvSpPr>
        <p:spPr>
          <a:xfrm>
            <a:off x="6367513" y="5423458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휴대폰 순찰 기능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실시간 차량 확인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으로 순찰피로 감소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미등록차량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방문일자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시간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초과 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블랙리스트 차량 조회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불법주정차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주차라인 무시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블랙리스트 차량 관리 용이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7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1C908-3C2F-428B-917C-CD51BBEB6C96}"/>
              </a:ext>
            </a:extLst>
          </p:cNvPr>
          <p:cNvSpPr txBox="1"/>
          <p:nvPr/>
        </p:nvSpPr>
        <p:spPr>
          <a:xfrm>
            <a:off x="620785" y="34394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체크 포인트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4F7E1B-8EF6-48D4-961C-E55AF923523D}"/>
              </a:ext>
            </a:extLst>
          </p:cNvPr>
          <p:cNvSpPr txBox="1"/>
          <p:nvPr/>
        </p:nvSpPr>
        <p:spPr>
          <a:xfrm>
            <a:off x="5754168" y="1575999"/>
            <a:ext cx="58320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관리자 휴대폰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사용 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경비원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관리자 권한 별 기능 제한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승인 거절차량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방문일자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시간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초과차량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블랙리스트 등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위반 리스트 확인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기능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실시간 차량조회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기능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카메라로 차량번호 비추어 위반여부 확인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미등록차량 차량 알림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스티커 부착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엄격한 입차 관리 시 발생하지 않음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방문일자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시간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초과 차량 알림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해당 세대 사용자 앱 푸시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수동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자동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블랙리스트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방문 승인 받지 못한 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차량 알림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운영업체 재량 통제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불법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주정차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초과차량 근거자료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사진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업로드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후처리로 향후 방문예약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방문허용 시 알림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(or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통제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해당 세대 사용자 통화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앱 푸시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필요 기관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관리사무소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경찰서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제출 시 근거자료 출력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기타 추가기능 검토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세대주 문자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통화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기능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아파트 관리 기능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관리비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납부현황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주민투표 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9AC647-D5C7-4C58-AF5A-C52EB97872D3}"/>
              </a:ext>
            </a:extLst>
          </p:cNvPr>
          <p:cNvSpPr txBox="1"/>
          <p:nvPr/>
        </p:nvSpPr>
        <p:spPr>
          <a:xfrm>
            <a:off x="853013" y="3172946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출구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LPR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추가 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마일리지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방문차량 허용시간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기능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사용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 별 방문차량 주차장 사용 시간 조회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BF7DE6-B502-4BC3-AB35-30F81767592C}"/>
              </a:ext>
            </a:extLst>
          </p:cNvPr>
          <p:cNvSpPr txBox="1"/>
          <p:nvPr/>
        </p:nvSpPr>
        <p:spPr>
          <a:xfrm>
            <a:off x="853013" y="4308493"/>
            <a:ext cx="4112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유도관제 연동 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초음파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(BLE)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연동 시 정기차량 구분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영상유도 연동 시 정기차량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방문차량 구분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+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승인 거절 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블랙리스트 차량 등 위치 확인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관리자 휴대폰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에서 유도관제 모니터링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사용자 휴대폰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에서 내차 위치 확인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A4ACE-4745-48EA-9D0C-B6904E797E09}"/>
              </a:ext>
            </a:extLst>
          </p:cNvPr>
          <p:cNvSpPr txBox="1"/>
          <p:nvPr/>
        </p:nvSpPr>
        <p:spPr>
          <a:xfrm>
            <a:off x="5754168" y="4484662"/>
            <a:ext cx="47420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사용자 휴대폰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사용 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자가 정기차량 조회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등록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등록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수정은 자동차 등록증 등 필요 서류 승인심사 후 처리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방문예약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횟수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마일리지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조회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등록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등록차량 입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출차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알림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앱 푸시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본인 방문 세대 확인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방문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미예약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차량 경비실 등록 시 승인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내차 위치 조회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영상유도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초음파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(BLE)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연동 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기타 추가기능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검토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경비원 문자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통화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기능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아파트 관리 기능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관리비 조회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단지내 커뮤니티 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3C1628-831D-4258-AAED-400EEA1F8FEA}"/>
              </a:ext>
            </a:extLst>
          </p:cNvPr>
          <p:cNvSpPr txBox="1"/>
          <p:nvPr/>
        </p:nvSpPr>
        <p:spPr>
          <a:xfrm>
            <a:off x="853013" y="1575999"/>
            <a:ext cx="4748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개선 프로세스 골자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경비원 순찰 시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방문증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여부로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100%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방문차량 확인이 어려움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정기차량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방문예약 차량은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방문증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없음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따라서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방문증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보다는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후처리 기능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에 집중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할 필요가 있음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방문증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발행기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사용은 옵션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발행기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미사용 시 비용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장비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소모품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절감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576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Yoon 윤고딕 530_TT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ghlee0127@gmail.com</dc:creator>
  <cp:lastModifiedBy>ghlee0127@gmail.com</cp:lastModifiedBy>
  <cp:revision>4</cp:revision>
  <dcterms:created xsi:type="dcterms:W3CDTF">2021-08-23T07:48:34Z</dcterms:created>
  <dcterms:modified xsi:type="dcterms:W3CDTF">2021-08-24T05:59:04Z</dcterms:modified>
</cp:coreProperties>
</file>