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6" r:id="rId4"/>
    <p:sldId id="263" r:id="rId5"/>
    <p:sldId id="264" r:id="rId6"/>
    <p:sldId id="262" r:id="rId7"/>
    <p:sldId id="272" r:id="rId8"/>
    <p:sldId id="273" r:id="rId9"/>
    <p:sldId id="267" r:id="rId10"/>
    <p:sldId id="271" r:id="rId11"/>
    <p:sldId id="268" r:id="rId12"/>
    <p:sldId id="265" r:id="rId13"/>
    <p:sldId id="257" r:id="rId14"/>
    <p:sldId id="259" r:id="rId15"/>
    <p:sldId id="261" r:id="rId1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D0F972-E75A-4E6F-84C0-3E20813B4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D3ACA2B-FBB8-4B4B-B3C9-0DB8BE6DD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2B53A5-3C52-4E3C-AABF-9D911365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AA070-65B5-4BF8-8B57-3BF26C776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B6D6B6-5A71-4382-83F7-448BB7A85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485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37A22-AB3E-4EB0-82DA-1C34D2565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A2F07A-AC69-45EB-ADC2-35ED53ADA3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DD24E-97FB-4347-B314-3B2E8DA8F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D77C1-AF26-45D7-B6C9-B228FAE7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41A41A-3F96-4983-9AE4-F677A40A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86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238A5A-4900-45CB-83C7-DD13D9733F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67F460-1493-4AFA-88AA-CD7981856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9C6FF-A872-4F33-9CE1-895AD98B6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CDAA22-BD1C-4F34-99FF-193EBC17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216E5C-D6B0-4200-8324-2D5C3E34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41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8ABA2-BD31-441C-B4B6-0BD1D53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E54854-5A4E-4F4B-88BA-C27D9FDB0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47E8DE-47FE-42EC-965E-8E7D669D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3887A-3A59-44D9-AACA-A119E9AF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2ABD1-71C5-41C7-9206-A3B20B4F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22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DBEAD-FBA3-4A55-A435-CA4189C7D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75A30-9622-4882-A75D-DE9D0CCE3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FF4B0F-2881-40B7-AA24-E83593C7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F0A025-3F8A-4E41-90D1-222F55F1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C813AA-45DD-4BCC-99F8-8166F2A6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990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17E5C-EB38-4810-8420-2C7C34B43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28EDF-ED39-46DC-9D60-85B1B12B5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22F3FB-A6D1-4A73-9CF9-E0227E63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071BC8-63F8-4A57-9636-A420DDF70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7373F41-8AFB-4096-B069-FADAA917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60C24D-2006-4321-A639-4FC05B68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43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8E9E66-86B1-49BA-83B5-C9A84A1F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01AAFB-ACAB-432B-8C7A-AFA80B69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BDA8C7-EB1F-48C7-B815-42C3B8F11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1404295-080E-4D48-B3E0-CD0F88C18A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E26271-C8CC-459B-AB4D-D4F0E6662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F98BA4-BF10-46A3-9A30-A139DF668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D597228-552A-415D-9246-B4C320F9E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0BC461-554B-4EE2-9C80-AB0747A3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714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DCA89-C02A-477F-B9F4-E050F6AFA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397C037-81A8-4784-8D9E-2FCE92ECC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79250E1-5207-4243-90BA-8881288AB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6EDF03-423A-4CAD-A126-87A8D9A4A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71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D90997-382C-458F-BFFA-B04BE3ED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691352-6DD4-4B16-A28E-8ADF7BB3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B1FFB2-5DED-4CA5-BB6A-07AC1A74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6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B52D6A-E734-405D-881C-8A2EEF2D7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4B4DA4-A3EF-4E21-99FF-D5307924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853F1-B3F2-4F2D-A31C-7292781D8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5CC530-4DB9-4A5B-9904-CF074A94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C444FE-80F0-428F-A9AE-2C7A9946E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D2FDA-5325-4EA5-B326-F51C5188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83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FFD1-1EA2-4FC4-A612-85983AB9F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EDCD6A0-39CF-473E-95DC-45E8C144F6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588127-262E-4542-AC28-F016F48C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EF884-6043-4BF7-8C83-36405D9F6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BD31E7E-820E-4E9D-8997-545172A5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D58CF6-D81B-4823-8548-BFEB8B29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69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DAC08C-4BE2-4D3C-87BA-C47E91F2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CEE4EA-7395-4186-BB69-73395ED43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1D785-3803-4F80-BF6A-D5E1EFAE1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BEB61-D3FD-4AF0-8BC6-7EF073CDE68C}" type="datetimeFigureOut">
              <a:rPr lang="ko-KR" altLang="en-US" smtClean="0"/>
              <a:t>2022-04-15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BD8BC-04E3-452D-8B10-20957534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A4672C-2D61-43BA-BF06-6F91049A9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CA8332-AF38-48F6-92DF-0015EBA192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28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41AA49-5EAA-407F-9D94-EACCAC4EE0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DAVIS</a:t>
            </a:r>
            <a:r>
              <a:rPr lang="ko-KR" altLang="en-US" dirty="0"/>
              <a:t> 구조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1A7C3D-C814-4B71-8D63-5C02517525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상황 별 </a:t>
            </a:r>
            <a:r>
              <a:rPr lang="en-US" altLang="ko-KR" dirty="0"/>
              <a:t>Flow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06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Event(</a:t>
            </a:r>
            <a:r>
              <a:rPr lang="ko-KR" altLang="en-US" dirty="0"/>
              <a:t>센터</a:t>
            </a:r>
            <a:r>
              <a:rPr lang="en-US" altLang="ko-KR" dirty="0"/>
              <a:t>) 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405977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Broswer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426013" y="2053454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5004853" y="2569071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99116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488EB8-D05D-4A2A-ACFE-E75CC266110C}"/>
              </a:ext>
            </a:extLst>
          </p:cNvPr>
          <p:cNvSpPr/>
          <p:nvPr/>
        </p:nvSpPr>
        <p:spPr>
          <a:xfrm>
            <a:off x="1851791" y="3294760"/>
            <a:ext cx="278754" cy="75693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8B1E370-48E4-4A5A-926D-0AD4D74E9D1B}"/>
              </a:ext>
            </a:extLst>
          </p:cNvPr>
          <p:cNvCxnSpPr>
            <a:cxnSpLocks/>
          </p:cNvCxnSpPr>
          <p:nvPr/>
        </p:nvCxnSpPr>
        <p:spPr>
          <a:xfrm flipH="1">
            <a:off x="2130545" y="3487507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DE9A9E-E8F4-40AA-A2D8-E2769D704CDB}"/>
              </a:ext>
            </a:extLst>
          </p:cNvPr>
          <p:cNvSpPr/>
          <p:nvPr/>
        </p:nvSpPr>
        <p:spPr>
          <a:xfrm>
            <a:off x="2190044" y="3186603"/>
            <a:ext cx="1643725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 err="1">
                <a:solidFill>
                  <a:srgbClr val="FF0000"/>
                </a:solidFill>
              </a:rPr>
              <a:t>현장별</a:t>
            </a:r>
            <a:r>
              <a:rPr lang="ko-KR" altLang="en-US" sz="800" dirty="0">
                <a:solidFill>
                  <a:srgbClr val="FF0000"/>
                </a:solidFill>
              </a:rPr>
              <a:t> 상태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2DC226-A03C-464E-AEA7-E9C055FEADE6}"/>
              </a:ext>
            </a:extLst>
          </p:cNvPr>
          <p:cNvSpPr/>
          <p:nvPr/>
        </p:nvSpPr>
        <p:spPr>
          <a:xfrm>
            <a:off x="4873250" y="3380810"/>
            <a:ext cx="278754" cy="69768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928EC63-E7CD-48DA-A9EE-EF68342ACD17}"/>
              </a:ext>
            </a:extLst>
          </p:cNvPr>
          <p:cNvCxnSpPr>
            <a:cxnSpLocks/>
          </p:cNvCxnSpPr>
          <p:nvPr/>
        </p:nvCxnSpPr>
        <p:spPr>
          <a:xfrm flipH="1">
            <a:off x="2130545" y="3864454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C10261-C92C-4DBF-AD69-60AFD2D15C7E}"/>
              </a:ext>
            </a:extLst>
          </p:cNvPr>
          <p:cNvSpPr/>
          <p:nvPr/>
        </p:nvSpPr>
        <p:spPr>
          <a:xfrm>
            <a:off x="3030650" y="3571397"/>
            <a:ext cx="2031226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 err="1">
                <a:solidFill>
                  <a:srgbClr val="FF0000"/>
                </a:solidFill>
              </a:rPr>
              <a:t>현장별</a:t>
            </a:r>
            <a:r>
              <a:rPr lang="ko-KR" altLang="en-US" sz="800" dirty="0">
                <a:solidFill>
                  <a:srgbClr val="FF0000"/>
                </a:solidFill>
              </a:rPr>
              <a:t> 상태 </a:t>
            </a:r>
            <a:r>
              <a:rPr lang="en-US" altLang="ko-KR" sz="800" dirty="0">
                <a:solidFill>
                  <a:srgbClr val="FF0000"/>
                </a:solidFill>
              </a:rPr>
              <a:t>list</a:t>
            </a:r>
            <a:r>
              <a:rPr lang="ko-KR" altLang="en-US" sz="800" dirty="0">
                <a:solidFill>
                  <a:srgbClr val="FF0000"/>
                </a:solidFill>
              </a:rPr>
              <a:t>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75515E-CB6C-46D8-A90C-8EE389899469}"/>
              </a:ext>
            </a:extLst>
          </p:cNvPr>
          <p:cNvSpPr/>
          <p:nvPr/>
        </p:nvSpPr>
        <p:spPr>
          <a:xfrm>
            <a:off x="193695" y="2883149"/>
            <a:ext cx="1423818" cy="604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</a:rPr>
              <a:t>현장 상태 모니터링 페이지</a:t>
            </a:r>
            <a:endParaRPr lang="en-US" altLang="ko-KR" sz="8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주기적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(5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초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)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으로 현장 상태 확인하여 화면에 표시</a:t>
            </a:r>
            <a:endParaRPr lang="en-US" altLang="ko-KR" sz="800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이상 감지 시 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alarm</a:t>
            </a:r>
            <a:endParaRPr lang="ko-KR" altLang="en-US" sz="8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332356-3E12-4F16-8A1A-6A043063DAC6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사용자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(ID, PW, </a:t>
            </a:r>
            <a:r>
              <a:rPr lang="ko-KR" altLang="en-US" sz="900" dirty="0">
                <a:solidFill>
                  <a:schemeClr val="tx1"/>
                </a:solidFill>
              </a:rPr>
              <a:t>그룹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권한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메뉴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권한 별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사용자 별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단지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기초정보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동</a:t>
            </a:r>
            <a:r>
              <a:rPr lang="en-US" altLang="ko-KR" sz="900" dirty="0">
                <a:solidFill>
                  <a:schemeClr val="tx1"/>
                </a:solidFill>
              </a:rPr>
              <a:t>/</a:t>
            </a:r>
            <a:r>
              <a:rPr lang="ko-KR" altLang="en-US" sz="900" dirty="0">
                <a:solidFill>
                  <a:schemeClr val="tx1"/>
                </a:solidFill>
              </a:rPr>
              <a:t>호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</a:rPr>
              <a:t>세대원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차량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등록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/ no push)</a:t>
            </a:r>
          </a:p>
        </p:txBody>
      </p:sp>
    </p:spTree>
    <p:extLst>
      <p:ext uri="{BB962C8B-B14F-4D97-AF65-F5344CB8AC3E}">
        <p14:creationId xmlns:p14="http://schemas.microsoft.com/office/powerpoint/2010/main" val="1941617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Web</a:t>
            </a:r>
            <a:r>
              <a:rPr lang="ko-KR" altLang="en-US" dirty="0"/>
              <a:t> </a:t>
            </a:r>
            <a:r>
              <a:rPr lang="en-US" altLang="ko-KR" dirty="0"/>
              <a:t>page</a:t>
            </a:r>
            <a:r>
              <a:rPr lang="ko-KR" altLang="en-US" dirty="0"/>
              <a:t> </a:t>
            </a:r>
            <a:r>
              <a:rPr lang="en-US" altLang="ko-KR" dirty="0"/>
              <a:t>Event(push) 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405977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Broswer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426013" y="2053454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5004853" y="2569071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99116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733375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91259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689DF7-99BE-4474-815E-B96417689C9C}"/>
              </a:ext>
            </a:extLst>
          </p:cNvPr>
          <p:cNvSpPr/>
          <p:nvPr/>
        </p:nvSpPr>
        <p:spPr>
          <a:xfrm>
            <a:off x="103589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D133EF-5BCC-4901-9359-BFA835612179}"/>
              </a:ext>
            </a:extLst>
          </p:cNvPr>
          <p:cNvCxnSpPr>
            <a:stCxn id="25" idx="2"/>
          </p:cNvCxnSpPr>
          <p:nvPr/>
        </p:nvCxnSpPr>
        <p:spPr>
          <a:xfrm flipH="1">
            <a:off x="109378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E30EE5-4E7C-4B5D-BB83-7CF57C37D724}"/>
              </a:ext>
            </a:extLst>
          </p:cNvPr>
          <p:cNvSpPr/>
          <p:nvPr/>
        </p:nvSpPr>
        <p:spPr>
          <a:xfrm>
            <a:off x="193695" y="3092217"/>
            <a:ext cx="1423818" cy="604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</a:rPr>
              <a:t>공지사항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</a:rPr>
              <a:t>push</a:t>
            </a:r>
          </a:p>
          <a:p>
            <a:pPr algn="ctr"/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개인별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단지별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 err="1">
                <a:solidFill>
                  <a:schemeClr val="accent6">
                    <a:lumMod val="50000"/>
                  </a:schemeClr>
                </a:solidFill>
              </a:rPr>
              <a:t>현장별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전체를 대상으로 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app push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메시지 전달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C823F2-97F8-4213-8182-6827D4A22E9A}"/>
              </a:ext>
            </a:extLst>
          </p:cNvPr>
          <p:cNvSpPr/>
          <p:nvPr/>
        </p:nvSpPr>
        <p:spPr>
          <a:xfrm>
            <a:off x="1851791" y="3277982"/>
            <a:ext cx="278754" cy="136112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3C30B8D-6BC4-47A2-AC3E-FD1CDA6AA200}"/>
              </a:ext>
            </a:extLst>
          </p:cNvPr>
          <p:cNvCxnSpPr>
            <a:cxnSpLocks/>
          </p:cNvCxnSpPr>
          <p:nvPr/>
        </p:nvCxnSpPr>
        <p:spPr>
          <a:xfrm flipH="1">
            <a:off x="2130545" y="3470729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AC3E23-B574-4954-BCA2-A82DCE82F75B}"/>
              </a:ext>
            </a:extLst>
          </p:cNvPr>
          <p:cNvSpPr/>
          <p:nvPr/>
        </p:nvSpPr>
        <p:spPr>
          <a:xfrm>
            <a:off x="2190044" y="3169825"/>
            <a:ext cx="1756364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r>
              <a:rPr lang="ko-KR" altLang="en-US" sz="800" dirty="0">
                <a:solidFill>
                  <a:srgbClr val="FF0000"/>
                </a:solidFill>
              </a:rPr>
              <a:t>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709547-EC19-4A9B-9882-4A43CA1C232D}"/>
              </a:ext>
            </a:extLst>
          </p:cNvPr>
          <p:cNvSpPr/>
          <p:nvPr/>
        </p:nvSpPr>
        <p:spPr>
          <a:xfrm>
            <a:off x="4873250" y="3364032"/>
            <a:ext cx="278754" cy="12750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DDF6B1-869B-479D-A9D8-E8AAFE10D778}"/>
              </a:ext>
            </a:extLst>
          </p:cNvPr>
          <p:cNvCxnSpPr>
            <a:cxnSpLocks/>
          </p:cNvCxnSpPr>
          <p:nvPr/>
        </p:nvCxnSpPr>
        <p:spPr>
          <a:xfrm flipH="1">
            <a:off x="2130545" y="4480274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4CE925-A359-42FB-8F85-20141EF463A7}"/>
              </a:ext>
            </a:extLst>
          </p:cNvPr>
          <p:cNvSpPr/>
          <p:nvPr/>
        </p:nvSpPr>
        <p:spPr>
          <a:xfrm>
            <a:off x="3078760" y="4178828"/>
            <a:ext cx="192439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 </a:t>
            </a:r>
            <a:r>
              <a:rPr lang="ko-KR" altLang="en-US" sz="800" dirty="0">
                <a:solidFill>
                  <a:srgbClr val="FF0000"/>
                </a:solidFill>
              </a:rPr>
              <a:t>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9E91D8-55FF-4F4A-8DED-49AB14A6889E}"/>
              </a:ext>
            </a:extLst>
          </p:cNvPr>
          <p:cNvCxnSpPr>
            <a:cxnSpLocks/>
          </p:cNvCxnSpPr>
          <p:nvPr/>
        </p:nvCxnSpPr>
        <p:spPr>
          <a:xfrm flipH="1">
            <a:off x="5154591" y="3630120"/>
            <a:ext cx="26199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4002EE-13A5-418C-8884-3BB9D212DC41}"/>
              </a:ext>
            </a:extLst>
          </p:cNvPr>
          <p:cNvCxnSpPr>
            <a:cxnSpLocks/>
          </p:cNvCxnSpPr>
          <p:nvPr/>
        </p:nvCxnSpPr>
        <p:spPr>
          <a:xfrm flipH="1">
            <a:off x="5154591" y="4298230"/>
            <a:ext cx="26199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EBEB0DE-3AD6-48D8-9B2F-B69C4345400D}"/>
              </a:ext>
            </a:extLst>
          </p:cNvPr>
          <p:cNvSpPr/>
          <p:nvPr/>
        </p:nvSpPr>
        <p:spPr>
          <a:xfrm>
            <a:off x="5136627" y="3284034"/>
            <a:ext cx="2057737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list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push </a:t>
            </a:r>
            <a:r>
              <a:rPr lang="ko-KR" altLang="en-US" sz="800" dirty="0">
                <a:solidFill>
                  <a:srgbClr val="FF0000"/>
                </a:solidFill>
              </a:rPr>
              <a:t>요청</a:t>
            </a:r>
            <a:r>
              <a:rPr lang="en-US" altLang="ko-KR" sz="800" dirty="0">
                <a:solidFill>
                  <a:srgbClr val="FF0000"/>
                </a:solidFill>
              </a:rPr>
              <a:t>(Firebase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BB750D-0A8E-41CD-9B7D-FF864CD1C44C}"/>
              </a:ext>
            </a:extLst>
          </p:cNvPr>
          <p:cNvSpPr/>
          <p:nvPr/>
        </p:nvSpPr>
        <p:spPr>
          <a:xfrm>
            <a:off x="5869057" y="4004208"/>
            <a:ext cx="199298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r>
              <a:rPr lang="ko-KR" altLang="en-US" sz="800" dirty="0">
                <a:solidFill>
                  <a:srgbClr val="FF0000"/>
                </a:solidFill>
              </a:rPr>
              <a:t> 응답</a:t>
            </a:r>
            <a:r>
              <a:rPr lang="en-US" altLang="ko-KR" sz="800" dirty="0">
                <a:solidFill>
                  <a:srgbClr val="FF0000"/>
                </a:solidFill>
              </a:rPr>
              <a:t>(Firebase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92CDDA6-9C84-418B-AA6B-C7751081BF6D}"/>
              </a:ext>
            </a:extLst>
          </p:cNvPr>
          <p:cNvCxnSpPr>
            <a:cxnSpLocks/>
          </p:cNvCxnSpPr>
          <p:nvPr/>
        </p:nvCxnSpPr>
        <p:spPr>
          <a:xfrm flipH="1">
            <a:off x="8446039" y="3901991"/>
            <a:ext cx="249176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B055B8-42CB-4CFB-BB90-50B6C1234441}"/>
              </a:ext>
            </a:extLst>
          </p:cNvPr>
          <p:cNvSpPr/>
          <p:nvPr/>
        </p:nvSpPr>
        <p:spPr>
          <a:xfrm>
            <a:off x="8467702" y="3606239"/>
            <a:ext cx="115768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A8270B1-FE71-4CE9-9F97-C6F6AABD06D5}"/>
              </a:ext>
            </a:extLst>
          </p:cNvPr>
          <p:cNvSpPr/>
          <p:nvPr/>
        </p:nvSpPr>
        <p:spPr>
          <a:xfrm>
            <a:off x="7774541" y="3502891"/>
            <a:ext cx="278754" cy="91523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003E4D-CDCA-4362-9C38-C1CF398C9AB0}"/>
              </a:ext>
            </a:extLst>
          </p:cNvPr>
          <p:cNvSpPr/>
          <p:nvPr/>
        </p:nvSpPr>
        <p:spPr>
          <a:xfrm>
            <a:off x="7288358" y="3789511"/>
            <a:ext cx="1157681" cy="251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 반복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332356-3E12-4F16-8A1A-6A043063DAC6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등록 후 </a:t>
            </a:r>
            <a:r>
              <a:rPr lang="en-US" altLang="ko-KR" sz="900" dirty="0">
                <a:solidFill>
                  <a:schemeClr val="tx1"/>
                </a:solidFill>
              </a:rPr>
              <a:t>push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(push </a:t>
            </a:r>
            <a:r>
              <a:rPr lang="ko-KR" altLang="en-US" sz="900" dirty="0">
                <a:solidFill>
                  <a:schemeClr val="tx1"/>
                </a:solidFill>
              </a:rPr>
              <a:t>오용을 막기위한 비용 청구 등의 방안 검토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개별 안내 </a:t>
            </a:r>
            <a:r>
              <a:rPr lang="en-US" altLang="ko-KR" sz="900" dirty="0">
                <a:solidFill>
                  <a:schemeClr val="tx1"/>
                </a:solidFill>
              </a:rPr>
              <a:t>Message push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3697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549FF-B181-47F5-A80D-CA9D3BCF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Hardware Part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6037B30-4CEE-4DEA-8A61-6ADB9962BF6F}"/>
              </a:ext>
            </a:extLst>
          </p:cNvPr>
          <p:cNvGrpSpPr/>
          <p:nvPr/>
        </p:nvGrpSpPr>
        <p:grpSpPr>
          <a:xfrm>
            <a:off x="564024" y="2452643"/>
            <a:ext cx="7263924" cy="4234437"/>
            <a:chOff x="0" y="1687405"/>
            <a:chExt cx="6759723" cy="51705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55C268E-3797-4E2C-B1E1-60DD6777C139}"/>
                </a:ext>
              </a:extLst>
            </p:cNvPr>
            <p:cNvSpPr/>
            <p:nvPr/>
          </p:nvSpPr>
          <p:spPr>
            <a:xfrm>
              <a:off x="0" y="1690688"/>
              <a:ext cx="6759723" cy="51673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693E5D-98A7-44C9-BA13-FAE6DAFC43FD}"/>
                </a:ext>
              </a:extLst>
            </p:cNvPr>
            <p:cNvSpPr txBox="1"/>
            <p:nvPr/>
          </p:nvSpPr>
          <p:spPr>
            <a:xfrm>
              <a:off x="0" y="16874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현장</a:t>
              </a:r>
              <a:r>
                <a:rPr lang="en-US" altLang="ko-KR" dirty="0"/>
                <a:t>(Local)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5DAE124-0895-4BB0-94E3-E0FD8828011C}"/>
              </a:ext>
            </a:extLst>
          </p:cNvPr>
          <p:cNvGrpSpPr/>
          <p:nvPr/>
        </p:nvGrpSpPr>
        <p:grpSpPr>
          <a:xfrm>
            <a:off x="7913406" y="470019"/>
            <a:ext cx="3708874" cy="3041827"/>
            <a:chOff x="7033189" y="470019"/>
            <a:chExt cx="4589091" cy="30418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CD25DBA-AA2E-40B1-9389-B7149A22623C}"/>
                </a:ext>
              </a:extLst>
            </p:cNvPr>
            <p:cNvSpPr/>
            <p:nvPr/>
          </p:nvSpPr>
          <p:spPr>
            <a:xfrm>
              <a:off x="7033189" y="470019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177FBFD-767C-4668-9EEB-2CFE0CA2D591}"/>
                </a:ext>
              </a:extLst>
            </p:cNvPr>
            <p:cNvSpPr txBox="1"/>
            <p:nvPr/>
          </p:nvSpPr>
          <p:spPr>
            <a:xfrm>
              <a:off x="7033189" y="470019"/>
              <a:ext cx="322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클라우드 센터</a:t>
              </a:r>
              <a:r>
                <a:rPr lang="en-US" altLang="ko-KR" dirty="0"/>
                <a:t>(Center / AWS)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1DF69C4-890D-4EB4-B7C1-99FC3AA0849E}"/>
              </a:ext>
            </a:extLst>
          </p:cNvPr>
          <p:cNvGrpSpPr/>
          <p:nvPr/>
        </p:nvGrpSpPr>
        <p:grpSpPr>
          <a:xfrm>
            <a:off x="7913406" y="3626597"/>
            <a:ext cx="3708874" cy="3041827"/>
            <a:chOff x="7033189" y="3626597"/>
            <a:chExt cx="4589091" cy="30418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EA2DF28-8512-435A-90AF-B493A271F158}"/>
                </a:ext>
              </a:extLst>
            </p:cNvPr>
            <p:cNvSpPr/>
            <p:nvPr/>
          </p:nvSpPr>
          <p:spPr>
            <a:xfrm>
              <a:off x="7033189" y="3626597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37A67C-9B5E-43F6-8E77-4526392EBDEB}"/>
                </a:ext>
              </a:extLst>
            </p:cNvPr>
            <p:cNvSpPr txBox="1"/>
            <p:nvPr/>
          </p:nvSpPr>
          <p:spPr>
            <a:xfrm>
              <a:off x="7033189" y="363372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통합관리 센터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4E55D01-6A2C-487F-A169-88817225602B}"/>
              </a:ext>
            </a:extLst>
          </p:cNvPr>
          <p:cNvSpPr/>
          <p:nvPr/>
        </p:nvSpPr>
        <p:spPr>
          <a:xfrm>
            <a:off x="31356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사용자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9A421AA-DE01-4CF2-B2CC-A1D2626D32C3}"/>
              </a:ext>
            </a:extLst>
          </p:cNvPr>
          <p:cNvSpPr/>
          <p:nvPr/>
        </p:nvSpPr>
        <p:spPr>
          <a:xfrm>
            <a:off x="3135600" y="3835068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FAB6288-A9BF-45FC-AFC4-1F38A2EA33B5}"/>
              </a:ext>
            </a:extLst>
          </p:cNvPr>
          <p:cNvSpPr/>
          <p:nvPr/>
        </p:nvSpPr>
        <p:spPr>
          <a:xfrm>
            <a:off x="3135601" y="4673907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endParaRPr lang="en-US" altLang="ko-KR" sz="1200" dirty="0"/>
          </a:p>
          <a:p>
            <a:pPr algn="ctr"/>
            <a:r>
              <a:rPr lang="en-US" altLang="ko-KR" sz="1200" dirty="0"/>
              <a:t>+BLE</a:t>
            </a:r>
            <a:endParaRPr lang="ko-KR" altLang="en-US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F18A695-1977-42FC-A1A8-4157C81FB773}"/>
              </a:ext>
            </a:extLst>
          </p:cNvPr>
          <p:cNvSpPr/>
          <p:nvPr/>
        </p:nvSpPr>
        <p:spPr>
          <a:xfrm>
            <a:off x="3135601" y="2996229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AFF7FC3-9D05-4EC8-A6A6-97CAB8F89824}"/>
              </a:ext>
            </a:extLst>
          </p:cNvPr>
          <p:cNvCxnSpPr/>
          <p:nvPr/>
        </p:nvCxnSpPr>
        <p:spPr>
          <a:xfrm>
            <a:off x="0" y="5595458"/>
            <a:ext cx="12192000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6BFCDA-AF23-4898-9619-A11B4363546B}"/>
              </a:ext>
            </a:extLst>
          </p:cNvPr>
          <p:cNvSpPr/>
          <p:nvPr/>
        </p:nvSpPr>
        <p:spPr>
          <a:xfrm>
            <a:off x="4387129" y="4673907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공동현관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수신기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5740F0B-975D-4B38-8868-752A3FA2E07F}"/>
              </a:ext>
            </a:extLst>
          </p:cNvPr>
          <p:cNvSpPr/>
          <p:nvPr/>
        </p:nvSpPr>
        <p:spPr>
          <a:xfrm>
            <a:off x="4462987" y="1510018"/>
            <a:ext cx="3364961" cy="8629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차량 주차 시 초음파 변경</a:t>
            </a: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녹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적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은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4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초 이내 목표</a:t>
            </a:r>
            <a:endParaRPr lang="en-US" altLang="ko-KR" sz="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공동현관 수신기에서는 방향 판별 필요</a:t>
            </a:r>
            <a:endParaRPr lang="en-US" altLang="ko-KR" sz="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사용자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App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에서는 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BLE </a:t>
            </a:r>
            <a:r>
              <a:rPr lang="ko-KR" altLang="en-US" sz="900" dirty="0">
                <a:solidFill>
                  <a:schemeClr val="tx1"/>
                </a:solidFill>
                <a:sym typeface="Wingdings" panose="05000000000000000000" pitchFamily="2" charset="2"/>
              </a:rPr>
              <a:t>송신 감도 조절 가능</a:t>
            </a:r>
            <a:endParaRPr lang="en-US" altLang="ko-KR" sz="9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228600" indent="-228600">
              <a:buAutoNum type="arabicPeriod"/>
            </a:pPr>
            <a:r>
              <a:rPr lang="ko-KR" altLang="en-US" sz="900" dirty="0" err="1">
                <a:solidFill>
                  <a:schemeClr val="tx1"/>
                </a:solidFill>
              </a:rPr>
              <a:t>공동현관에서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davis_L_host</a:t>
            </a:r>
            <a:r>
              <a:rPr lang="ko-KR" altLang="en-US" sz="900" dirty="0">
                <a:solidFill>
                  <a:schemeClr val="tx1"/>
                </a:solidFill>
              </a:rPr>
              <a:t>로 출입여부 판단 시 </a:t>
            </a:r>
            <a:r>
              <a:rPr lang="en-US" altLang="ko-KR" sz="900" dirty="0">
                <a:solidFill>
                  <a:schemeClr val="tx1"/>
                </a:solidFill>
              </a:rPr>
              <a:t>REST API</a:t>
            </a:r>
          </a:p>
          <a:p>
            <a:pPr marL="228600" indent="-228600">
              <a:buAutoNum type="arabicPeriod"/>
            </a:pPr>
            <a:r>
              <a:rPr lang="en-US" altLang="ko-KR" sz="900" b="1" dirty="0" err="1">
                <a:solidFill>
                  <a:schemeClr val="tx1"/>
                </a:solidFill>
              </a:rPr>
              <a:t>davis_L_host</a:t>
            </a:r>
            <a:r>
              <a:rPr lang="ko-KR" altLang="en-US" sz="900" b="1" dirty="0">
                <a:solidFill>
                  <a:schemeClr val="tx1"/>
                </a:solidFill>
              </a:rPr>
              <a:t>에서는 </a:t>
            </a:r>
            <a:r>
              <a:rPr lang="ko-KR" altLang="en-US" sz="900" b="1" dirty="0" err="1">
                <a:solidFill>
                  <a:schemeClr val="tx1"/>
                </a:solidFill>
              </a:rPr>
              <a:t>홈넷</a:t>
            </a:r>
            <a:r>
              <a:rPr lang="ko-KR" altLang="en-US" sz="900" b="1" dirty="0">
                <a:solidFill>
                  <a:schemeClr val="tx1"/>
                </a:solidFill>
              </a:rPr>
              <a:t> 연동하여 엘리베이터 연동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996F702-8BBA-47E9-A741-4AFD3F3CEAD8}"/>
              </a:ext>
            </a:extLst>
          </p:cNvPr>
          <p:cNvSpPr/>
          <p:nvPr/>
        </p:nvSpPr>
        <p:spPr>
          <a:xfrm>
            <a:off x="6195001" y="2996229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로컬서버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58109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40">
            <a:extLst>
              <a:ext uri="{FF2B5EF4-FFF2-40B4-BE49-F238E27FC236}">
                <a16:creationId xmlns:a16="http://schemas.microsoft.com/office/drawing/2014/main" id="{962CA7A1-BB57-4BE9-A1B4-17026FF404A8}"/>
              </a:ext>
            </a:extLst>
          </p:cNvPr>
          <p:cNvSpPr/>
          <p:nvPr/>
        </p:nvSpPr>
        <p:spPr>
          <a:xfrm>
            <a:off x="9947529" y="4617721"/>
            <a:ext cx="1589152" cy="13766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2E0A8AD-D90D-4433-B89E-6FF234D89BE8}"/>
              </a:ext>
            </a:extLst>
          </p:cNvPr>
          <p:cNvSpPr/>
          <p:nvPr/>
        </p:nvSpPr>
        <p:spPr>
          <a:xfrm>
            <a:off x="7061569" y="3048909"/>
            <a:ext cx="1564272" cy="1393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초음파 유도관제 상시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0D09B-195B-4606-BCF1-40D58EAADCEA}"/>
              </a:ext>
            </a:extLst>
          </p:cNvPr>
          <p:cNvSpPr/>
          <p:nvPr/>
        </p:nvSpPr>
        <p:spPr>
          <a:xfrm>
            <a:off x="2961314" y="2051415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2</a:t>
            </a:r>
          </a:p>
          <a:p>
            <a:pPr algn="ctr"/>
            <a:r>
              <a:rPr lang="en-US" altLang="ko-KR" sz="1200" dirty="0"/>
              <a:t>+ BLE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AB3F3-024B-4228-8EA4-21CAB10111DC}"/>
              </a:ext>
            </a:extLst>
          </p:cNvPr>
          <p:cNvSpPr/>
          <p:nvPr/>
        </p:nvSpPr>
        <p:spPr>
          <a:xfrm>
            <a:off x="4261608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3798BEA-8743-4A78-A909-69BE26162B75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540155" y="751121"/>
            <a:ext cx="12700" cy="26005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F00D17-4DD4-43B1-BB37-351278EC388F}"/>
              </a:ext>
            </a:extLst>
          </p:cNvPr>
          <p:cNvSpPr txBox="1"/>
          <p:nvPr/>
        </p:nvSpPr>
        <p:spPr>
          <a:xfrm>
            <a:off x="3020036" y="1627464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Group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640919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54EBF-DCF4-4593-ACFB-AA406E421973}"/>
              </a:ext>
            </a:extLst>
          </p:cNvPr>
          <p:cNvSpPr/>
          <p:nvPr/>
        </p:nvSpPr>
        <p:spPr>
          <a:xfrm>
            <a:off x="91292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698803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79EC5-EA78-4116-8E30-73EB82D96DE2}"/>
              </a:ext>
            </a:extLst>
          </p:cNvPr>
          <p:cNvCxnSpPr/>
          <p:nvPr/>
        </p:nvCxnSpPr>
        <p:spPr>
          <a:xfrm flipH="1">
            <a:off x="97081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814-3117-4837-817A-A7BD46FCA410}"/>
              </a:ext>
            </a:extLst>
          </p:cNvPr>
          <p:cNvCxnSpPr/>
          <p:nvPr/>
        </p:nvCxnSpPr>
        <p:spPr>
          <a:xfrm flipH="1">
            <a:off x="484883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54C81C-7704-4285-A014-8C5B6BBDB3B3}"/>
              </a:ext>
            </a:extLst>
          </p:cNvPr>
          <p:cNvCxnSpPr/>
          <p:nvPr/>
        </p:nvCxnSpPr>
        <p:spPr>
          <a:xfrm flipH="1">
            <a:off x="354015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/>
          <p:nvPr/>
        </p:nvCxnSpPr>
        <p:spPr>
          <a:xfrm flipH="1">
            <a:off x="2246211" y="3246540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54BA5D-79E7-4C90-A537-A2E378704DD4}"/>
              </a:ext>
            </a:extLst>
          </p:cNvPr>
          <p:cNvSpPr/>
          <p:nvPr/>
        </p:nvSpPr>
        <p:spPr>
          <a:xfrm>
            <a:off x="7139034" y="3120705"/>
            <a:ext cx="1417734" cy="5872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 수량만큼 상태확인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en-US" altLang="ko-KR" sz="800" dirty="0">
                <a:solidFill>
                  <a:srgbClr val="FF0000"/>
                </a:solidFill>
              </a:rPr>
              <a:t>, BLE Scan</a:t>
            </a:r>
            <a:r>
              <a:rPr lang="ko-KR" altLang="en-US" sz="800" dirty="0">
                <a:solidFill>
                  <a:srgbClr val="FF0000"/>
                </a:solidFill>
              </a:rPr>
              <a:t>정보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693C2E-2177-4F44-B1E8-EE884C6989CD}"/>
              </a:ext>
            </a:extLst>
          </p:cNvPr>
          <p:cNvCxnSpPr>
            <a:cxnSpLocks/>
          </p:cNvCxnSpPr>
          <p:nvPr/>
        </p:nvCxnSpPr>
        <p:spPr>
          <a:xfrm flipH="1">
            <a:off x="3540154" y="3398940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83C80C-67CB-4589-8E5E-340405D78F98}"/>
              </a:ext>
            </a:extLst>
          </p:cNvPr>
          <p:cNvCxnSpPr>
            <a:cxnSpLocks/>
          </p:cNvCxnSpPr>
          <p:nvPr/>
        </p:nvCxnSpPr>
        <p:spPr>
          <a:xfrm flipH="1">
            <a:off x="4846799" y="3551340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7139034" y="3747840"/>
            <a:ext cx="1417734" cy="58723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별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+ BLE </a:t>
            </a:r>
            <a:r>
              <a:rPr lang="ko-KR" altLang="en-US" sz="800" dirty="0">
                <a:solidFill>
                  <a:srgbClr val="FF0000"/>
                </a:solidFill>
              </a:rPr>
              <a:t>센싱 요청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필요시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/>
          <p:nvPr/>
        </p:nvCxnSpPr>
        <p:spPr>
          <a:xfrm flipH="1">
            <a:off x="2246211" y="4024677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847A8F-57F3-4C9A-A7DD-F70FC31D64CF}"/>
              </a:ext>
            </a:extLst>
          </p:cNvPr>
          <p:cNvCxnSpPr>
            <a:cxnSpLocks/>
          </p:cNvCxnSpPr>
          <p:nvPr/>
        </p:nvCxnSpPr>
        <p:spPr>
          <a:xfrm flipH="1">
            <a:off x="3540154" y="4026075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2E8EBB-6CD0-4486-8818-093B5E4E6D39}"/>
              </a:ext>
            </a:extLst>
          </p:cNvPr>
          <p:cNvCxnSpPr>
            <a:cxnSpLocks/>
          </p:cNvCxnSpPr>
          <p:nvPr/>
        </p:nvCxnSpPr>
        <p:spPr>
          <a:xfrm flipH="1">
            <a:off x="4846799" y="402607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F885C2-C825-4EC9-99C0-41A91C11547C}"/>
              </a:ext>
            </a:extLst>
          </p:cNvPr>
          <p:cNvSpPr/>
          <p:nvPr/>
        </p:nvSpPr>
        <p:spPr>
          <a:xfrm>
            <a:off x="752973" y="3752455"/>
            <a:ext cx="1417740" cy="57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센서는 </a:t>
            </a:r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명령 받으면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check 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BLE </a:t>
            </a:r>
            <a:r>
              <a:rPr lang="ko-KR" altLang="en-US" sz="800" dirty="0">
                <a:solidFill>
                  <a:srgbClr val="FF0000"/>
                </a:solidFill>
              </a:rPr>
              <a:t>센싱 요청 받으면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BLE Scan(</a:t>
            </a:r>
            <a:r>
              <a:rPr lang="ko-KR" altLang="en-US" sz="800" dirty="0">
                <a:solidFill>
                  <a:srgbClr val="FF0000"/>
                </a:solidFill>
              </a:rPr>
              <a:t>있는 센서만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752973" y="2972920"/>
            <a:ext cx="1417740" cy="57800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센서는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정보와 </a:t>
            </a:r>
            <a:r>
              <a:rPr lang="en-US" altLang="ko-KR" sz="800" dirty="0">
                <a:solidFill>
                  <a:srgbClr val="FF0000"/>
                </a:solidFill>
              </a:rPr>
              <a:t>BLE Scan</a:t>
            </a:r>
            <a:r>
              <a:rPr lang="ko-KR" altLang="en-US" sz="800" dirty="0">
                <a:solidFill>
                  <a:srgbClr val="FF0000"/>
                </a:solidFill>
              </a:rPr>
              <a:t>된</a:t>
            </a:r>
            <a:r>
              <a:rPr lang="en-US" altLang="ko-KR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>
                <a:solidFill>
                  <a:srgbClr val="FF0000"/>
                </a:solidFill>
              </a:rPr>
              <a:t>정보를 가지고 있다가 </a:t>
            </a:r>
            <a:r>
              <a:rPr lang="en-US" altLang="ko-KR" sz="800" dirty="0">
                <a:solidFill>
                  <a:srgbClr val="FF0000"/>
                </a:solidFill>
              </a:rPr>
              <a:t>Repeat 1 </a:t>
            </a:r>
            <a:r>
              <a:rPr lang="ko-KR" altLang="en-US" sz="800" dirty="0">
                <a:solidFill>
                  <a:srgbClr val="FF0000"/>
                </a:solidFill>
              </a:rPr>
              <a:t>시점에 응답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F87BB8F-F724-4661-B2BE-026088C143D8}"/>
              </a:ext>
            </a:extLst>
          </p:cNvPr>
          <p:cNvSpPr/>
          <p:nvPr/>
        </p:nvSpPr>
        <p:spPr>
          <a:xfrm>
            <a:off x="5413280" y="4684948"/>
            <a:ext cx="1429762" cy="5962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각 센서의 상태를 확인하고 가지고 있다가 </a:t>
            </a:r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에서 요청 시 가지고 있는 정보를 응답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5A24CF-0917-4AC3-BBBD-F2D565FE5552}"/>
              </a:ext>
            </a:extLst>
          </p:cNvPr>
          <p:cNvCxnSpPr/>
          <p:nvPr/>
        </p:nvCxnSpPr>
        <p:spPr>
          <a:xfrm flipH="1">
            <a:off x="6988030" y="4983062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10029041" y="4716780"/>
            <a:ext cx="1426130" cy="532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800" dirty="0">
                <a:solidFill>
                  <a:srgbClr val="7030A0"/>
                </a:solidFill>
              </a:rPr>
              <a:t>(0x01)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F982DD3-0092-44DA-8A50-0971D361002A}"/>
              </a:ext>
            </a:extLst>
          </p:cNvPr>
          <p:cNvSpPr/>
          <p:nvPr/>
        </p:nvSpPr>
        <p:spPr>
          <a:xfrm>
            <a:off x="10029041" y="5377050"/>
            <a:ext cx="1426130" cy="53256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</a:t>
            </a:r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요청</a:t>
            </a:r>
            <a:r>
              <a:rPr lang="en-US" altLang="ko-KR" sz="800" dirty="0">
                <a:solidFill>
                  <a:srgbClr val="7030A0"/>
                </a:solidFill>
              </a:rPr>
              <a:t>(0x31)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44F46C-B959-4BC9-8C3A-F63107B9A84D}"/>
              </a:ext>
            </a:extLst>
          </p:cNvPr>
          <p:cNvCxnSpPr/>
          <p:nvPr/>
        </p:nvCxnSpPr>
        <p:spPr>
          <a:xfrm flipH="1">
            <a:off x="6988030" y="5643332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9ECFEFA-F231-4BF2-951D-D3123DB0D7ED}"/>
              </a:ext>
            </a:extLst>
          </p:cNvPr>
          <p:cNvSpPr/>
          <p:nvPr/>
        </p:nvSpPr>
        <p:spPr>
          <a:xfrm>
            <a:off x="5413280" y="5345218"/>
            <a:ext cx="1429762" cy="596228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는 </a:t>
            </a:r>
            <a:r>
              <a:rPr lang="en-US" altLang="ko-KR" sz="800" dirty="0">
                <a:solidFill>
                  <a:srgbClr val="7030A0"/>
                </a:solidFill>
              </a:rPr>
              <a:t>BLE Scan </a:t>
            </a:r>
            <a:r>
              <a:rPr lang="ko-KR" altLang="en-US" sz="800" dirty="0">
                <a:solidFill>
                  <a:srgbClr val="7030A0"/>
                </a:solidFill>
              </a:rPr>
              <a:t>정보를 센서별로 가지고 있다가 </a:t>
            </a:r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에서 요청 시 한번에 응답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70A0ACB-2E0C-43DC-A32B-E10C7BB1F097}"/>
              </a:ext>
            </a:extLst>
          </p:cNvPr>
          <p:cNvSpPr txBox="1"/>
          <p:nvPr/>
        </p:nvSpPr>
        <p:spPr>
          <a:xfrm>
            <a:off x="8559007" y="359468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반복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3843D76-949C-4A48-9D98-A32BBAB1F998}"/>
              </a:ext>
            </a:extLst>
          </p:cNvPr>
          <p:cNvSpPr txBox="1"/>
          <p:nvPr/>
        </p:nvSpPr>
        <p:spPr>
          <a:xfrm>
            <a:off x="11476142" y="518431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반복</a:t>
            </a:r>
          </a:p>
        </p:txBody>
      </p:sp>
    </p:spTree>
    <p:extLst>
      <p:ext uri="{BB962C8B-B14F-4D97-AF65-F5344CB8AC3E}">
        <p14:creationId xmlns:p14="http://schemas.microsoft.com/office/powerpoint/2010/main" val="34128011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차량 주차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770D09B-195B-4606-BCF1-40D58EAADCEA}"/>
              </a:ext>
            </a:extLst>
          </p:cNvPr>
          <p:cNvSpPr/>
          <p:nvPr/>
        </p:nvSpPr>
        <p:spPr>
          <a:xfrm>
            <a:off x="2961314" y="2051415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2</a:t>
            </a:r>
          </a:p>
          <a:p>
            <a:pPr algn="ctr"/>
            <a:r>
              <a:rPr lang="en-US" altLang="ko-KR" sz="1200" dirty="0"/>
              <a:t>+ BLE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AB3F3-024B-4228-8EA4-21CAB10111DC}"/>
              </a:ext>
            </a:extLst>
          </p:cNvPr>
          <p:cNvSpPr/>
          <p:nvPr/>
        </p:nvSpPr>
        <p:spPr>
          <a:xfrm>
            <a:off x="4261608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r>
              <a:rPr lang="en-US" altLang="ko-KR" sz="1200" dirty="0"/>
              <a:t>3</a:t>
            </a:r>
            <a:endParaRPr lang="ko-KR" altLang="en-US" sz="1200" dirty="0"/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03798BEA-8743-4A78-A909-69BE26162B75}"/>
              </a:ext>
            </a:extLst>
          </p:cNvPr>
          <p:cNvCxnSpPr>
            <a:stCxn id="4" idx="0"/>
            <a:endCxn id="6" idx="0"/>
          </p:cNvCxnSpPr>
          <p:nvPr/>
        </p:nvCxnSpPr>
        <p:spPr>
          <a:xfrm rot="5400000" flipH="1" flipV="1">
            <a:off x="3540155" y="751121"/>
            <a:ext cx="12700" cy="2600588"/>
          </a:xfrm>
          <a:prstGeom prst="bentConnector3">
            <a:avLst>
              <a:gd name="adj1" fmla="val 180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F00D17-4DD4-43B1-BB37-351278EC388F}"/>
              </a:ext>
            </a:extLst>
          </p:cNvPr>
          <p:cNvSpPr txBox="1"/>
          <p:nvPr/>
        </p:nvSpPr>
        <p:spPr>
          <a:xfrm>
            <a:off x="3020036" y="1627464"/>
            <a:ext cx="1042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Group 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640919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454EBF-DCF4-4593-ACFB-AA406E421973}"/>
              </a:ext>
            </a:extLst>
          </p:cNvPr>
          <p:cNvSpPr/>
          <p:nvPr/>
        </p:nvSpPr>
        <p:spPr>
          <a:xfrm>
            <a:off x="91292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698803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2879EC5-EA78-4116-8E30-73EB82D96DE2}"/>
              </a:ext>
            </a:extLst>
          </p:cNvPr>
          <p:cNvCxnSpPr/>
          <p:nvPr/>
        </p:nvCxnSpPr>
        <p:spPr>
          <a:xfrm flipH="1">
            <a:off x="97081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A8B8814-3117-4837-817A-A7BD46FCA410}"/>
              </a:ext>
            </a:extLst>
          </p:cNvPr>
          <p:cNvCxnSpPr/>
          <p:nvPr/>
        </p:nvCxnSpPr>
        <p:spPr>
          <a:xfrm flipH="1">
            <a:off x="484883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154C81C-7704-4285-A014-8C5B6BBDB3B3}"/>
              </a:ext>
            </a:extLst>
          </p:cNvPr>
          <p:cNvCxnSpPr/>
          <p:nvPr/>
        </p:nvCxnSpPr>
        <p:spPr>
          <a:xfrm flipH="1">
            <a:off x="354015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/>
          <p:nvPr/>
        </p:nvCxnSpPr>
        <p:spPr>
          <a:xfrm flipH="1">
            <a:off x="2246211" y="3175979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54BA5D-79E7-4C90-A537-A2E378704DD4}"/>
              </a:ext>
            </a:extLst>
          </p:cNvPr>
          <p:cNvSpPr/>
          <p:nvPr/>
        </p:nvSpPr>
        <p:spPr>
          <a:xfrm>
            <a:off x="7139030" y="3615029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 수량만큼 상태확인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en-US" altLang="ko-KR" sz="800" dirty="0">
                <a:solidFill>
                  <a:srgbClr val="FF0000"/>
                </a:solidFill>
              </a:rPr>
              <a:t>, BLE Scan</a:t>
            </a:r>
            <a:r>
              <a:rPr lang="ko-KR" altLang="en-US" sz="800" dirty="0">
                <a:solidFill>
                  <a:srgbClr val="FF0000"/>
                </a:solidFill>
              </a:rPr>
              <a:t>정보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F693C2E-2177-4F44-B1E8-EE884C6989CD}"/>
              </a:ext>
            </a:extLst>
          </p:cNvPr>
          <p:cNvCxnSpPr>
            <a:cxnSpLocks/>
          </p:cNvCxnSpPr>
          <p:nvPr/>
        </p:nvCxnSpPr>
        <p:spPr>
          <a:xfrm flipH="1">
            <a:off x="3540154" y="3177377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F83C80C-67CB-4589-8E5E-340405D78F98}"/>
              </a:ext>
            </a:extLst>
          </p:cNvPr>
          <p:cNvCxnSpPr>
            <a:cxnSpLocks/>
          </p:cNvCxnSpPr>
          <p:nvPr/>
        </p:nvCxnSpPr>
        <p:spPr>
          <a:xfrm flipH="1">
            <a:off x="4846799" y="317877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7139030" y="2926787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별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(1=X, 2=X, 3=X)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/>
          <p:nvPr/>
        </p:nvCxnSpPr>
        <p:spPr>
          <a:xfrm flipH="1">
            <a:off x="2246211" y="3751132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B847A8F-57F3-4C9A-A7DD-F70FC31D64CF}"/>
              </a:ext>
            </a:extLst>
          </p:cNvPr>
          <p:cNvCxnSpPr>
            <a:cxnSpLocks/>
          </p:cNvCxnSpPr>
          <p:nvPr/>
        </p:nvCxnSpPr>
        <p:spPr>
          <a:xfrm flipH="1">
            <a:off x="3540154" y="3880717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2E8EBB-6CD0-4486-8818-093B5E4E6D39}"/>
              </a:ext>
            </a:extLst>
          </p:cNvPr>
          <p:cNvCxnSpPr>
            <a:cxnSpLocks/>
          </p:cNvCxnSpPr>
          <p:nvPr/>
        </p:nvCxnSpPr>
        <p:spPr>
          <a:xfrm flipH="1">
            <a:off x="4846799" y="4008905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CF885C2-C825-4EC9-99C0-41A91C11547C}"/>
              </a:ext>
            </a:extLst>
          </p:cNvPr>
          <p:cNvSpPr/>
          <p:nvPr/>
        </p:nvSpPr>
        <p:spPr>
          <a:xfrm>
            <a:off x="2921526" y="4767488"/>
            <a:ext cx="1266737" cy="339290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BLE Scan(5</a:t>
            </a:r>
            <a:r>
              <a:rPr lang="ko-KR" altLang="en-US" sz="800" b="1" dirty="0">
                <a:solidFill>
                  <a:srgbClr val="FF0000"/>
                </a:solidFill>
              </a:rPr>
              <a:t>초간</a:t>
            </a:r>
            <a:r>
              <a:rPr lang="en-US" altLang="ko-KR" sz="800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데이터 수집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671450" y="2802346"/>
            <a:ext cx="1147250" cy="267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차량 주차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ED5A24CF-0917-4AC3-BBBD-F2D565FE5552}"/>
              </a:ext>
            </a:extLst>
          </p:cNvPr>
          <p:cNvCxnSpPr/>
          <p:nvPr/>
        </p:nvCxnSpPr>
        <p:spPr>
          <a:xfrm flipH="1">
            <a:off x="6988030" y="4282918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9864695" y="3656931"/>
            <a:ext cx="1412148" cy="125418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800" dirty="0">
                <a:solidFill>
                  <a:srgbClr val="7030A0"/>
                </a:solidFill>
              </a:rPr>
              <a:t>(0x01)</a:t>
            </a:r>
          </a:p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1=O, 2=X, 3=X</a:t>
            </a:r>
          </a:p>
          <a:p>
            <a:pPr algn="ctr"/>
            <a:endParaRPr lang="en-US" altLang="ko-KR" sz="800" dirty="0">
              <a:solidFill>
                <a:srgbClr val="7030A0"/>
              </a:solidFill>
            </a:endParaRP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</a:t>
            </a:r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요청</a:t>
            </a:r>
            <a:r>
              <a:rPr lang="en-US" altLang="ko-KR" sz="800" dirty="0">
                <a:solidFill>
                  <a:srgbClr val="7030A0"/>
                </a:solidFill>
              </a:rPr>
              <a:t>(0x31)</a:t>
            </a:r>
          </a:p>
          <a:p>
            <a:pPr algn="ctr"/>
            <a:r>
              <a:rPr lang="ko-KR" altLang="en-US" sz="800" b="1" dirty="0">
                <a:solidFill>
                  <a:srgbClr val="7030A0"/>
                </a:solidFill>
              </a:rPr>
              <a:t>없음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526799" y="3268515"/>
            <a:ext cx="1446996" cy="38841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초음파 센싱 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차량인식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ko-KR" altLang="en-US" sz="800" b="1" dirty="0">
                <a:solidFill>
                  <a:srgbClr val="FF0000"/>
                </a:solidFill>
              </a:rPr>
              <a:t>연속 </a:t>
            </a:r>
            <a:r>
              <a:rPr lang="en-US" altLang="ko-KR" sz="800" b="1" dirty="0">
                <a:solidFill>
                  <a:srgbClr val="FF0000"/>
                </a:solidFill>
              </a:rPr>
              <a:t>2</a:t>
            </a:r>
            <a:r>
              <a:rPr lang="ko-KR" altLang="en-US" sz="800" b="1" dirty="0">
                <a:solidFill>
                  <a:srgbClr val="FF0000"/>
                </a:solidFill>
              </a:rPr>
              <a:t>회 검지 시 </a:t>
            </a:r>
            <a:r>
              <a:rPr lang="en-US" altLang="ko-KR" sz="800" b="1" dirty="0">
                <a:solidFill>
                  <a:srgbClr val="FF0000"/>
                </a:solidFill>
              </a:rPr>
              <a:t>LED </a:t>
            </a:r>
            <a:r>
              <a:rPr lang="ko-KR" altLang="en-US" sz="800" b="1" dirty="0" err="1">
                <a:solidFill>
                  <a:srgbClr val="FF0000"/>
                </a:solidFill>
              </a:rPr>
              <a:t>적불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3E5A85-8A80-4FCF-95E9-ABFFBB1F1049}"/>
              </a:ext>
            </a:extLst>
          </p:cNvPr>
          <p:cNvSpPr/>
          <p:nvPr/>
        </p:nvSpPr>
        <p:spPr>
          <a:xfrm>
            <a:off x="1800818" y="5344532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차량 있음 응답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D5ACE56-C6DF-46E2-ACDB-D5FDFC0F675D}"/>
              </a:ext>
            </a:extLst>
          </p:cNvPr>
          <p:cNvSpPr/>
          <p:nvPr/>
        </p:nvSpPr>
        <p:spPr>
          <a:xfrm>
            <a:off x="3078080" y="5506902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차량 없음 응답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+ BLE</a:t>
            </a:r>
            <a:r>
              <a:rPr lang="ko-KR" altLang="en-US" sz="800" b="1" dirty="0">
                <a:solidFill>
                  <a:srgbClr val="FF0000"/>
                </a:solidFill>
              </a:rPr>
              <a:t> </a:t>
            </a:r>
            <a:r>
              <a:rPr lang="en-US" altLang="ko-KR" sz="800" b="1" dirty="0">
                <a:solidFill>
                  <a:srgbClr val="FF0000"/>
                </a:solidFill>
              </a:rPr>
              <a:t>Scan Data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AF28A5C-0FA9-4F81-87A6-0C26AF940126}"/>
              </a:ext>
            </a:extLst>
          </p:cNvPr>
          <p:cNvSpPr/>
          <p:nvPr/>
        </p:nvSpPr>
        <p:spPr>
          <a:xfrm>
            <a:off x="4407640" y="5652179"/>
            <a:ext cx="906786" cy="3928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rgbClr val="FF0000"/>
                </a:solidFill>
              </a:rPr>
              <a:t>차량 없음 </a:t>
            </a:r>
            <a:r>
              <a:rPr lang="ko-KR" altLang="en-US" sz="800" dirty="0">
                <a:solidFill>
                  <a:srgbClr val="FF0000"/>
                </a:solidFill>
              </a:rPr>
              <a:t>응답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232AB34-1E6C-46B8-A199-D389C33FA666}"/>
              </a:ext>
            </a:extLst>
          </p:cNvPr>
          <p:cNvSpPr/>
          <p:nvPr/>
        </p:nvSpPr>
        <p:spPr>
          <a:xfrm>
            <a:off x="7139030" y="4381471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2</a:t>
            </a: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Group </a:t>
            </a:r>
            <a:r>
              <a:rPr lang="ko-KR" altLang="en-US" sz="800" dirty="0">
                <a:solidFill>
                  <a:srgbClr val="FF0000"/>
                </a:solidFill>
              </a:rPr>
              <a:t>별 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(1=O, 2=X, 3=X / 1scan)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B20D5E9E-C4CE-490D-ADFE-4FE52E01013F}"/>
              </a:ext>
            </a:extLst>
          </p:cNvPr>
          <p:cNvCxnSpPr/>
          <p:nvPr/>
        </p:nvCxnSpPr>
        <p:spPr>
          <a:xfrm flipH="1">
            <a:off x="2246211" y="4630813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3A5F5A-2CBE-454E-A7F7-BAB49DB5A186}"/>
              </a:ext>
            </a:extLst>
          </p:cNvPr>
          <p:cNvCxnSpPr>
            <a:cxnSpLocks/>
          </p:cNvCxnSpPr>
          <p:nvPr/>
        </p:nvCxnSpPr>
        <p:spPr>
          <a:xfrm flipH="1">
            <a:off x="3540154" y="4632211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DE40D3D5-B393-4282-A453-59D61B136EE6}"/>
              </a:ext>
            </a:extLst>
          </p:cNvPr>
          <p:cNvCxnSpPr>
            <a:cxnSpLocks/>
          </p:cNvCxnSpPr>
          <p:nvPr/>
        </p:nvCxnSpPr>
        <p:spPr>
          <a:xfrm flipH="1">
            <a:off x="4846799" y="4633452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B069EDC-9316-4853-B7C3-A4CD9D0140D0}"/>
              </a:ext>
            </a:extLst>
          </p:cNvPr>
          <p:cNvSpPr txBox="1"/>
          <p:nvPr/>
        </p:nvSpPr>
        <p:spPr>
          <a:xfrm>
            <a:off x="7648485" y="4761985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F3BBCAA-CB4B-424C-8C93-F3A79CC263A6}"/>
              </a:ext>
            </a:extLst>
          </p:cNvPr>
          <p:cNvSpPr/>
          <p:nvPr/>
        </p:nvSpPr>
        <p:spPr>
          <a:xfrm>
            <a:off x="7139030" y="5131318"/>
            <a:ext cx="1417742" cy="50427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Repeat 1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센서 수량만큼 상태확인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 err="1">
                <a:solidFill>
                  <a:srgbClr val="FF0000"/>
                </a:solidFill>
              </a:rPr>
              <a:t>재부재</a:t>
            </a:r>
            <a:r>
              <a:rPr lang="en-US" altLang="ko-KR" sz="800" dirty="0">
                <a:solidFill>
                  <a:srgbClr val="FF0000"/>
                </a:solidFill>
              </a:rPr>
              <a:t>, BLE Scan</a:t>
            </a:r>
            <a:r>
              <a:rPr lang="ko-KR" altLang="en-US" sz="800" dirty="0">
                <a:solidFill>
                  <a:srgbClr val="FF0000"/>
                </a:solidFill>
              </a:rPr>
              <a:t>정보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ko-KR" sz="800" b="1" dirty="0">
                <a:solidFill>
                  <a:srgbClr val="FF0000"/>
                </a:solidFill>
              </a:rPr>
              <a:t>BLE Scan Data </a:t>
            </a:r>
            <a:r>
              <a:rPr lang="ko-KR" altLang="en-US" sz="800" b="1" dirty="0">
                <a:solidFill>
                  <a:srgbClr val="FF0000"/>
                </a:solidFill>
              </a:rPr>
              <a:t>보관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E1FD6ADF-E40F-46B8-931F-522AE11B4233}"/>
              </a:ext>
            </a:extLst>
          </p:cNvPr>
          <p:cNvCxnSpPr/>
          <p:nvPr/>
        </p:nvCxnSpPr>
        <p:spPr>
          <a:xfrm flipH="1">
            <a:off x="2246211" y="5250330"/>
            <a:ext cx="474181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705D67F-8CF2-49E6-8850-59FCCE662DBB}"/>
              </a:ext>
            </a:extLst>
          </p:cNvPr>
          <p:cNvCxnSpPr>
            <a:cxnSpLocks/>
          </p:cNvCxnSpPr>
          <p:nvPr/>
        </p:nvCxnSpPr>
        <p:spPr>
          <a:xfrm flipH="1">
            <a:off x="3540154" y="5379915"/>
            <a:ext cx="344787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B8D557B-F5E9-4FF5-8B5F-CC485CE1E4C6}"/>
              </a:ext>
            </a:extLst>
          </p:cNvPr>
          <p:cNvCxnSpPr>
            <a:cxnSpLocks/>
          </p:cNvCxnSpPr>
          <p:nvPr/>
        </p:nvCxnSpPr>
        <p:spPr>
          <a:xfrm flipH="1">
            <a:off x="4846799" y="5508103"/>
            <a:ext cx="214123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F5489E-0170-4710-93A2-D20B05B016D6}"/>
              </a:ext>
            </a:extLst>
          </p:cNvPr>
          <p:cNvSpPr/>
          <p:nvPr/>
        </p:nvSpPr>
        <p:spPr>
          <a:xfrm>
            <a:off x="9864695" y="5228901"/>
            <a:ext cx="1412148" cy="125418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A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센서상태 요청</a:t>
            </a:r>
            <a:r>
              <a:rPr lang="en-US" altLang="ko-KR" sz="800" dirty="0">
                <a:solidFill>
                  <a:srgbClr val="7030A0"/>
                </a:solidFill>
              </a:rPr>
              <a:t>(0x01)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1=O, 2=X, 3=X</a:t>
            </a:r>
          </a:p>
          <a:p>
            <a:pPr algn="ctr"/>
            <a:endParaRPr lang="en-US" altLang="ko-KR" sz="800" dirty="0">
              <a:solidFill>
                <a:srgbClr val="7030A0"/>
              </a:solidFill>
            </a:endParaRP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host</a:t>
            </a:r>
            <a:r>
              <a:rPr lang="ko-KR" altLang="en-US" sz="800" dirty="0">
                <a:solidFill>
                  <a:srgbClr val="7030A0"/>
                </a:solidFill>
              </a:rPr>
              <a:t>는 주기적으로 </a:t>
            </a:r>
            <a:r>
              <a:rPr lang="en-US" altLang="ko-KR" sz="800" dirty="0">
                <a:solidFill>
                  <a:srgbClr val="7030A0"/>
                </a:solidFill>
              </a:rPr>
              <a:t>LCU</a:t>
            </a:r>
            <a:r>
              <a:rPr lang="ko-KR" altLang="en-US" sz="800" dirty="0">
                <a:solidFill>
                  <a:srgbClr val="7030A0"/>
                </a:solidFill>
              </a:rPr>
              <a:t>에 </a:t>
            </a:r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요청</a:t>
            </a:r>
            <a:r>
              <a:rPr lang="en-US" altLang="ko-KR" sz="800" dirty="0">
                <a:solidFill>
                  <a:srgbClr val="7030A0"/>
                </a:solidFill>
              </a:rPr>
              <a:t>(0x31)</a:t>
            </a:r>
          </a:p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1=AAA,BBB,CCC</a:t>
            </a:r>
            <a:endParaRPr lang="ko-KR" altLang="en-US" sz="800" b="1" dirty="0">
              <a:solidFill>
                <a:srgbClr val="7030A0"/>
              </a:solidFill>
            </a:endParaRP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8734ECC-9635-49AD-8B73-B38E004C5B96}"/>
              </a:ext>
            </a:extLst>
          </p:cNvPr>
          <p:cNvCxnSpPr/>
          <p:nvPr/>
        </p:nvCxnSpPr>
        <p:spPr>
          <a:xfrm flipH="1">
            <a:off x="6988030" y="5848618"/>
            <a:ext cx="2720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4BF510-2122-4952-8E15-548E72053D35}"/>
              </a:ext>
            </a:extLst>
          </p:cNvPr>
          <p:cNvSpPr/>
          <p:nvPr/>
        </p:nvSpPr>
        <p:spPr>
          <a:xfrm>
            <a:off x="6354661" y="5943867"/>
            <a:ext cx="1266737" cy="503039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Repeat B</a:t>
            </a:r>
          </a:p>
          <a:p>
            <a:pPr algn="ctr"/>
            <a:r>
              <a:rPr lang="en-US" altLang="ko-KR" sz="800" dirty="0">
                <a:solidFill>
                  <a:srgbClr val="7030A0"/>
                </a:solidFill>
              </a:rPr>
              <a:t>BLE Scan</a:t>
            </a:r>
            <a:r>
              <a:rPr lang="ko-KR" altLang="en-US" sz="800" dirty="0">
                <a:solidFill>
                  <a:srgbClr val="7030A0"/>
                </a:solidFill>
              </a:rPr>
              <a:t> 정보 응답 후</a:t>
            </a:r>
            <a:endParaRPr lang="en-US" altLang="ko-KR" sz="800" dirty="0">
              <a:solidFill>
                <a:srgbClr val="7030A0"/>
              </a:solidFill>
            </a:endParaRPr>
          </a:p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Scan Data clear</a:t>
            </a:r>
            <a:endParaRPr lang="ko-KR" altLang="en-US" sz="800" b="1" dirty="0">
              <a:solidFill>
                <a:srgbClr val="7030A0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7F41995-2652-44F9-ABE5-173140DE4FBA}"/>
              </a:ext>
            </a:extLst>
          </p:cNvPr>
          <p:cNvSpPr txBox="1"/>
          <p:nvPr/>
        </p:nvSpPr>
        <p:spPr>
          <a:xfrm>
            <a:off x="7648485" y="3247543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871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공동현관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661020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공동현관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수신기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681056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5259896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2246211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2362519" y="3394093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3998430" y="3521550"/>
            <a:ext cx="1157682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DB check </a:t>
            </a:r>
            <a:r>
              <a:rPr lang="ko-KR" altLang="en-US" sz="800" dirty="0">
                <a:solidFill>
                  <a:srgbClr val="FF0000"/>
                </a:solidFill>
              </a:rPr>
              <a:t>후 응답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>
            <a:off x="2362519" y="3751132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671450" y="2802346"/>
            <a:ext cx="1147250" cy="2676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BLE</a:t>
            </a:r>
            <a:r>
              <a:rPr lang="ko-KR" altLang="en-US" sz="1000" b="1" dirty="0">
                <a:solidFill>
                  <a:srgbClr val="FF0000"/>
                </a:solidFill>
              </a:rPr>
              <a:t> 센싱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50DDAA0-1B14-4580-8340-B0463D171384}"/>
              </a:ext>
            </a:extLst>
          </p:cNvPr>
          <p:cNvSpPr/>
          <p:nvPr/>
        </p:nvSpPr>
        <p:spPr>
          <a:xfrm>
            <a:off x="131392" y="2701255"/>
            <a:ext cx="1402954" cy="1070724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7030A0"/>
                </a:solidFill>
              </a:rPr>
              <a:t>BLE</a:t>
            </a:r>
            <a:r>
              <a:rPr lang="ko-KR" altLang="en-US" sz="800" b="1" dirty="0">
                <a:solidFill>
                  <a:srgbClr val="7030A0"/>
                </a:solidFill>
              </a:rPr>
              <a:t> 센싱 조건</a:t>
            </a:r>
            <a:endParaRPr lang="en-US" altLang="ko-KR" sz="800" b="1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1. </a:t>
            </a:r>
            <a:r>
              <a:rPr lang="ko-KR" altLang="en-US" sz="800" dirty="0">
                <a:solidFill>
                  <a:srgbClr val="7030A0"/>
                </a:solidFill>
              </a:rPr>
              <a:t>방향 확인 필요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(</a:t>
            </a:r>
            <a:r>
              <a:rPr lang="ko-KR" altLang="en-US" sz="800" dirty="0">
                <a:solidFill>
                  <a:srgbClr val="7030A0"/>
                </a:solidFill>
              </a:rPr>
              <a:t>들어오는 신호만 취함</a:t>
            </a:r>
            <a:r>
              <a:rPr lang="en-US" altLang="ko-KR" sz="800" dirty="0">
                <a:solidFill>
                  <a:srgbClr val="7030A0"/>
                </a:solidFill>
              </a:rPr>
              <a:t>)</a:t>
            </a:r>
          </a:p>
          <a:p>
            <a:r>
              <a:rPr lang="en-US" altLang="ko-KR" sz="800" dirty="0">
                <a:solidFill>
                  <a:srgbClr val="7030A0"/>
                </a:solidFill>
              </a:rPr>
              <a:t>2. </a:t>
            </a:r>
            <a:r>
              <a:rPr lang="ko-KR" altLang="en-US" sz="800" dirty="0">
                <a:solidFill>
                  <a:srgbClr val="7030A0"/>
                </a:solidFill>
              </a:rPr>
              <a:t>중복 데이터 처리 방안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3. IP </a:t>
            </a:r>
            <a:r>
              <a:rPr lang="ko-KR" altLang="en-US" sz="800" dirty="0">
                <a:solidFill>
                  <a:srgbClr val="7030A0"/>
                </a:solidFill>
              </a:rPr>
              <a:t>및 서버 접속 정보 설정 화면 필요</a:t>
            </a:r>
            <a:endParaRPr lang="en-US" altLang="ko-KR" sz="800" dirty="0">
              <a:solidFill>
                <a:srgbClr val="7030A0"/>
              </a:solidFill>
            </a:endParaRPr>
          </a:p>
          <a:p>
            <a:r>
              <a:rPr lang="en-US" altLang="ko-KR" sz="800" dirty="0">
                <a:solidFill>
                  <a:srgbClr val="7030A0"/>
                </a:solidFill>
              </a:rPr>
              <a:t>4. </a:t>
            </a:r>
            <a:r>
              <a:rPr lang="ko-KR" altLang="en-US" sz="800" dirty="0">
                <a:solidFill>
                  <a:srgbClr val="7030A0"/>
                </a:solidFill>
              </a:rPr>
              <a:t>통신 방식은 </a:t>
            </a:r>
            <a:r>
              <a:rPr lang="en-US" altLang="ko-KR" sz="800" dirty="0">
                <a:solidFill>
                  <a:srgbClr val="7030A0"/>
                </a:solidFill>
              </a:rPr>
              <a:t>REST API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2445087" y="3093189"/>
            <a:ext cx="1457398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출입권한 확인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A57F94-705A-4133-815B-B0147ABA3AF9}"/>
              </a:ext>
            </a:extLst>
          </p:cNvPr>
          <p:cNvSpPr/>
          <p:nvPr/>
        </p:nvSpPr>
        <p:spPr>
          <a:xfrm>
            <a:off x="2106834" y="3158265"/>
            <a:ext cx="278754" cy="79135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216CE4E-C714-4F74-AEE0-E40E16C1EA49}"/>
              </a:ext>
            </a:extLst>
          </p:cNvPr>
          <p:cNvSpPr/>
          <p:nvPr/>
        </p:nvSpPr>
        <p:spPr>
          <a:xfrm>
            <a:off x="5120518" y="3158265"/>
            <a:ext cx="278754" cy="164447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1711287" y="4192839"/>
            <a:ext cx="1082246" cy="33975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성공 응답 시 </a:t>
            </a:r>
            <a:endParaRPr lang="en-US" altLang="ko-KR" sz="900" dirty="0">
              <a:solidFill>
                <a:srgbClr val="FF0000"/>
              </a:solidFill>
            </a:endParaRPr>
          </a:p>
          <a:p>
            <a:pPr algn="ctr"/>
            <a:r>
              <a:rPr lang="ko-KR" altLang="en-US" sz="900" dirty="0">
                <a:solidFill>
                  <a:srgbClr val="FF0000"/>
                </a:solidFill>
              </a:rPr>
              <a:t>출입문 열기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8DC35B9B-ECB8-4583-9204-8F4345CFA776}"/>
              </a:ext>
            </a:extLst>
          </p:cNvPr>
          <p:cNvSpPr/>
          <p:nvPr/>
        </p:nvSpPr>
        <p:spPr>
          <a:xfrm>
            <a:off x="7701092" y="2051415"/>
            <a:ext cx="1157681" cy="51561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홈넷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6D872311-81C9-4010-B47D-60CBF325679C}"/>
              </a:ext>
            </a:extLst>
          </p:cNvPr>
          <p:cNvCxnSpPr>
            <a:stCxn id="59" idx="2"/>
          </p:cNvCxnSpPr>
          <p:nvPr/>
        </p:nvCxnSpPr>
        <p:spPr>
          <a:xfrm flipH="1">
            <a:off x="8279932" y="256703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3BFC59-41BA-4C66-B9EE-2AA6B06C63EB}"/>
              </a:ext>
            </a:extLst>
          </p:cNvPr>
          <p:cNvCxnSpPr>
            <a:cxnSpLocks/>
          </p:cNvCxnSpPr>
          <p:nvPr/>
        </p:nvCxnSpPr>
        <p:spPr>
          <a:xfrm flipH="1">
            <a:off x="5413730" y="4100560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7CCFD6-FBC0-43BC-B864-DE9D6C6E115D}"/>
              </a:ext>
            </a:extLst>
          </p:cNvPr>
          <p:cNvSpPr/>
          <p:nvPr/>
        </p:nvSpPr>
        <p:spPr>
          <a:xfrm>
            <a:off x="5496298" y="3799656"/>
            <a:ext cx="138267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엘리베이터 호출 요청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1A0A99C-6DAA-4023-92CE-CF27DCFAA3DB}"/>
              </a:ext>
            </a:extLst>
          </p:cNvPr>
          <p:cNvSpPr/>
          <p:nvPr/>
        </p:nvSpPr>
        <p:spPr>
          <a:xfrm>
            <a:off x="8167634" y="3895290"/>
            <a:ext cx="278754" cy="79135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285C897-AE94-46DB-B85D-F8FBB426A3D6}"/>
              </a:ext>
            </a:extLst>
          </p:cNvPr>
          <p:cNvSpPr/>
          <p:nvPr/>
        </p:nvSpPr>
        <p:spPr>
          <a:xfrm>
            <a:off x="6820558" y="4309677"/>
            <a:ext cx="1382670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엘리베이터 호출 응답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E0A57B0-92EF-4A0D-A5D2-F6D1B1BAAA32}"/>
              </a:ext>
            </a:extLst>
          </p:cNvPr>
          <p:cNvCxnSpPr>
            <a:cxnSpLocks/>
          </p:cNvCxnSpPr>
          <p:nvPr/>
        </p:nvCxnSpPr>
        <p:spPr>
          <a:xfrm flipH="1">
            <a:off x="5409635" y="4539259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CCA08EC-0128-4F14-BA2F-AE41CBB4BF6C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출입권한 확인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en-US" altLang="ko-KR" sz="900" dirty="0">
              <a:solidFill>
                <a:schemeClr val="tx1"/>
              </a:solidFill>
            </a:endParaRPr>
          </a:p>
          <a:p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 err="1">
                <a:solidFill>
                  <a:schemeClr val="tx1"/>
                </a:solidFill>
              </a:rPr>
              <a:t>홈넷</a:t>
            </a:r>
            <a:r>
              <a:rPr lang="ko-KR" altLang="en-US" sz="900" dirty="0">
                <a:solidFill>
                  <a:schemeClr val="tx1"/>
                </a:solidFill>
              </a:rPr>
              <a:t> 업체별 엘리베이터 연동은 별건 개발 필요</a:t>
            </a:r>
          </a:p>
        </p:txBody>
      </p:sp>
    </p:spTree>
    <p:extLst>
      <p:ext uri="{BB962C8B-B14F-4D97-AF65-F5344CB8AC3E}">
        <p14:creationId xmlns:p14="http://schemas.microsoft.com/office/powerpoint/2010/main" val="314275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id="{922812BC-9103-4E6A-AA75-CF02505D9203}"/>
              </a:ext>
            </a:extLst>
          </p:cNvPr>
          <p:cNvGrpSpPr/>
          <p:nvPr/>
        </p:nvGrpSpPr>
        <p:grpSpPr>
          <a:xfrm>
            <a:off x="564024" y="2452643"/>
            <a:ext cx="7263924" cy="4234437"/>
            <a:chOff x="0" y="1687405"/>
            <a:chExt cx="6759723" cy="5170595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D73D068-6D21-4D4B-B0EE-AF992514E1A3}"/>
                </a:ext>
              </a:extLst>
            </p:cNvPr>
            <p:cNvSpPr/>
            <p:nvPr/>
          </p:nvSpPr>
          <p:spPr>
            <a:xfrm>
              <a:off x="0" y="1690688"/>
              <a:ext cx="6759723" cy="51673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974626E-9BCD-4AD1-A26C-B6516D5CF0E7}"/>
                </a:ext>
              </a:extLst>
            </p:cNvPr>
            <p:cNvSpPr txBox="1"/>
            <p:nvPr/>
          </p:nvSpPr>
          <p:spPr>
            <a:xfrm>
              <a:off x="0" y="16874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현장</a:t>
              </a:r>
              <a:r>
                <a:rPr lang="en-US" altLang="ko-KR" dirty="0"/>
                <a:t>(Local)</a:t>
              </a:r>
              <a:endParaRPr lang="ko-KR" altLang="en-US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F61388C4-13E6-4C23-A418-E0DDEF295909}"/>
              </a:ext>
            </a:extLst>
          </p:cNvPr>
          <p:cNvGrpSpPr/>
          <p:nvPr/>
        </p:nvGrpSpPr>
        <p:grpSpPr>
          <a:xfrm>
            <a:off x="7913406" y="470019"/>
            <a:ext cx="3708874" cy="3041827"/>
            <a:chOff x="7033189" y="470019"/>
            <a:chExt cx="4589091" cy="304182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AC0B4644-5AAB-4712-9728-18242BBB8AF0}"/>
                </a:ext>
              </a:extLst>
            </p:cNvPr>
            <p:cNvSpPr/>
            <p:nvPr/>
          </p:nvSpPr>
          <p:spPr>
            <a:xfrm>
              <a:off x="7033189" y="470019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ED5B202-39DC-4F5D-9A8F-ABAB3A5FCE68}"/>
                </a:ext>
              </a:extLst>
            </p:cNvPr>
            <p:cNvSpPr txBox="1"/>
            <p:nvPr/>
          </p:nvSpPr>
          <p:spPr>
            <a:xfrm>
              <a:off x="7033189" y="470019"/>
              <a:ext cx="322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클라우드 센터</a:t>
              </a:r>
              <a:r>
                <a:rPr lang="en-US" altLang="ko-KR" dirty="0"/>
                <a:t>(Center / AWS)</a:t>
              </a:r>
              <a:endParaRPr lang="ko-KR" altLang="en-US" dirty="0"/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91FBF7FD-F9E2-4222-997D-A0DEF317F775}"/>
              </a:ext>
            </a:extLst>
          </p:cNvPr>
          <p:cNvGrpSpPr/>
          <p:nvPr/>
        </p:nvGrpSpPr>
        <p:grpSpPr>
          <a:xfrm>
            <a:off x="7913406" y="3626597"/>
            <a:ext cx="3708874" cy="3041827"/>
            <a:chOff x="7033189" y="3626597"/>
            <a:chExt cx="4589091" cy="3041827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35AC0B7-D9A7-4A9E-A6CF-BB5565BFB0E8}"/>
                </a:ext>
              </a:extLst>
            </p:cNvPr>
            <p:cNvSpPr/>
            <p:nvPr/>
          </p:nvSpPr>
          <p:spPr>
            <a:xfrm>
              <a:off x="7033189" y="3626597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8A863C2-D591-4A06-B861-EC300D36FD52}"/>
                </a:ext>
              </a:extLst>
            </p:cNvPr>
            <p:cNvSpPr txBox="1"/>
            <p:nvPr/>
          </p:nvSpPr>
          <p:spPr>
            <a:xfrm>
              <a:off x="7033189" y="363372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통합관리 센터</a:t>
              </a:r>
            </a:p>
          </p:txBody>
        </p:sp>
      </p:grp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ED12A4CE-C82E-444A-9F9C-3A3FBDD45570}"/>
              </a:ext>
            </a:extLst>
          </p:cNvPr>
          <p:cNvSpPr/>
          <p:nvPr/>
        </p:nvSpPr>
        <p:spPr>
          <a:xfrm>
            <a:off x="1366922" y="2988336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pgi_u_host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초음파센서</a:t>
            </a:r>
            <a:r>
              <a:rPr lang="en-US" altLang="ko-KR" sz="800" dirty="0">
                <a:solidFill>
                  <a:schemeClr val="tx1"/>
                </a:solidFill>
              </a:rPr>
              <a:t>(BLE)</a:t>
            </a:r>
            <a:r>
              <a:rPr lang="ko-KR" altLang="en-US" sz="800" dirty="0">
                <a:solidFill>
                  <a:schemeClr val="tx1"/>
                </a:solidFill>
              </a:rPr>
              <a:t>에서 획득한 고유번호를 기록 </a:t>
            </a:r>
            <a:r>
              <a:rPr lang="en-US" altLang="ko-KR" sz="800" dirty="0">
                <a:solidFill>
                  <a:schemeClr val="tx1"/>
                </a:solidFill>
              </a:rPr>
              <a:t>/ </a:t>
            </a:r>
            <a:r>
              <a:rPr lang="ko-KR" altLang="en-US" sz="800" dirty="0">
                <a:solidFill>
                  <a:schemeClr val="tx1"/>
                </a:solidFill>
              </a:rPr>
              <a:t>전달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en-US" altLang="ko-KR" sz="800" dirty="0" err="1">
                <a:solidFill>
                  <a:schemeClr val="tx1"/>
                </a:solidFill>
              </a:rPr>
              <a:t>broadcase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9719A1-BDF1-446E-86E1-EF0777E4D853}"/>
              </a:ext>
            </a:extLst>
          </p:cNvPr>
          <p:cNvSpPr/>
          <p:nvPr/>
        </p:nvSpPr>
        <p:spPr>
          <a:xfrm>
            <a:off x="1366922" y="3826164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LCU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 센서 상태와 함께 </a:t>
            </a:r>
            <a:r>
              <a:rPr lang="en-US" altLang="ko-KR" sz="800" dirty="0">
                <a:solidFill>
                  <a:schemeClr val="tx1"/>
                </a:solidFill>
              </a:rPr>
              <a:t>BLE</a:t>
            </a:r>
            <a:r>
              <a:rPr lang="ko-KR" altLang="en-US" sz="800" dirty="0">
                <a:solidFill>
                  <a:schemeClr val="tx1"/>
                </a:solidFill>
              </a:rPr>
              <a:t>로 획득한 고유번호를 </a:t>
            </a:r>
            <a:r>
              <a:rPr lang="en-US" altLang="ko-KR" sz="800" dirty="0">
                <a:solidFill>
                  <a:schemeClr val="tx1"/>
                </a:solidFill>
              </a:rPr>
              <a:t>host</a:t>
            </a:r>
            <a:r>
              <a:rPr lang="ko-KR" altLang="en-US" sz="8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7D18BF6-ED6F-4024-A8C4-11BA583DBFE4}"/>
              </a:ext>
            </a:extLst>
          </p:cNvPr>
          <p:cNvSpPr/>
          <p:nvPr/>
        </p:nvSpPr>
        <p:spPr>
          <a:xfrm>
            <a:off x="1366922" y="466536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 센서</a:t>
            </a:r>
            <a:r>
              <a:rPr lang="en-US" altLang="ko-KR" sz="800" dirty="0">
                <a:solidFill>
                  <a:schemeClr val="tx1"/>
                </a:solidFill>
              </a:rPr>
              <a:t>(+BLE)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차량 감지 시 </a:t>
            </a:r>
            <a:r>
              <a:rPr lang="en-US" altLang="ko-KR" sz="800" dirty="0">
                <a:solidFill>
                  <a:schemeClr val="tx1"/>
                </a:solidFill>
              </a:rPr>
              <a:t>BLE</a:t>
            </a:r>
            <a:r>
              <a:rPr lang="ko-KR" altLang="en-US" sz="800" dirty="0">
                <a:solidFill>
                  <a:schemeClr val="tx1"/>
                </a:solidFill>
              </a:rPr>
              <a:t>수신하여 지정된 시간동안 고유번호를 수집하고 </a:t>
            </a:r>
            <a:r>
              <a:rPr lang="en-US" altLang="ko-KR" sz="800" dirty="0">
                <a:solidFill>
                  <a:schemeClr val="tx1"/>
                </a:solidFill>
              </a:rPr>
              <a:t>LCU</a:t>
            </a:r>
            <a:r>
              <a:rPr lang="ko-KR" altLang="en-US" sz="8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C46A592-A054-4617-9F3A-788E2F892E6E}"/>
              </a:ext>
            </a:extLst>
          </p:cNvPr>
          <p:cNvSpPr/>
          <p:nvPr/>
        </p:nvSpPr>
        <p:spPr>
          <a:xfrm>
            <a:off x="1366922" y="593123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Mobile App(DAVIS-</a:t>
            </a:r>
            <a:r>
              <a:rPr lang="ko-KR" altLang="en-US" sz="800" dirty="0">
                <a:solidFill>
                  <a:schemeClr val="tx1"/>
                </a:solidFill>
              </a:rPr>
              <a:t>사용자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주기적으로 </a:t>
            </a:r>
            <a:r>
              <a:rPr lang="en-US" altLang="ko-KR" sz="800" dirty="0">
                <a:solidFill>
                  <a:schemeClr val="tx1"/>
                </a:solidFill>
              </a:rPr>
              <a:t>BLE</a:t>
            </a:r>
            <a:r>
              <a:rPr lang="ko-KR" altLang="en-US" sz="800" dirty="0">
                <a:solidFill>
                  <a:schemeClr val="tx1"/>
                </a:solidFill>
              </a:rPr>
              <a:t>신호 송신</a:t>
            </a:r>
            <a:r>
              <a:rPr lang="en-US" altLang="ko-KR" sz="800" dirty="0">
                <a:solidFill>
                  <a:schemeClr val="tx1"/>
                </a:solidFill>
              </a:rPr>
              <a:t>(iBeacon)</a:t>
            </a: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GeoFence</a:t>
            </a:r>
            <a:r>
              <a:rPr lang="ko-KR" altLang="en-US" sz="800" dirty="0">
                <a:solidFill>
                  <a:schemeClr val="tx1"/>
                </a:solidFill>
              </a:rPr>
              <a:t>로 앱 활성화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 err="1">
                <a:solidFill>
                  <a:schemeClr val="tx1"/>
                </a:solidFill>
              </a:rPr>
              <a:t>내차찾기</a:t>
            </a:r>
            <a:r>
              <a:rPr lang="ko-KR" altLang="en-US" sz="800" dirty="0">
                <a:solidFill>
                  <a:schemeClr val="tx1"/>
                </a:solidFill>
              </a:rPr>
              <a:t> 조회 가능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02A579D-BA86-43EA-AB7F-C2A0E588FC71}"/>
              </a:ext>
            </a:extLst>
          </p:cNvPr>
          <p:cNvSpPr/>
          <p:nvPr/>
        </p:nvSpPr>
        <p:spPr>
          <a:xfrm>
            <a:off x="4426316" y="593123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Mobile App(DAVIS-</a:t>
            </a:r>
            <a:r>
              <a:rPr lang="ko-KR" altLang="en-US" sz="800" dirty="0">
                <a:solidFill>
                  <a:schemeClr val="tx1"/>
                </a:solidFill>
              </a:rPr>
              <a:t>관리자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 실시간 모니터링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순찰모드 시 고객종류 구분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E3520D9-C929-4DCF-BB00-D98B7CD03A3C}"/>
              </a:ext>
            </a:extLst>
          </p:cNvPr>
          <p:cNvSpPr/>
          <p:nvPr/>
        </p:nvSpPr>
        <p:spPr>
          <a:xfrm>
            <a:off x="31356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사용자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7065CD3B-EA89-4A58-BC15-E3AD55BC7A4F}"/>
              </a:ext>
            </a:extLst>
          </p:cNvPr>
          <p:cNvSpPr/>
          <p:nvPr/>
        </p:nvSpPr>
        <p:spPr>
          <a:xfrm>
            <a:off x="3135600" y="3835068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LCU</a:t>
            </a:r>
            <a:endParaRPr lang="ko-KR" altLang="en-US" sz="1200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83CD50-940B-41FF-AA5A-2EC852F11D60}"/>
              </a:ext>
            </a:extLst>
          </p:cNvPr>
          <p:cNvSpPr/>
          <p:nvPr/>
        </p:nvSpPr>
        <p:spPr>
          <a:xfrm>
            <a:off x="3135601" y="4673907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 센서</a:t>
            </a:r>
            <a:endParaRPr lang="en-US" altLang="ko-KR" sz="1200" dirty="0"/>
          </a:p>
          <a:p>
            <a:pPr algn="ctr"/>
            <a:r>
              <a:rPr lang="en-US" altLang="ko-KR" sz="1200" dirty="0"/>
              <a:t>+BLE</a:t>
            </a:r>
            <a:endParaRPr lang="ko-KR" altLang="en-US" sz="1200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E11A0E7-B647-4558-89C2-109E93408E89}"/>
              </a:ext>
            </a:extLst>
          </p:cNvPr>
          <p:cNvSpPr/>
          <p:nvPr/>
        </p:nvSpPr>
        <p:spPr>
          <a:xfrm>
            <a:off x="61950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F73440E-B951-466B-858F-C1C5698B6372}"/>
              </a:ext>
            </a:extLst>
          </p:cNvPr>
          <p:cNvSpPr/>
          <p:nvPr/>
        </p:nvSpPr>
        <p:spPr>
          <a:xfrm>
            <a:off x="3135601" y="2996229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초음파서버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pgi_u_host</a:t>
            </a:r>
            <a:endParaRPr lang="ko-KR" altLang="en-US" sz="12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E4ECA42-0692-4BD3-9EA1-C30DDEEF3C9E}"/>
              </a:ext>
            </a:extLst>
          </p:cNvPr>
          <p:cNvSpPr/>
          <p:nvPr/>
        </p:nvSpPr>
        <p:spPr>
          <a:xfrm>
            <a:off x="4357949" y="3489421"/>
            <a:ext cx="1635643" cy="7870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davis_middler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초음파 서버에서 </a:t>
            </a:r>
            <a:r>
              <a:rPr lang="en-US" altLang="ko-KR" sz="800" dirty="0">
                <a:solidFill>
                  <a:schemeClr val="tx1"/>
                </a:solidFill>
              </a:rPr>
              <a:t>broadcast</a:t>
            </a:r>
            <a:r>
              <a:rPr lang="ko-KR" altLang="en-US" sz="800" dirty="0">
                <a:solidFill>
                  <a:schemeClr val="tx1"/>
                </a:solidFill>
              </a:rPr>
              <a:t> 되는 정보를 </a:t>
            </a:r>
            <a:r>
              <a:rPr lang="en-US" altLang="ko-KR" sz="800" dirty="0" err="1">
                <a:solidFill>
                  <a:schemeClr val="tx1"/>
                </a:solidFill>
              </a:rPr>
              <a:t>davis_L_host</a:t>
            </a:r>
            <a:r>
              <a:rPr lang="ko-KR" altLang="en-US" sz="800" dirty="0">
                <a:solidFill>
                  <a:schemeClr val="tx1"/>
                </a:solidFill>
              </a:rPr>
              <a:t>로 전달</a:t>
            </a:r>
            <a:r>
              <a:rPr lang="en-US" altLang="ko-KR" sz="800" dirty="0">
                <a:solidFill>
                  <a:schemeClr val="tx1"/>
                </a:solidFill>
              </a:rPr>
              <a:t>(REST API)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C0E4C0D4-F910-4105-AD7C-C18E2FC6CEBC}"/>
              </a:ext>
            </a:extLst>
          </p:cNvPr>
          <p:cNvSpPr/>
          <p:nvPr/>
        </p:nvSpPr>
        <p:spPr>
          <a:xfrm>
            <a:off x="6064118" y="3489422"/>
            <a:ext cx="1635643" cy="787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davis_L_host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FireStore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ko-KR" altLang="en-US" sz="800" dirty="0">
                <a:solidFill>
                  <a:schemeClr val="tx1"/>
                </a:solidFill>
              </a:rPr>
              <a:t>수신대기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통합서버 요청 시 응답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davis_middler</a:t>
            </a:r>
            <a:r>
              <a:rPr lang="ko-KR" altLang="en-US" sz="800" dirty="0">
                <a:solidFill>
                  <a:schemeClr val="tx1"/>
                </a:solidFill>
              </a:rPr>
              <a:t>에서 받은 데이터를 </a:t>
            </a:r>
            <a:r>
              <a:rPr lang="en-US" altLang="ko-KR" sz="800" dirty="0" err="1">
                <a:solidFill>
                  <a:schemeClr val="tx1"/>
                </a:solidFill>
              </a:rPr>
              <a:t>davis_C_host</a:t>
            </a:r>
            <a:r>
              <a:rPr lang="ko-KR" altLang="en-US" sz="800" dirty="0">
                <a:solidFill>
                  <a:schemeClr val="tx1"/>
                </a:solidFill>
              </a:rPr>
              <a:t>로 전달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7507BD2-C7BD-4C63-B7C6-9F50FABDDE82}"/>
              </a:ext>
            </a:extLst>
          </p:cNvPr>
          <p:cNvSpPr/>
          <p:nvPr/>
        </p:nvSpPr>
        <p:spPr>
          <a:xfrm>
            <a:off x="6195001" y="2996229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로컬서버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704A13A-6490-4E6C-9998-1C4D8A0742CD}"/>
              </a:ext>
            </a:extLst>
          </p:cNvPr>
          <p:cNvSpPr/>
          <p:nvPr/>
        </p:nvSpPr>
        <p:spPr>
          <a:xfrm>
            <a:off x="4665301" y="2996229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중계서버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davis_middler</a:t>
            </a:r>
            <a:endParaRPr lang="ko-KR" altLang="en-US" sz="12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9069620F-8CFB-43D5-A3C3-6CCC9DCC0D72}"/>
              </a:ext>
            </a:extLst>
          </p:cNvPr>
          <p:cNvSpPr/>
          <p:nvPr/>
        </p:nvSpPr>
        <p:spPr>
          <a:xfrm>
            <a:off x="8357381" y="593123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Web</a:t>
            </a:r>
            <a:r>
              <a:rPr lang="ko-KR" altLang="en-US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 err="1">
                <a:solidFill>
                  <a:schemeClr val="tx1"/>
                </a:solidFill>
              </a:rPr>
              <a:t>Broswer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>
                <a:solidFill>
                  <a:schemeClr val="tx1"/>
                </a:solidFill>
              </a:rPr>
              <a:t>통합관리 웹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현장 상태 실시간 모니터링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사용자</a:t>
            </a:r>
            <a:r>
              <a:rPr lang="en-US" altLang="ko-KR" sz="800" dirty="0">
                <a:solidFill>
                  <a:schemeClr val="tx1"/>
                </a:solidFill>
              </a:rPr>
              <a:t>, </a:t>
            </a:r>
            <a:r>
              <a:rPr lang="ko-KR" altLang="en-US" sz="800" dirty="0">
                <a:solidFill>
                  <a:schemeClr val="tx1"/>
                </a:solidFill>
              </a:rPr>
              <a:t>현장 관리</a:t>
            </a: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AAB00742-61AC-4B92-BEC6-04B84A8F1C61}"/>
              </a:ext>
            </a:extLst>
          </p:cNvPr>
          <p:cNvSpPr/>
          <p:nvPr/>
        </p:nvSpPr>
        <p:spPr>
          <a:xfrm>
            <a:off x="9932217" y="2540810"/>
            <a:ext cx="1635643" cy="787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davis_C_host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Firebase </a:t>
            </a:r>
            <a:r>
              <a:rPr lang="ko-KR" altLang="en-US" sz="800" dirty="0">
                <a:solidFill>
                  <a:schemeClr val="tx1"/>
                </a:solidFill>
              </a:rPr>
              <a:t>사용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App </a:t>
            </a:r>
            <a:r>
              <a:rPr lang="ko-KR" altLang="en-US" sz="800" dirty="0">
                <a:solidFill>
                  <a:schemeClr val="tx1"/>
                </a:solidFill>
              </a:rPr>
              <a:t>서버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WAS(Web Application Server)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EEA3545-6A4F-47D8-87CC-25A4B9DBD0EB}"/>
              </a:ext>
            </a:extLst>
          </p:cNvPr>
          <p:cNvSpPr/>
          <p:nvPr/>
        </p:nvSpPr>
        <p:spPr>
          <a:xfrm>
            <a:off x="8199967" y="2540810"/>
            <a:ext cx="1635643" cy="7870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Firebase</a:t>
            </a: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앱 관리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Auth: </a:t>
            </a:r>
            <a:r>
              <a:rPr lang="ko-KR" altLang="en-US" sz="800" dirty="0">
                <a:solidFill>
                  <a:schemeClr val="tx1"/>
                </a:solidFill>
              </a:rPr>
              <a:t>문자승인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Message: </a:t>
            </a:r>
            <a:r>
              <a:rPr lang="ko-KR" altLang="en-US" sz="800" dirty="0">
                <a:solidFill>
                  <a:schemeClr val="tx1"/>
                </a:solidFill>
              </a:rPr>
              <a:t>데이터 </a:t>
            </a:r>
            <a:r>
              <a:rPr lang="en-US" altLang="ko-KR" sz="800" dirty="0">
                <a:solidFill>
                  <a:schemeClr val="tx1"/>
                </a:solidFill>
              </a:rPr>
              <a:t>push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Store: NoSQL DB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001EA9-0C50-4413-A846-0A31E6367812}"/>
              </a:ext>
            </a:extLst>
          </p:cNvPr>
          <p:cNvSpPr/>
          <p:nvPr/>
        </p:nvSpPr>
        <p:spPr>
          <a:xfrm>
            <a:off x="10143148" y="5941948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Broswer</a:t>
            </a:r>
            <a:endParaRPr lang="en-US" altLang="ko-KR" sz="1200" dirty="0"/>
          </a:p>
          <a:p>
            <a:pPr algn="ctr"/>
            <a:r>
              <a:rPr lang="ko-KR" altLang="en-US" sz="1200" dirty="0"/>
              <a:t>통합관리 웹</a:t>
            </a:r>
            <a:endParaRPr lang="en-US" altLang="ko-KR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BE7018B-EB30-45DB-B306-7815AE288475}"/>
              </a:ext>
            </a:extLst>
          </p:cNvPr>
          <p:cNvSpPr/>
          <p:nvPr/>
        </p:nvSpPr>
        <p:spPr>
          <a:xfrm>
            <a:off x="8487433" y="1145137"/>
            <a:ext cx="1157681" cy="14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Store</a:t>
            </a:r>
          </a:p>
          <a:p>
            <a:pPr algn="ctr"/>
            <a:r>
              <a:rPr lang="en-US" altLang="ko-KR" sz="1200" dirty="0"/>
              <a:t>Auth</a:t>
            </a:r>
          </a:p>
          <a:p>
            <a:pPr algn="ctr"/>
            <a:r>
              <a:rPr lang="en-US" altLang="ko-KR" sz="1200" dirty="0"/>
              <a:t>Message</a:t>
            </a:r>
          </a:p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6A63D3B-D7C3-4873-8A9E-9F797BFD3BEE}"/>
              </a:ext>
            </a:extLst>
          </p:cNvPr>
          <p:cNvSpPr/>
          <p:nvPr/>
        </p:nvSpPr>
        <p:spPr>
          <a:xfrm>
            <a:off x="10143149" y="2053454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통합서버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9DFA7AA-4B1D-43A0-9338-99BDBF011F61}"/>
              </a:ext>
            </a:extLst>
          </p:cNvPr>
          <p:cNvSpPr/>
          <p:nvPr/>
        </p:nvSpPr>
        <p:spPr>
          <a:xfrm>
            <a:off x="4462987" y="1783382"/>
            <a:ext cx="3364961" cy="5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주차</a:t>
            </a:r>
            <a:r>
              <a:rPr lang="en-US" altLang="ko-KR" sz="900" dirty="0">
                <a:solidFill>
                  <a:schemeClr val="tx1"/>
                </a:solidFill>
              </a:rPr>
              <a:t>, BLE </a:t>
            </a:r>
            <a:r>
              <a:rPr lang="ko-KR" altLang="en-US" sz="900" dirty="0">
                <a:solidFill>
                  <a:schemeClr val="tx1"/>
                </a:solidFill>
              </a:rPr>
              <a:t>이벤트 발생 시 통합서버 까지 기록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en-US" altLang="ko-KR" sz="900" dirty="0" err="1">
                <a:solidFill>
                  <a:schemeClr val="tx1"/>
                </a:solidFill>
              </a:rPr>
              <a:t>pgi_u_host</a:t>
            </a:r>
            <a:r>
              <a:rPr lang="en-US" altLang="ko-KR" sz="900" dirty="0" err="1">
                <a:solidFill>
                  <a:schemeClr val="tx1"/>
                </a:solidFill>
                <a:sym typeface="Wingdings" panose="05000000000000000000" pitchFamily="2" charset="2"/>
              </a:rPr>
              <a:t>davis_middlerdavis_L_hostdavis_C_host</a:t>
            </a:r>
            <a:r>
              <a:rPr lang="en-US" altLang="ko-KR" sz="900" dirty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5" name="제목 1">
            <a:extLst>
              <a:ext uri="{FF2B5EF4-FFF2-40B4-BE49-F238E27FC236}">
                <a16:creationId xmlns:a16="http://schemas.microsoft.com/office/drawing/2014/main" id="{2C8C7E04-A669-4176-B45F-1BDFCF319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/>
              <a:t>시스템 구성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A016C835-6C3D-4837-A1DF-03DE9AB9762E}"/>
              </a:ext>
            </a:extLst>
          </p:cNvPr>
          <p:cNvCxnSpPr/>
          <p:nvPr/>
        </p:nvCxnSpPr>
        <p:spPr>
          <a:xfrm>
            <a:off x="0" y="5595458"/>
            <a:ext cx="12192000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C525BD3-4FCE-4A54-8D0B-EC07A3074C55}"/>
              </a:ext>
            </a:extLst>
          </p:cNvPr>
          <p:cNvSpPr/>
          <p:nvPr/>
        </p:nvSpPr>
        <p:spPr>
          <a:xfrm>
            <a:off x="5514483" y="4665361"/>
            <a:ext cx="1829203" cy="608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공동현관 수신기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공동현관 출입문 접점 연결</a:t>
            </a:r>
            <a:endParaRPr lang="en-US" altLang="ko-KR" sz="800" dirty="0">
              <a:solidFill>
                <a:schemeClr val="tx1"/>
              </a:solidFill>
            </a:endParaRPr>
          </a:p>
          <a:p>
            <a:pPr algn="ctr"/>
            <a:r>
              <a:rPr lang="ko-KR" altLang="en-US" sz="800" dirty="0">
                <a:solidFill>
                  <a:schemeClr val="tx1"/>
                </a:solidFill>
              </a:rPr>
              <a:t>사람 감지</a:t>
            </a:r>
            <a:r>
              <a:rPr lang="en-US" altLang="ko-KR" sz="800" dirty="0">
                <a:solidFill>
                  <a:schemeClr val="tx1"/>
                </a:solidFill>
              </a:rPr>
              <a:t>(</a:t>
            </a:r>
            <a:r>
              <a:rPr lang="ko-KR" altLang="en-US" sz="800" dirty="0" err="1">
                <a:solidFill>
                  <a:schemeClr val="tx1"/>
                </a:solidFill>
              </a:rPr>
              <a:t>방향판별</a:t>
            </a:r>
            <a:r>
              <a:rPr lang="ko-KR" altLang="en-US" sz="800" dirty="0">
                <a:solidFill>
                  <a:schemeClr val="tx1"/>
                </a:solidFill>
              </a:rPr>
              <a:t> 필요</a:t>
            </a:r>
            <a:r>
              <a:rPr lang="en-US" altLang="ko-KR" sz="8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BLE </a:t>
            </a:r>
            <a:r>
              <a:rPr lang="ko-KR" altLang="en-US" sz="800" dirty="0">
                <a:solidFill>
                  <a:schemeClr val="tx1"/>
                </a:solidFill>
              </a:rPr>
              <a:t>수신 시 출입여부 판단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D45F005-7600-43CB-B535-D875DAF12C12}"/>
              </a:ext>
            </a:extLst>
          </p:cNvPr>
          <p:cNvSpPr/>
          <p:nvPr/>
        </p:nvSpPr>
        <p:spPr>
          <a:xfrm>
            <a:off x="4385963" y="4673907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공동현관</a:t>
            </a:r>
            <a:endParaRPr lang="en-US" altLang="ko-KR" sz="1200" dirty="0"/>
          </a:p>
          <a:p>
            <a:pPr algn="ctr"/>
            <a:r>
              <a:rPr lang="ko-KR" altLang="en-US" sz="1200" dirty="0"/>
              <a:t>수신기</a:t>
            </a:r>
          </a:p>
        </p:txBody>
      </p:sp>
    </p:spTree>
    <p:extLst>
      <p:ext uri="{BB962C8B-B14F-4D97-AF65-F5344CB8AC3E}">
        <p14:creationId xmlns:p14="http://schemas.microsoft.com/office/powerpoint/2010/main" val="277281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03DE6-7FFF-4C6E-BB20-2A6EEE12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396"/>
            <a:ext cx="10515600" cy="1325563"/>
          </a:xfrm>
        </p:spPr>
        <p:txBody>
          <a:bodyPr/>
          <a:lstStyle/>
          <a:p>
            <a:r>
              <a:rPr lang="en-US" altLang="ko-KR" dirty="0"/>
              <a:t>Mobile App Part</a:t>
            </a:r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B2ADF6E-4283-4D35-8397-394436928F5B}"/>
              </a:ext>
            </a:extLst>
          </p:cNvPr>
          <p:cNvGrpSpPr/>
          <p:nvPr/>
        </p:nvGrpSpPr>
        <p:grpSpPr>
          <a:xfrm>
            <a:off x="564024" y="2452643"/>
            <a:ext cx="7263924" cy="4234437"/>
            <a:chOff x="0" y="1687405"/>
            <a:chExt cx="6759723" cy="5170595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BCCCE47-9B21-462E-AEDB-183B3CBCEF23}"/>
                </a:ext>
              </a:extLst>
            </p:cNvPr>
            <p:cNvSpPr/>
            <p:nvPr/>
          </p:nvSpPr>
          <p:spPr>
            <a:xfrm>
              <a:off x="0" y="1690688"/>
              <a:ext cx="6759723" cy="51673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95790B1-72F5-4E2F-AE43-F8E89C389E8B}"/>
                </a:ext>
              </a:extLst>
            </p:cNvPr>
            <p:cNvSpPr txBox="1"/>
            <p:nvPr/>
          </p:nvSpPr>
          <p:spPr>
            <a:xfrm>
              <a:off x="0" y="16874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현장</a:t>
              </a:r>
              <a:r>
                <a:rPr lang="en-US" altLang="ko-KR" dirty="0"/>
                <a:t>(Local)</a:t>
              </a:r>
              <a:endParaRPr lang="ko-KR" altLang="en-US" dirty="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D40690B-8387-4F4C-9950-C2191F358344}"/>
              </a:ext>
            </a:extLst>
          </p:cNvPr>
          <p:cNvGrpSpPr/>
          <p:nvPr/>
        </p:nvGrpSpPr>
        <p:grpSpPr>
          <a:xfrm>
            <a:off x="7913406" y="470019"/>
            <a:ext cx="3708874" cy="3041827"/>
            <a:chOff x="7033189" y="470019"/>
            <a:chExt cx="4589091" cy="3041827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87EAAB3-06B5-43EE-904D-DEA614E8E3C1}"/>
                </a:ext>
              </a:extLst>
            </p:cNvPr>
            <p:cNvSpPr/>
            <p:nvPr/>
          </p:nvSpPr>
          <p:spPr>
            <a:xfrm>
              <a:off x="7033189" y="470019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94B0890-7E96-4F95-9AC6-8A1CFB7186F0}"/>
                </a:ext>
              </a:extLst>
            </p:cNvPr>
            <p:cNvSpPr txBox="1"/>
            <p:nvPr/>
          </p:nvSpPr>
          <p:spPr>
            <a:xfrm>
              <a:off x="7033189" y="470019"/>
              <a:ext cx="322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클라우드 센터</a:t>
              </a:r>
              <a:r>
                <a:rPr lang="en-US" altLang="ko-KR" dirty="0"/>
                <a:t>(Center / AWS)</a:t>
              </a:r>
              <a:endParaRPr lang="ko-KR" altLang="en-US" dirty="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106A16B0-4E00-4F7A-A086-DADEEFF37A35}"/>
              </a:ext>
            </a:extLst>
          </p:cNvPr>
          <p:cNvGrpSpPr/>
          <p:nvPr/>
        </p:nvGrpSpPr>
        <p:grpSpPr>
          <a:xfrm>
            <a:off x="7913406" y="3626597"/>
            <a:ext cx="3708874" cy="3041827"/>
            <a:chOff x="7033189" y="3626597"/>
            <a:chExt cx="4589091" cy="30418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8AB860B-E3E7-4EC2-A82B-4E88CBE5E387}"/>
                </a:ext>
              </a:extLst>
            </p:cNvPr>
            <p:cNvSpPr/>
            <p:nvPr/>
          </p:nvSpPr>
          <p:spPr>
            <a:xfrm>
              <a:off x="7033189" y="3626597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BC5B2D-F694-4287-9180-E476A092A288}"/>
                </a:ext>
              </a:extLst>
            </p:cNvPr>
            <p:cNvSpPr txBox="1"/>
            <p:nvPr/>
          </p:nvSpPr>
          <p:spPr>
            <a:xfrm>
              <a:off x="7033189" y="363372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통합관리 센터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72F1FFA-1F99-453A-8C32-C2A8DDE8BD58}"/>
              </a:ext>
            </a:extLst>
          </p:cNvPr>
          <p:cNvSpPr/>
          <p:nvPr/>
        </p:nvSpPr>
        <p:spPr>
          <a:xfrm>
            <a:off x="31356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사용자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05237162-AE5F-4C49-80E4-73767B396C1C}"/>
              </a:ext>
            </a:extLst>
          </p:cNvPr>
          <p:cNvSpPr/>
          <p:nvPr/>
        </p:nvSpPr>
        <p:spPr>
          <a:xfrm>
            <a:off x="61950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BEDE3D7-12B0-496B-B0F2-9A5A2C3AD261}"/>
              </a:ext>
            </a:extLst>
          </p:cNvPr>
          <p:cNvSpPr/>
          <p:nvPr/>
        </p:nvSpPr>
        <p:spPr>
          <a:xfrm>
            <a:off x="8487433" y="1145137"/>
            <a:ext cx="1157681" cy="141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</a:p>
          <a:p>
            <a:pPr algn="ctr"/>
            <a:endParaRPr lang="en-US" altLang="ko-KR" sz="1200" dirty="0"/>
          </a:p>
          <a:p>
            <a:pPr algn="ctr"/>
            <a:r>
              <a:rPr lang="en-US" altLang="ko-KR" sz="1200" dirty="0"/>
              <a:t>Store</a:t>
            </a:r>
          </a:p>
          <a:p>
            <a:pPr algn="ctr"/>
            <a:r>
              <a:rPr lang="en-US" altLang="ko-KR" sz="1200" dirty="0"/>
              <a:t>Auth</a:t>
            </a:r>
          </a:p>
          <a:p>
            <a:pPr algn="ctr"/>
            <a:r>
              <a:rPr lang="en-US" altLang="ko-KR" sz="1200" dirty="0"/>
              <a:t>Message</a:t>
            </a:r>
          </a:p>
          <a:p>
            <a:pPr algn="ctr"/>
            <a:r>
              <a:rPr lang="en-US" altLang="ko-KR" sz="1200" dirty="0"/>
              <a:t>…</a:t>
            </a:r>
            <a:endParaRPr lang="ko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DD31420-71FB-49A2-BC9B-FF613C89AD67}"/>
              </a:ext>
            </a:extLst>
          </p:cNvPr>
          <p:cNvSpPr/>
          <p:nvPr/>
        </p:nvSpPr>
        <p:spPr>
          <a:xfrm>
            <a:off x="10143149" y="2053454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통합서버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9FB2817-5C9C-418D-8D73-58843D85D0B1}"/>
              </a:ext>
            </a:extLst>
          </p:cNvPr>
          <p:cNvSpPr/>
          <p:nvPr/>
        </p:nvSpPr>
        <p:spPr>
          <a:xfrm>
            <a:off x="4462987" y="1783382"/>
            <a:ext cx="3364961" cy="5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 dirty="0">
                <a:solidFill>
                  <a:schemeClr val="tx1"/>
                </a:solidFill>
              </a:rPr>
              <a:t>App</a:t>
            </a:r>
            <a:r>
              <a:rPr lang="ko-KR" altLang="en-US" sz="900" dirty="0">
                <a:solidFill>
                  <a:schemeClr val="tx1"/>
                </a:solidFill>
              </a:rPr>
              <a:t>은 </a:t>
            </a:r>
            <a:r>
              <a:rPr lang="en-US" altLang="ko-KR" sz="900" dirty="0" err="1">
                <a:solidFill>
                  <a:schemeClr val="tx1"/>
                </a:solidFill>
              </a:rPr>
              <a:t>davis_C_host</a:t>
            </a:r>
            <a:r>
              <a:rPr lang="ko-KR" altLang="en-US" sz="900" dirty="0">
                <a:solidFill>
                  <a:schemeClr val="tx1"/>
                </a:solidFill>
              </a:rPr>
              <a:t>에게 데이터 조회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처리 요청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en-US" altLang="ko-KR" sz="900" dirty="0">
                <a:solidFill>
                  <a:schemeClr val="tx1"/>
                </a:solidFill>
              </a:rPr>
              <a:t>FCM(Firebase Cloud Message)</a:t>
            </a:r>
            <a:r>
              <a:rPr lang="ko-KR" altLang="en-US" sz="900" dirty="0">
                <a:solidFill>
                  <a:schemeClr val="tx1"/>
                </a:solidFill>
              </a:rPr>
              <a:t>를 수신하여 </a:t>
            </a:r>
            <a:r>
              <a:rPr lang="en-US" altLang="ko-KR" sz="900" dirty="0">
                <a:solidFill>
                  <a:schemeClr val="tx1"/>
                </a:solidFill>
              </a:rPr>
              <a:t>push </a:t>
            </a:r>
            <a:r>
              <a:rPr lang="ko-KR" altLang="en-US" sz="900" dirty="0">
                <a:solidFill>
                  <a:schemeClr val="tx1"/>
                </a:solidFill>
              </a:rPr>
              <a:t>등 처리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관리자 </a:t>
            </a:r>
            <a:r>
              <a:rPr lang="en-US" altLang="ko-KR" sz="900" dirty="0">
                <a:solidFill>
                  <a:schemeClr val="tx1"/>
                </a:solidFill>
              </a:rPr>
              <a:t>App</a:t>
            </a:r>
            <a:r>
              <a:rPr lang="ko-KR" altLang="en-US" sz="900" dirty="0">
                <a:solidFill>
                  <a:schemeClr val="tx1"/>
                </a:solidFill>
              </a:rPr>
              <a:t>은 초음파 모니터링 기능을 포함</a:t>
            </a:r>
          </a:p>
        </p:txBody>
      </p:sp>
    </p:spTree>
    <p:extLst>
      <p:ext uri="{BB962C8B-B14F-4D97-AF65-F5344CB8AC3E}">
        <p14:creationId xmlns:p14="http://schemas.microsoft.com/office/powerpoint/2010/main" val="3579973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사용자 </a:t>
            </a:r>
            <a:r>
              <a:rPr lang="en-US" altLang="ko-KR" dirty="0"/>
              <a:t>Event(</a:t>
            </a:r>
            <a:r>
              <a:rPr lang="ko-KR" altLang="en-US" dirty="0"/>
              <a:t>센터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사용자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1736587" y="4318018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2751589" y="4473268"/>
            <a:ext cx="1801860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 err="1">
                <a:solidFill>
                  <a:srgbClr val="FF0000"/>
                </a:solidFill>
              </a:rPr>
              <a:t>내차위치</a:t>
            </a:r>
            <a:r>
              <a:rPr lang="ko-KR" altLang="en-US" sz="800" dirty="0">
                <a:solidFill>
                  <a:srgbClr val="FF0000"/>
                </a:solidFill>
              </a:rPr>
              <a:t> 조회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>
            <a:off x="1736587" y="4702850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918212" y="3151450"/>
            <a:ext cx="1371852" cy="388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(ex. </a:t>
            </a:r>
            <a:r>
              <a:rPr lang="ko-KR" altLang="en-US" sz="1000" b="1" dirty="0">
                <a:solidFill>
                  <a:srgbClr val="FF0000"/>
                </a:solidFill>
              </a:rPr>
              <a:t>내차 위치 조회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804150" y="4017114"/>
            <a:ext cx="2269395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 err="1">
                <a:solidFill>
                  <a:srgbClr val="FF0000"/>
                </a:solidFill>
              </a:rPr>
              <a:t>내차위치</a:t>
            </a:r>
            <a:r>
              <a:rPr lang="ko-KR" altLang="en-US" sz="800" dirty="0">
                <a:solidFill>
                  <a:srgbClr val="FF0000"/>
                </a:solidFill>
              </a:rPr>
              <a:t> 조회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817414" y="5304484"/>
            <a:ext cx="1573448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내차 위치 표시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CC9D41-D219-473A-B02D-4F2F8BAC5A26}"/>
              </a:ext>
            </a:extLst>
          </p:cNvPr>
          <p:cNvSpPr/>
          <p:nvPr/>
        </p:nvSpPr>
        <p:spPr>
          <a:xfrm>
            <a:off x="4487356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7166FD-BCBE-49C2-B213-895A194EC3A1}"/>
              </a:ext>
            </a:extLst>
          </p:cNvPr>
          <p:cNvSpPr/>
          <p:nvPr/>
        </p:nvSpPr>
        <p:spPr>
          <a:xfrm>
            <a:off x="1457833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84BC5-5DBA-4D00-B84E-F07443375083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내차 위치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출입증 발급내역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단지정보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개인정보</a:t>
            </a:r>
            <a:r>
              <a:rPr lang="en-US" altLang="ko-KR" sz="900" dirty="0">
                <a:solidFill>
                  <a:schemeClr val="tx1"/>
                </a:solidFill>
              </a:rPr>
              <a:t> </a:t>
            </a:r>
            <a:r>
              <a:rPr lang="ko-KR" altLang="en-US" sz="900" dirty="0">
                <a:solidFill>
                  <a:schemeClr val="tx1"/>
                </a:solidFill>
              </a:rPr>
              <a:t>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로그아웃 </a:t>
            </a:r>
            <a:r>
              <a:rPr lang="en-US" altLang="ko-KR" sz="900" dirty="0">
                <a:solidFill>
                  <a:schemeClr val="tx1"/>
                </a:solidFill>
              </a:rPr>
              <a:t>/ </a:t>
            </a:r>
            <a:r>
              <a:rPr lang="ko-KR" altLang="en-US" sz="900" dirty="0">
                <a:solidFill>
                  <a:schemeClr val="tx1"/>
                </a:solidFill>
              </a:rPr>
              <a:t>회원탈퇴</a:t>
            </a:r>
          </a:p>
        </p:txBody>
      </p:sp>
    </p:spTree>
    <p:extLst>
      <p:ext uri="{BB962C8B-B14F-4D97-AF65-F5344CB8AC3E}">
        <p14:creationId xmlns:p14="http://schemas.microsoft.com/office/powerpoint/2010/main" val="179112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사용자 </a:t>
            </a:r>
            <a:r>
              <a:rPr lang="en-US" altLang="ko-KR" dirty="0"/>
              <a:t>Event(</a:t>
            </a:r>
            <a:r>
              <a:rPr lang="ko-KR" altLang="en-US" dirty="0"/>
              <a:t>로컬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사용자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1721582" y="3747566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6325027" y="5546029"/>
            <a:ext cx="1197438" cy="20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9. ACK(FCM)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 flipV="1">
            <a:off x="4785967" y="5755228"/>
            <a:ext cx="2624947" cy="19739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1030513" y="2908169"/>
            <a:ext cx="1147250" cy="388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(ex. </a:t>
            </a:r>
            <a:r>
              <a:rPr lang="ko-KR" altLang="en-US" sz="1000" b="1" dirty="0">
                <a:solidFill>
                  <a:srgbClr val="FF0000"/>
                </a:solidFill>
              </a:rPr>
              <a:t>방문예약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804150" y="3446662"/>
            <a:ext cx="152310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방문예약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4A57F94-705A-4133-815B-B0147ABA3AF9}"/>
              </a:ext>
            </a:extLst>
          </p:cNvPr>
          <p:cNvSpPr/>
          <p:nvPr/>
        </p:nvSpPr>
        <p:spPr>
          <a:xfrm>
            <a:off x="1465897" y="3521263"/>
            <a:ext cx="278754" cy="70437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918212" y="6260830"/>
            <a:ext cx="1371852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방문예약 결과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73BFC59-41BA-4C66-B9EE-2AA6B06C63EB}"/>
              </a:ext>
            </a:extLst>
          </p:cNvPr>
          <p:cNvCxnSpPr>
            <a:cxnSpLocks/>
          </p:cNvCxnSpPr>
          <p:nvPr/>
        </p:nvCxnSpPr>
        <p:spPr>
          <a:xfrm flipH="1">
            <a:off x="4772793" y="3939683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D7CCFD6-FBC0-43BC-B864-DE9D6C6E115D}"/>
              </a:ext>
            </a:extLst>
          </p:cNvPr>
          <p:cNvSpPr/>
          <p:nvPr/>
        </p:nvSpPr>
        <p:spPr>
          <a:xfrm>
            <a:off x="4809641" y="3593059"/>
            <a:ext cx="172069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Fire Store</a:t>
            </a:r>
            <a:r>
              <a:rPr lang="ko-KR" altLang="en-US" sz="800" dirty="0">
                <a:solidFill>
                  <a:srgbClr val="FF0000"/>
                </a:solidFill>
              </a:rPr>
              <a:t>에 해당 현장코드로 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방문예약 </a:t>
            </a:r>
            <a:r>
              <a:rPr lang="en-US" altLang="ko-KR" sz="800" dirty="0">
                <a:solidFill>
                  <a:srgbClr val="FF0000"/>
                </a:solidFill>
              </a:rPr>
              <a:t>document </a:t>
            </a:r>
            <a:r>
              <a:rPr lang="ko-KR" altLang="en-US" sz="800" dirty="0">
                <a:solidFill>
                  <a:srgbClr val="FF0000"/>
                </a:solidFill>
              </a:rPr>
              <a:t>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6947856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526696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689DF7-99BE-4474-815E-B96417689C9C}"/>
              </a:ext>
            </a:extLst>
          </p:cNvPr>
          <p:cNvSpPr/>
          <p:nvPr/>
        </p:nvSpPr>
        <p:spPr>
          <a:xfrm>
            <a:off x="9973068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davis_L_host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D133EF-5BCC-4901-9359-BFA835612179}"/>
              </a:ext>
            </a:extLst>
          </p:cNvPr>
          <p:cNvCxnSpPr>
            <a:stCxn id="25" idx="2"/>
          </p:cNvCxnSpPr>
          <p:nvPr/>
        </p:nvCxnSpPr>
        <p:spPr>
          <a:xfrm flipH="1">
            <a:off x="1055190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50A0DD0-27D8-46DC-8FDD-3D2DD180126D}"/>
              </a:ext>
            </a:extLst>
          </p:cNvPr>
          <p:cNvSpPr/>
          <p:nvPr/>
        </p:nvSpPr>
        <p:spPr>
          <a:xfrm>
            <a:off x="10412531" y="2740114"/>
            <a:ext cx="255159" cy="714742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689AB97-AE13-41D1-B007-FBA80081212B}"/>
              </a:ext>
            </a:extLst>
          </p:cNvPr>
          <p:cNvCxnSpPr>
            <a:cxnSpLocks/>
          </p:cNvCxnSpPr>
          <p:nvPr/>
        </p:nvCxnSpPr>
        <p:spPr>
          <a:xfrm flipH="1">
            <a:off x="7526696" y="2923431"/>
            <a:ext cx="288583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F39D958-9C21-4DAE-97D1-82B55F97824D}"/>
              </a:ext>
            </a:extLst>
          </p:cNvPr>
          <p:cNvSpPr/>
          <p:nvPr/>
        </p:nvSpPr>
        <p:spPr>
          <a:xfrm>
            <a:off x="8336282" y="2649263"/>
            <a:ext cx="207842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0. </a:t>
            </a:r>
            <a:r>
              <a:rPr lang="ko-KR" altLang="en-US" sz="800" dirty="0">
                <a:solidFill>
                  <a:srgbClr val="FF0000"/>
                </a:solidFill>
              </a:rPr>
              <a:t>해당 </a:t>
            </a:r>
            <a:r>
              <a:rPr lang="ko-KR" altLang="en-US" sz="800" dirty="0" err="1">
                <a:solidFill>
                  <a:srgbClr val="FF0000"/>
                </a:solidFill>
              </a:rPr>
              <a:t>현장코드관련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Fire Store </a:t>
            </a:r>
            <a:r>
              <a:rPr lang="ko-KR" altLang="en-US" sz="800" dirty="0">
                <a:solidFill>
                  <a:srgbClr val="FF0000"/>
                </a:solidFill>
              </a:rPr>
              <a:t>수신대기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CC9D41-D219-473A-B02D-4F2F8BAC5A26}"/>
              </a:ext>
            </a:extLst>
          </p:cNvPr>
          <p:cNvSpPr/>
          <p:nvPr/>
        </p:nvSpPr>
        <p:spPr>
          <a:xfrm>
            <a:off x="4487356" y="3640869"/>
            <a:ext cx="278754" cy="49152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2F13324-B233-4D2C-BAFA-4B2A447A026F}"/>
              </a:ext>
            </a:extLst>
          </p:cNvPr>
          <p:cNvSpPr/>
          <p:nvPr/>
        </p:nvSpPr>
        <p:spPr>
          <a:xfrm>
            <a:off x="10412531" y="4191233"/>
            <a:ext cx="255160" cy="163911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b="1" dirty="0">
              <a:solidFill>
                <a:srgbClr val="FF0000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9818BBD2-D5AA-4A21-BB15-9ED0D2BB2CA0}"/>
              </a:ext>
            </a:extLst>
          </p:cNvPr>
          <p:cNvCxnSpPr>
            <a:cxnSpLocks/>
          </p:cNvCxnSpPr>
          <p:nvPr/>
        </p:nvCxnSpPr>
        <p:spPr>
          <a:xfrm flipH="1">
            <a:off x="7526696" y="4331041"/>
            <a:ext cx="2885835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05792D-F4FA-48AF-9BD1-59FFE7FC9CDB}"/>
              </a:ext>
            </a:extLst>
          </p:cNvPr>
          <p:cNvSpPr/>
          <p:nvPr/>
        </p:nvSpPr>
        <p:spPr>
          <a:xfrm>
            <a:off x="8481060" y="4041633"/>
            <a:ext cx="202508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해당 </a:t>
            </a:r>
            <a:r>
              <a:rPr lang="ko-KR" altLang="en-US" sz="800" dirty="0" err="1">
                <a:solidFill>
                  <a:srgbClr val="FF0000"/>
                </a:solidFill>
              </a:rPr>
              <a:t>현장코드관련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Fire Store </a:t>
            </a:r>
            <a:r>
              <a:rPr lang="ko-KR" altLang="en-US" sz="800" dirty="0">
                <a:solidFill>
                  <a:srgbClr val="FF0000"/>
                </a:solidFill>
              </a:rPr>
              <a:t>수신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C4EEA8-BA0E-4F14-82F4-24F982C2FCD4}"/>
              </a:ext>
            </a:extLst>
          </p:cNvPr>
          <p:cNvGrpSpPr/>
          <p:nvPr/>
        </p:nvGrpSpPr>
        <p:grpSpPr>
          <a:xfrm>
            <a:off x="10670314" y="4460529"/>
            <a:ext cx="175752" cy="240030"/>
            <a:chOff x="10670314" y="4687032"/>
            <a:chExt cx="175752" cy="240030"/>
          </a:xfrm>
        </p:grpSpPr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988BE5E8-AC9D-480E-9B04-F641E1FFD617}"/>
                </a:ext>
              </a:extLst>
            </p:cNvPr>
            <p:cNvCxnSpPr>
              <a:cxnSpLocks/>
            </p:cNvCxnSpPr>
            <p:nvPr/>
          </p:nvCxnSpPr>
          <p:spPr>
            <a:xfrm>
              <a:off x="10670314" y="4687032"/>
              <a:ext cx="17575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1009C815-D540-4522-964F-75BD8B66C0B9}"/>
                </a:ext>
              </a:extLst>
            </p:cNvPr>
            <p:cNvCxnSpPr>
              <a:cxnSpLocks/>
            </p:cNvCxnSpPr>
            <p:nvPr/>
          </p:nvCxnSpPr>
          <p:spPr>
            <a:xfrm>
              <a:off x="10670314" y="4927062"/>
              <a:ext cx="175752" cy="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FD341E69-D0F3-4914-B65F-6EB7D5BBC8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46066" y="4687032"/>
              <a:ext cx="0" cy="240030"/>
            </a:xfrm>
            <a:prstGeom prst="line">
              <a:avLst/>
            </a:prstGeom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4CA1DF9-9E6C-4E05-9974-CA54DB37B475}"/>
              </a:ext>
            </a:extLst>
          </p:cNvPr>
          <p:cNvSpPr/>
          <p:nvPr/>
        </p:nvSpPr>
        <p:spPr>
          <a:xfrm>
            <a:off x="10659486" y="4367286"/>
            <a:ext cx="131453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5. </a:t>
            </a:r>
            <a:r>
              <a:rPr lang="ko-KR" altLang="en-US" sz="800" dirty="0">
                <a:solidFill>
                  <a:srgbClr val="FF0000"/>
                </a:solidFill>
              </a:rPr>
              <a:t>방문예약 처리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2F9998C-B4DD-4B7B-A854-92F5EFC53814}"/>
              </a:ext>
            </a:extLst>
          </p:cNvPr>
          <p:cNvCxnSpPr>
            <a:cxnSpLocks/>
          </p:cNvCxnSpPr>
          <p:nvPr/>
        </p:nvCxnSpPr>
        <p:spPr>
          <a:xfrm flipH="1">
            <a:off x="4766110" y="4872770"/>
            <a:ext cx="564642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AD8F5205-F2E0-423A-ADF1-058A84273AAB}"/>
              </a:ext>
            </a:extLst>
          </p:cNvPr>
          <p:cNvSpPr/>
          <p:nvPr/>
        </p:nvSpPr>
        <p:spPr>
          <a:xfrm>
            <a:off x="8686800" y="4583362"/>
            <a:ext cx="202508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6. </a:t>
            </a:r>
            <a:r>
              <a:rPr lang="ko-KR" altLang="en-US" sz="800" dirty="0">
                <a:solidFill>
                  <a:srgbClr val="FF0000"/>
                </a:solidFill>
              </a:rPr>
              <a:t>처리결과 전달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8E900862-929E-4155-9249-52AC708A5DBD}"/>
              </a:ext>
            </a:extLst>
          </p:cNvPr>
          <p:cNvSpPr/>
          <p:nvPr/>
        </p:nvSpPr>
        <p:spPr>
          <a:xfrm>
            <a:off x="7414464" y="5315491"/>
            <a:ext cx="260192" cy="884625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B881E2D-A734-4625-A43E-5019C4368033}"/>
              </a:ext>
            </a:extLst>
          </p:cNvPr>
          <p:cNvCxnSpPr>
            <a:cxnSpLocks/>
          </p:cNvCxnSpPr>
          <p:nvPr/>
        </p:nvCxnSpPr>
        <p:spPr>
          <a:xfrm flipH="1">
            <a:off x="4618959" y="3250660"/>
            <a:ext cx="579357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1B2F0A3-76BF-40FF-946E-4BD28A994100}"/>
              </a:ext>
            </a:extLst>
          </p:cNvPr>
          <p:cNvSpPr/>
          <p:nvPr/>
        </p:nvSpPr>
        <p:spPr>
          <a:xfrm>
            <a:off x="8095376" y="2959714"/>
            <a:ext cx="237804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0. </a:t>
            </a:r>
            <a:r>
              <a:rPr lang="ko-KR" altLang="en-US" sz="800" dirty="0">
                <a:solidFill>
                  <a:srgbClr val="FF0000"/>
                </a:solidFill>
              </a:rPr>
              <a:t>현장 상태정보 전달</a:t>
            </a:r>
            <a:r>
              <a:rPr lang="en-US" altLang="ko-KR" sz="800" dirty="0">
                <a:solidFill>
                  <a:srgbClr val="FF0000"/>
                </a:solidFill>
              </a:rPr>
              <a:t>(REST API) / </a:t>
            </a:r>
            <a:r>
              <a:rPr lang="en-US" altLang="ko-KR" sz="800" b="1" dirty="0">
                <a:solidFill>
                  <a:srgbClr val="FF0000"/>
                </a:solidFill>
              </a:rPr>
              <a:t>30</a:t>
            </a:r>
            <a:r>
              <a:rPr lang="ko-KR" altLang="en-US" sz="800" b="1" dirty="0">
                <a:solidFill>
                  <a:srgbClr val="FF0000"/>
                </a:solidFill>
              </a:rPr>
              <a:t>초 주기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F69587-A2CA-4D74-8A0D-94A27D60B720}"/>
              </a:ext>
            </a:extLst>
          </p:cNvPr>
          <p:cNvSpPr/>
          <p:nvPr/>
        </p:nvSpPr>
        <p:spPr>
          <a:xfrm>
            <a:off x="4487356" y="4783762"/>
            <a:ext cx="278754" cy="104658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82825BE-9670-419B-87B1-05035CAD8E58}"/>
              </a:ext>
            </a:extLst>
          </p:cNvPr>
          <p:cNvCxnSpPr>
            <a:cxnSpLocks/>
          </p:cNvCxnSpPr>
          <p:nvPr/>
        </p:nvCxnSpPr>
        <p:spPr>
          <a:xfrm flipH="1">
            <a:off x="1744651" y="4074179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E0E598D-B520-4CBB-A9F6-193FBEB344DE}"/>
              </a:ext>
            </a:extLst>
          </p:cNvPr>
          <p:cNvCxnSpPr>
            <a:cxnSpLocks/>
          </p:cNvCxnSpPr>
          <p:nvPr/>
        </p:nvCxnSpPr>
        <p:spPr>
          <a:xfrm flipH="1">
            <a:off x="4766110" y="5170817"/>
            <a:ext cx="564642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C9549A-9CD9-4925-A641-1552C1A8DEDD}"/>
              </a:ext>
            </a:extLst>
          </p:cNvPr>
          <p:cNvSpPr/>
          <p:nvPr/>
        </p:nvSpPr>
        <p:spPr>
          <a:xfrm>
            <a:off x="3386752" y="3772733"/>
            <a:ext cx="128923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7BBD22A-887D-4B38-9EE8-A07A98D07A61}"/>
              </a:ext>
            </a:extLst>
          </p:cNvPr>
          <p:cNvCxnSpPr>
            <a:cxnSpLocks/>
          </p:cNvCxnSpPr>
          <p:nvPr/>
        </p:nvCxnSpPr>
        <p:spPr>
          <a:xfrm flipH="1">
            <a:off x="4764466" y="5468864"/>
            <a:ext cx="264999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210314-2BC7-44AF-868B-FCD6E2CCBF8B}"/>
              </a:ext>
            </a:extLst>
          </p:cNvPr>
          <p:cNvSpPr/>
          <p:nvPr/>
        </p:nvSpPr>
        <p:spPr>
          <a:xfrm>
            <a:off x="4710299" y="5205942"/>
            <a:ext cx="1932433" cy="3168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8. </a:t>
            </a:r>
            <a:r>
              <a:rPr lang="ko-KR" altLang="en-US" sz="800" dirty="0">
                <a:solidFill>
                  <a:srgbClr val="FF0000"/>
                </a:solidFill>
              </a:rPr>
              <a:t>방문예약 결과 전달 요청</a:t>
            </a:r>
            <a:r>
              <a:rPr lang="en-US" altLang="ko-KR" sz="800" dirty="0">
                <a:solidFill>
                  <a:srgbClr val="FF0000"/>
                </a:solidFill>
              </a:rPr>
              <a:t>(FCM)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DE87C5E-722B-4AA1-9EDB-BC021BF0D2BE}"/>
              </a:ext>
            </a:extLst>
          </p:cNvPr>
          <p:cNvSpPr/>
          <p:nvPr/>
        </p:nvSpPr>
        <p:spPr>
          <a:xfrm>
            <a:off x="4802745" y="4872393"/>
            <a:ext cx="101455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7.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C67D474-093E-4C39-A688-20A4CC137C0A}"/>
              </a:ext>
            </a:extLst>
          </p:cNvPr>
          <p:cNvCxnSpPr>
            <a:cxnSpLocks/>
          </p:cNvCxnSpPr>
          <p:nvPr/>
        </p:nvCxnSpPr>
        <p:spPr>
          <a:xfrm flipH="1" flipV="1">
            <a:off x="1608825" y="6040726"/>
            <a:ext cx="5802089" cy="4363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715A0707-1D64-45A9-B857-1D5E8675A36D}"/>
              </a:ext>
            </a:extLst>
          </p:cNvPr>
          <p:cNvSpPr/>
          <p:nvPr/>
        </p:nvSpPr>
        <p:spPr>
          <a:xfrm>
            <a:off x="5556593" y="5873072"/>
            <a:ext cx="1907149" cy="20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10. </a:t>
            </a:r>
            <a:r>
              <a:rPr lang="ko-KR" altLang="en-US" sz="800" dirty="0">
                <a:solidFill>
                  <a:srgbClr val="FF0000"/>
                </a:solidFill>
              </a:rPr>
              <a:t>지정 사용자에게 </a:t>
            </a:r>
            <a:r>
              <a:rPr lang="en-US" altLang="ko-KR" sz="800" dirty="0">
                <a:solidFill>
                  <a:srgbClr val="FF0000"/>
                </a:solidFill>
              </a:rPr>
              <a:t>Message</a:t>
            </a:r>
            <a:r>
              <a:rPr lang="ko-KR" altLang="en-US" sz="800" dirty="0">
                <a:solidFill>
                  <a:srgbClr val="FF0000"/>
                </a:solidFill>
              </a:rPr>
              <a:t> 전달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5E00462-1F01-4901-908C-8867CFDBBA13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출입증 발급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단지정보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개인정보 등록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03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DAVIS </a:t>
            </a:r>
            <a:r>
              <a:rPr lang="ko-KR" altLang="en-US" dirty="0"/>
              <a:t>문자인증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사용자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6947856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526696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C0F1CB7-5B7B-4B2D-89FE-3AA2F0F83F53}"/>
              </a:ext>
            </a:extLst>
          </p:cNvPr>
          <p:cNvSpPr/>
          <p:nvPr/>
        </p:nvSpPr>
        <p:spPr>
          <a:xfrm>
            <a:off x="1030513" y="2908168"/>
            <a:ext cx="1147250" cy="5156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rgbClr val="FF0000"/>
                </a:solidFill>
              </a:rPr>
              <a:t>약관 동의</a:t>
            </a:r>
            <a:endParaRPr lang="en-US" altLang="ko-KR" sz="10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</a:t>
            </a:r>
            <a:r>
              <a:rPr lang="ko-KR" altLang="en-US" sz="1000" b="1" dirty="0">
                <a:solidFill>
                  <a:srgbClr val="FF0000"/>
                </a:solidFill>
              </a:rPr>
              <a:t>동의여부 </a:t>
            </a:r>
            <a:r>
              <a:rPr lang="en-US" altLang="ko-KR" sz="1000" b="1" dirty="0">
                <a:solidFill>
                  <a:srgbClr val="FF0000"/>
                </a:solidFill>
              </a:rPr>
              <a:t>App </a:t>
            </a:r>
            <a:r>
              <a:rPr lang="ko-KR" altLang="en-US" sz="1000" b="1" dirty="0">
                <a:solidFill>
                  <a:srgbClr val="FF0000"/>
                </a:solidFill>
              </a:rPr>
              <a:t>자체 관리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488EB8-D05D-4A2A-ACFE-E75CC266110C}"/>
              </a:ext>
            </a:extLst>
          </p:cNvPr>
          <p:cNvSpPr/>
          <p:nvPr/>
        </p:nvSpPr>
        <p:spPr>
          <a:xfrm>
            <a:off x="1465897" y="3554819"/>
            <a:ext cx="278754" cy="70437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8B1E370-48E4-4A5A-926D-0AD4D74E9D1B}"/>
              </a:ext>
            </a:extLst>
          </p:cNvPr>
          <p:cNvCxnSpPr>
            <a:cxnSpLocks/>
          </p:cNvCxnSpPr>
          <p:nvPr/>
        </p:nvCxnSpPr>
        <p:spPr>
          <a:xfrm flipH="1">
            <a:off x="1744651" y="3747566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06DE9A9E-E8F4-40AA-A2D8-E2769D704CDB}"/>
              </a:ext>
            </a:extLst>
          </p:cNvPr>
          <p:cNvSpPr/>
          <p:nvPr/>
        </p:nvSpPr>
        <p:spPr>
          <a:xfrm>
            <a:off x="1804150" y="3446662"/>
            <a:ext cx="152310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인증 문자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92DC226-A03C-464E-AEA7-E9C055FEADE6}"/>
              </a:ext>
            </a:extLst>
          </p:cNvPr>
          <p:cNvSpPr/>
          <p:nvPr/>
        </p:nvSpPr>
        <p:spPr>
          <a:xfrm>
            <a:off x="4487356" y="3640869"/>
            <a:ext cx="278754" cy="94790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928EC63-E7CD-48DA-A9EE-EF68342ACD17}"/>
              </a:ext>
            </a:extLst>
          </p:cNvPr>
          <p:cNvCxnSpPr>
            <a:cxnSpLocks/>
          </p:cNvCxnSpPr>
          <p:nvPr/>
        </p:nvCxnSpPr>
        <p:spPr>
          <a:xfrm flipH="1">
            <a:off x="1744651" y="4049012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DC10261-C92C-4DBF-AD69-60AFD2D15C7E}"/>
              </a:ext>
            </a:extLst>
          </p:cNvPr>
          <p:cNvSpPr/>
          <p:nvPr/>
        </p:nvSpPr>
        <p:spPr>
          <a:xfrm>
            <a:off x="3386752" y="3747566"/>
            <a:ext cx="128923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ACK(REST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D7F2057E-E4D4-415D-A92B-55DC1A1C3846}"/>
              </a:ext>
            </a:extLst>
          </p:cNvPr>
          <p:cNvCxnSpPr>
            <a:cxnSpLocks/>
          </p:cNvCxnSpPr>
          <p:nvPr/>
        </p:nvCxnSpPr>
        <p:spPr>
          <a:xfrm flipH="1">
            <a:off x="4768697" y="4183794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CA442C83-4336-43A8-8898-2B06A3478FA9}"/>
              </a:ext>
            </a:extLst>
          </p:cNvPr>
          <p:cNvCxnSpPr>
            <a:cxnSpLocks/>
          </p:cNvCxnSpPr>
          <p:nvPr/>
        </p:nvCxnSpPr>
        <p:spPr>
          <a:xfrm flipH="1">
            <a:off x="4768697" y="4477409"/>
            <a:ext cx="2757999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241DC4E-9810-498E-8A86-8FD01D305510}"/>
              </a:ext>
            </a:extLst>
          </p:cNvPr>
          <p:cNvCxnSpPr>
            <a:cxnSpLocks/>
          </p:cNvCxnSpPr>
          <p:nvPr/>
        </p:nvCxnSpPr>
        <p:spPr>
          <a:xfrm flipH="1">
            <a:off x="1605274" y="4922025"/>
            <a:ext cx="5921422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A7825B63-59FC-44D6-A748-AC13ACF2F6DE}"/>
              </a:ext>
            </a:extLst>
          </p:cNvPr>
          <p:cNvSpPr/>
          <p:nvPr/>
        </p:nvSpPr>
        <p:spPr>
          <a:xfrm>
            <a:off x="6303241" y="4619077"/>
            <a:ext cx="128923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5. </a:t>
            </a:r>
            <a:r>
              <a:rPr lang="ko-KR" altLang="en-US" sz="800" dirty="0">
                <a:solidFill>
                  <a:srgbClr val="FF0000"/>
                </a:solidFill>
              </a:rPr>
              <a:t>인증 문자 전송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569BEFCB-648C-4975-B5C8-DA69E3707CB9}"/>
              </a:ext>
            </a:extLst>
          </p:cNvPr>
          <p:cNvSpPr/>
          <p:nvPr/>
        </p:nvSpPr>
        <p:spPr>
          <a:xfrm>
            <a:off x="1465897" y="5174773"/>
            <a:ext cx="278754" cy="907246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C3F0C542-E888-453A-84EB-FC5C0B150F23}"/>
              </a:ext>
            </a:extLst>
          </p:cNvPr>
          <p:cNvCxnSpPr>
            <a:cxnSpLocks/>
          </p:cNvCxnSpPr>
          <p:nvPr/>
        </p:nvCxnSpPr>
        <p:spPr>
          <a:xfrm flipH="1">
            <a:off x="1744651" y="5367519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AFB3AB88-B3B1-40BB-8486-0959A83CA42C}"/>
              </a:ext>
            </a:extLst>
          </p:cNvPr>
          <p:cNvSpPr/>
          <p:nvPr/>
        </p:nvSpPr>
        <p:spPr>
          <a:xfrm>
            <a:off x="1728649" y="5066615"/>
            <a:ext cx="1819894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6. </a:t>
            </a:r>
            <a:r>
              <a:rPr lang="ko-KR" altLang="en-US" sz="800" dirty="0">
                <a:solidFill>
                  <a:srgbClr val="FF0000"/>
                </a:solidFill>
              </a:rPr>
              <a:t>본인 인증 확인요청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8F6EF14-D6B6-42F3-AF33-6FCBC7780744}"/>
              </a:ext>
            </a:extLst>
          </p:cNvPr>
          <p:cNvSpPr/>
          <p:nvPr/>
        </p:nvSpPr>
        <p:spPr>
          <a:xfrm>
            <a:off x="7422698" y="5260822"/>
            <a:ext cx="278754" cy="82119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4D8A102E-5B4E-4821-8B0A-19F226F569AE}"/>
              </a:ext>
            </a:extLst>
          </p:cNvPr>
          <p:cNvCxnSpPr>
            <a:cxnSpLocks/>
          </p:cNvCxnSpPr>
          <p:nvPr/>
        </p:nvCxnSpPr>
        <p:spPr>
          <a:xfrm flipH="1">
            <a:off x="4766110" y="5786411"/>
            <a:ext cx="2656588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697DC90-8ACE-4DC4-BE46-81BF5F23303C}"/>
              </a:ext>
            </a:extLst>
          </p:cNvPr>
          <p:cNvSpPr/>
          <p:nvPr/>
        </p:nvSpPr>
        <p:spPr>
          <a:xfrm>
            <a:off x="5197800" y="5484965"/>
            <a:ext cx="235560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8. </a:t>
            </a:r>
            <a:r>
              <a:rPr lang="ko-KR" altLang="en-US" sz="800" dirty="0">
                <a:solidFill>
                  <a:srgbClr val="FF0000"/>
                </a:solidFill>
              </a:rPr>
              <a:t>본인인증 확인 응답</a:t>
            </a:r>
            <a:r>
              <a:rPr lang="en-US" altLang="ko-KR" sz="800" dirty="0">
                <a:solidFill>
                  <a:srgbClr val="FF0000"/>
                </a:solidFill>
              </a:rPr>
              <a:t>(Firebase Auth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25F0D77E-4E04-4BF7-85B0-3410700F8177}"/>
              </a:ext>
            </a:extLst>
          </p:cNvPr>
          <p:cNvSpPr/>
          <p:nvPr/>
        </p:nvSpPr>
        <p:spPr>
          <a:xfrm>
            <a:off x="918212" y="6369887"/>
            <a:ext cx="1371852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첫 페이지 이동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B5CB2D75-44BF-4481-ACAE-60217FA849DF}"/>
              </a:ext>
            </a:extLst>
          </p:cNvPr>
          <p:cNvSpPr/>
          <p:nvPr/>
        </p:nvSpPr>
        <p:spPr>
          <a:xfrm>
            <a:off x="4750733" y="3862875"/>
            <a:ext cx="1943675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인증문자 요청</a:t>
            </a:r>
            <a:r>
              <a:rPr lang="en-US" altLang="ko-KR" sz="800" dirty="0">
                <a:solidFill>
                  <a:srgbClr val="FF0000"/>
                </a:solidFill>
              </a:rPr>
              <a:t>(Firebase Auth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702C6E9-60F9-4F7D-805D-5C321F95B689}"/>
              </a:ext>
            </a:extLst>
          </p:cNvPr>
          <p:cNvSpPr/>
          <p:nvPr/>
        </p:nvSpPr>
        <p:spPr>
          <a:xfrm>
            <a:off x="5728081" y="4183387"/>
            <a:ext cx="175646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ACK(Firebase Auth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FB8C4D-9AA3-4AE9-8779-2CD30A7F3C67}"/>
              </a:ext>
            </a:extLst>
          </p:cNvPr>
          <p:cNvSpPr/>
          <p:nvPr/>
        </p:nvSpPr>
        <p:spPr>
          <a:xfrm>
            <a:off x="4487356" y="5149910"/>
            <a:ext cx="278754" cy="947909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698D357-1A36-44D5-84D6-FD500A02F461}"/>
              </a:ext>
            </a:extLst>
          </p:cNvPr>
          <p:cNvCxnSpPr>
            <a:cxnSpLocks/>
          </p:cNvCxnSpPr>
          <p:nvPr/>
        </p:nvCxnSpPr>
        <p:spPr>
          <a:xfrm flipH="1">
            <a:off x="4768697" y="5466327"/>
            <a:ext cx="2654001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036E775-B553-40E9-97A5-741964EC2FA4}"/>
              </a:ext>
            </a:extLst>
          </p:cNvPr>
          <p:cNvSpPr/>
          <p:nvPr/>
        </p:nvSpPr>
        <p:spPr>
          <a:xfrm>
            <a:off x="4624898" y="5170575"/>
            <a:ext cx="2344271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7. </a:t>
            </a:r>
            <a:r>
              <a:rPr lang="ko-KR" altLang="en-US" sz="800" dirty="0">
                <a:solidFill>
                  <a:srgbClr val="FF0000"/>
                </a:solidFill>
              </a:rPr>
              <a:t>본인인증확인 요청</a:t>
            </a:r>
            <a:r>
              <a:rPr lang="en-US" altLang="ko-KR" sz="800" dirty="0">
                <a:solidFill>
                  <a:srgbClr val="FF0000"/>
                </a:solidFill>
              </a:rPr>
              <a:t>(Firebase Auth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28FAF5E-97EF-4883-AF7F-514C493A470D}"/>
              </a:ext>
            </a:extLst>
          </p:cNvPr>
          <p:cNvCxnSpPr>
            <a:cxnSpLocks/>
          </p:cNvCxnSpPr>
          <p:nvPr/>
        </p:nvCxnSpPr>
        <p:spPr>
          <a:xfrm flipH="1">
            <a:off x="1746470" y="5945802"/>
            <a:ext cx="2740886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CFB69A-5251-4016-93C4-BF50CCA6F40E}"/>
              </a:ext>
            </a:extLst>
          </p:cNvPr>
          <p:cNvSpPr/>
          <p:nvPr/>
        </p:nvSpPr>
        <p:spPr>
          <a:xfrm>
            <a:off x="2550653" y="5644356"/>
            <a:ext cx="1983116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9. </a:t>
            </a:r>
            <a:r>
              <a:rPr lang="ko-KR" altLang="en-US" sz="800" dirty="0">
                <a:solidFill>
                  <a:srgbClr val="FF0000"/>
                </a:solidFill>
              </a:rPr>
              <a:t>본인인증 확인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22573F2-128A-4B3F-AACC-FA3955FFB238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회원 가입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로그아웃 후 재 로그인</a:t>
            </a:r>
          </a:p>
        </p:txBody>
      </p:sp>
    </p:spTree>
    <p:extLst>
      <p:ext uri="{BB962C8B-B14F-4D97-AF65-F5344CB8AC3E}">
        <p14:creationId xmlns:p14="http://schemas.microsoft.com/office/powerpoint/2010/main" val="2068707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관리자 </a:t>
            </a:r>
            <a:r>
              <a:rPr lang="en-US" altLang="ko-KR" dirty="0"/>
              <a:t>Event(</a:t>
            </a:r>
            <a:r>
              <a:rPr lang="ko-KR" altLang="en-US" dirty="0"/>
              <a:t>센터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020083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관리자 </a:t>
            </a:r>
            <a:r>
              <a:rPr lang="en-US" altLang="ko-KR" sz="1200" dirty="0"/>
              <a:t>app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040119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18959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605274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23F2AF-481F-499C-A56D-E878935BE5A5}"/>
              </a:ext>
            </a:extLst>
          </p:cNvPr>
          <p:cNvCxnSpPr>
            <a:cxnSpLocks/>
          </p:cNvCxnSpPr>
          <p:nvPr/>
        </p:nvCxnSpPr>
        <p:spPr>
          <a:xfrm flipH="1">
            <a:off x="1736587" y="4318018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8A3AE59-8173-47F0-BE77-A6F5033997A0}"/>
              </a:ext>
            </a:extLst>
          </p:cNvPr>
          <p:cNvSpPr/>
          <p:nvPr/>
        </p:nvSpPr>
        <p:spPr>
          <a:xfrm>
            <a:off x="2751589" y="4473268"/>
            <a:ext cx="1801860" cy="2038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 err="1">
                <a:solidFill>
                  <a:srgbClr val="FF0000"/>
                </a:solidFill>
              </a:rPr>
              <a:t>내차위치</a:t>
            </a:r>
            <a:r>
              <a:rPr lang="ko-KR" altLang="en-US" sz="800" dirty="0">
                <a:solidFill>
                  <a:srgbClr val="FF0000"/>
                </a:solidFill>
              </a:rPr>
              <a:t> 조회 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2F6F8455-2F7B-48CD-B80C-6A008BC19D58}"/>
              </a:ext>
            </a:extLst>
          </p:cNvPr>
          <p:cNvCxnSpPr>
            <a:cxnSpLocks/>
          </p:cNvCxnSpPr>
          <p:nvPr/>
        </p:nvCxnSpPr>
        <p:spPr>
          <a:xfrm flipH="1">
            <a:off x="1736587" y="4702850"/>
            <a:ext cx="2742994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21EB256-DEB8-47B1-9404-C93BC36487ED}"/>
              </a:ext>
            </a:extLst>
          </p:cNvPr>
          <p:cNvSpPr/>
          <p:nvPr/>
        </p:nvSpPr>
        <p:spPr>
          <a:xfrm>
            <a:off x="918212" y="3151450"/>
            <a:ext cx="1371852" cy="388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Event</a:t>
            </a:r>
          </a:p>
          <a:p>
            <a:pPr algn="ctr"/>
            <a:r>
              <a:rPr lang="en-US" altLang="ko-KR" sz="1000" b="1" dirty="0">
                <a:solidFill>
                  <a:srgbClr val="FF0000"/>
                </a:solidFill>
              </a:rPr>
              <a:t>(ex. </a:t>
            </a:r>
            <a:r>
              <a:rPr lang="ko-KR" altLang="en-US" sz="1000" b="1" dirty="0">
                <a:solidFill>
                  <a:srgbClr val="FF0000"/>
                </a:solidFill>
              </a:rPr>
              <a:t>내차 위치 조회</a:t>
            </a:r>
            <a:r>
              <a:rPr lang="en-US" altLang="ko-KR" sz="1000" b="1" dirty="0">
                <a:solidFill>
                  <a:srgbClr val="FF0000"/>
                </a:solidFill>
              </a:rPr>
              <a:t>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6FBF290-6CF8-47C9-86FF-82F748EB6887}"/>
              </a:ext>
            </a:extLst>
          </p:cNvPr>
          <p:cNvSpPr/>
          <p:nvPr/>
        </p:nvSpPr>
        <p:spPr>
          <a:xfrm>
            <a:off x="1804150" y="4017114"/>
            <a:ext cx="2269395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 err="1">
                <a:solidFill>
                  <a:srgbClr val="FF0000"/>
                </a:solidFill>
              </a:rPr>
              <a:t>내차위치</a:t>
            </a:r>
            <a:r>
              <a:rPr lang="ko-KR" altLang="en-US" sz="800" dirty="0">
                <a:solidFill>
                  <a:srgbClr val="FF0000"/>
                </a:solidFill>
              </a:rPr>
              <a:t> 조회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2D668167-9927-4145-B538-1E68CAA91BD9}"/>
              </a:ext>
            </a:extLst>
          </p:cNvPr>
          <p:cNvSpPr/>
          <p:nvPr/>
        </p:nvSpPr>
        <p:spPr>
          <a:xfrm>
            <a:off x="817414" y="5304484"/>
            <a:ext cx="1573448" cy="339754"/>
          </a:xfrm>
          <a:prstGeom prst="roundRect">
            <a:avLst>
              <a:gd name="adj" fmla="val 36852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화면 표시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(ex. </a:t>
            </a:r>
            <a:r>
              <a:rPr lang="ko-KR" altLang="en-US" sz="1000" dirty="0">
                <a:solidFill>
                  <a:srgbClr val="FF0000"/>
                </a:solidFill>
              </a:rPr>
              <a:t>내차 위치 표시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7CC9D41-D219-473A-B02D-4F2F8BAC5A26}"/>
              </a:ext>
            </a:extLst>
          </p:cNvPr>
          <p:cNvSpPr/>
          <p:nvPr/>
        </p:nvSpPr>
        <p:spPr>
          <a:xfrm>
            <a:off x="4487356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B97166FD-BCBE-49C2-B213-895A194EC3A1}"/>
              </a:ext>
            </a:extLst>
          </p:cNvPr>
          <p:cNvSpPr/>
          <p:nvPr/>
        </p:nvSpPr>
        <p:spPr>
          <a:xfrm>
            <a:off x="1457833" y="4211322"/>
            <a:ext cx="278754" cy="74950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E84BC5-5DBA-4D00-B84E-F07443375083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주차 여유대수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주차면 주차현황 조회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이 </a:t>
            </a:r>
            <a:r>
              <a:rPr lang="en-US" altLang="ko-KR" sz="900" dirty="0">
                <a:solidFill>
                  <a:schemeClr val="tx1"/>
                </a:solidFill>
              </a:rPr>
              <a:t>API</a:t>
            </a:r>
            <a:r>
              <a:rPr lang="ko-KR" altLang="en-US" sz="900" dirty="0">
                <a:solidFill>
                  <a:schemeClr val="tx1"/>
                </a:solidFill>
              </a:rPr>
              <a:t>에서 주차면 별 고객구분이 가능하므로 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ko-KR" altLang="en-US" sz="900" dirty="0">
                <a:solidFill>
                  <a:schemeClr val="tx1"/>
                </a:solidFill>
              </a:rPr>
              <a:t>순찰모드는 </a:t>
            </a:r>
            <a:r>
              <a:rPr lang="en-US" altLang="ko-KR" sz="900" dirty="0">
                <a:solidFill>
                  <a:schemeClr val="tx1"/>
                </a:solidFill>
              </a:rPr>
              <a:t>App </a:t>
            </a:r>
            <a:r>
              <a:rPr lang="ko-KR" altLang="en-US" sz="900" dirty="0">
                <a:solidFill>
                  <a:schemeClr val="tx1"/>
                </a:solidFill>
              </a:rPr>
              <a:t>내 자체 처리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주차면 상세정보 조회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관리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</a:t>
            </a:r>
            <a:r>
              <a:rPr lang="ko-KR" altLang="en-US" sz="900" dirty="0">
                <a:solidFill>
                  <a:schemeClr val="tx1"/>
                </a:solidFill>
              </a:rPr>
              <a:t>등록</a:t>
            </a:r>
            <a:r>
              <a:rPr lang="en-US" altLang="ko-KR" sz="900" dirty="0">
                <a:solidFill>
                  <a:schemeClr val="tx1"/>
                </a:solidFill>
              </a:rPr>
              <a:t>, </a:t>
            </a:r>
            <a:r>
              <a:rPr lang="ko-KR" altLang="en-US" sz="900" dirty="0">
                <a:solidFill>
                  <a:schemeClr val="tx1"/>
                </a:solidFill>
              </a:rPr>
              <a:t>수정 </a:t>
            </a:r>
            <a:r>
              <a:rPr lang="en-US" altLang="ko-KR" sz="900" dirty="0">
                <a:solidFill>
                  <a:schemeClr val="tx1"/>
                </a:solidFill>
              </a:rPr>
              <a:t>/ no push)</a:t>
            </a:r>
          </a:p>
        </p:txBody>
      </p:sp>
    </p:spTree>
    <p:extLst>
      <p:ext uri="{BB962C8B-B14F-4D97-AF65-F5344CB8AC3E}">
        <p14:creationId xmlns:p14="http://schemas.microsoft.com/office/powerpoint/2010/main" val="3653011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F91B26-9352-45D2-869E-48B793F15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App </a:t>
            </a:r>
            <a:r>
              <a:rPr lang="ko-KR" altLang="en-US" dirty="0"/>
              <a:t>관리자 </a:t>
            </a:r>
            <a:r>
              <a:rPr lang="en-US" altLang="ko-KR" dirty="0"/>
              <a:t>Event(push) Flow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7FB3D44-F9C4-4F5D-B401-24E008BF1B60}"/>
              </a:ext>
            </a:extLst>
          </p:cNvPr>
          <p:cNvSpPr/>
          <p:nvPr/>
        </p:nvSpPr>
        <p:spPr>
          <a:xfrm>
            <a:off x="1405977" y="205141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DAVIS</a:t>
            </a:r>
          </a:p>
          <a:p>
            <a:pPr algn="ctr"/>
            <a:r>
              <a:rPr lang="ko-KR" altLang="en-US" sz="1200" dirty="0"/>
              <a:t>관리자 </a:t>
            </a:r>
            <a:r>
              <a:rPr lang="en-US" altLang="ko-KR" sz="1200" dirty="0"/>
              <a:t>app</a:t>
            </a:r>
            <a:endParaRPr lang="ko-KR" altLang="en-US" sz="1200" dirty="0"/>
          </a:p>
          <a:p>
            <a:pPr algn="ctr"/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A62B73-E45C-4096-AE8B-1F2BFA1BDC2F}"/>
              </a:ext>
            </a:extLst>
          </p:cNvPr>
          <p:cNvSpPr/>
          <p:nvPr/>
        </p:nvSpPr>
        <p:spPr>
          <a:xfrm>
            <a:off x="4426013" y="2053454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331290D-5A98-4599-B26A-02058D671F61}"/>
              </a:ext>
            </a:extLst>
          </p:cNvPr>
          <p:cNvCxnSpPr>
            <a:stCxn id="10" idx="2"/>
          </p:cNvCxnSpPr>
          <p:nvPr/>
        </p:nvCxnSpPr>
        <p:spPr>
          <a:xfrm flipH="1">
            <a:off x="5004853" y="2569071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0CC4F03-A989-4E55-9B62-7A4E2F727E44}"/>
              </a:ext>
            </a:extLst>
          </p:cNvPr>
          <p:cNvCxnSpPr/>
          <p:nvPr/>
        </p:nvCxnSpPr>
        <p:spPr>
          <a:xfrm flipH="1">
            <a:off x="1991168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48DD34-E378-4244-9787-2A2C5DD1A7FF}"/>
              </a:ext>
            </a:extLst>
          </p:cNvPr>
          <p:cNvSpPr/>
          <p:nvPr/>
        </p:nvSpPr>
        <p:spPr>
          <a:xfrm>
            <a:off x="7333750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Firebase</a:t>
            </a:r>
            <a:endParaRPr lang="ko-KR" altLang="en-US" sz="12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6C1DAA9-2946-45D7-A75F-C9E7B8FB362F}"/>
              </a:ext>
            </a:extLst>
          </p:cNvPr>
          <p:cNvCxnSpPr>
            <a:stCxn id="23" idx="2"/>
          </p:cNvCxnSpPr>
          <p:nvPr/>
        </p:nvCxnSpPr>
        <p:spPr>
          <a:xfrm flipH="1">
            <a:off x="7912590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2689DF7-99BE-4474-815E-B96417689C9C}"/>
              </a:ext>
            </a:extLst>
          </p:cNvPr>
          <p:cNvSpPr/>
          <p:nvPr/>
        </p:nvSpPr>
        <p:spPr>
          <a:xfrm>
            <a:off x="10358962" y="2045065"/>
            <a:ext cx="1157681" cy="5156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  <a:endParaRPr lang="ko-KR" altLang="en-US" sz="1200" dirty="0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5AD133EF-5BCC-4901-9359-BFA835612179}"/>
              </a:ext>
            </a:extLst>
          </p:cNvPr>
          <p:cNvCxnSpPr>
            <a:stCxn id="25" idx="2"/>
          </p:cNvCxnSpPr>
          <p:nvPr/>
        </p:nvCxnSpPr>
        <p:spPr>
          <a:xfrm flipH="1">
            <a:off x="10937802" y="2560682"/>
            <a:ext cx="1" cy="40498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E30EE5-4E7C-4B5D-BB83-7CF57C37D724}"/>
              </a:ext>
            </a:extLst>
          </p:cNvPr>
          <p:cNvSpPr/>
          <p:nvPr/>
        </p:nvSpPr>
        <p:spPr>
          <a:xfrm>
            <a:off x="193695" y="3092217"/>
            <a:ext cx="1423818" cy="6043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solidFill>
                  <a:schemeClr val="accent6">
                    <a:lumMod val="50000"/>
                  </a:schemeClr>
                </a:solidFill>
              </a:rPr>
              <a:t>공지사항 </a:t>
            </a:r>
            <a:r>
              <a:rPr lang="en-US" altLang="ko-KR" sz="800" b="1" dirty="0">
                <a:solidFill>
                  <a:schemeClr val="accent6">
                    <a:lumMod val="50000"/>
                  </a:schemeClr>
                </a:solidFill>
              </a:rPr>
              <a:t>push</a:t>
            </a:r>
          </a:p>
          <a:p>
            <a:pPr algn="ctr"/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개인별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단지별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전체를 대상으로 </a:t>
            </a:r>
            <a:r>
              <a:rPr lang="en-US" altLang="ko-KR" sz="800" dirty="0">
                <a:solidFill>
                  <a:schemeClr val="accent6">
                    <a:lumMod val="50000"/>
                  </a:schemeClr>
                </a:solidFill>
              </a:rPr>
              <a:t>app push </a:t>
            </a:r>
            <a:r>
              <a:rPr lang="ko-KR" altLang="en-US" sz="800" dirty="0">
                <a:solidFill>
                  <a:schemeClr val="accent6">
                    <a:lumMod val="50000"/>
                  </a:schemeClr>
                </a:solidFill>
              </a:rPr>
              <a:t>메시지 전달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5C823F2-97F8-4213-8182-6827D4A22E9A}"/>
              </a:ext>
            </a:extLst>
          </p:cNvPr>
          <p:cNvSpPr/>
          <p:nvPr/>
        </p:nvSpPr>
        <p:spPr>
          <a:xfrm>
            <a:off x="1851791" y="3277982"/>
            <a:ext cx="278754" cy="136112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83C30B8D-6BC4-47A2-AC3E-FD1CDA6AA200}"/>
              </a:ext>
            </a:extLst>
          </p:cNvPr>
          <p:cNvCxnSpPr>
            <a:cxnSpLocks/>
          </p:cNvCxnSpPr>
          <p:nvPr/>
        </p:nvCxnSpPr>
        <p:spPr>
          <a:xfrm flipH="1">
            <a:off x="2130545" y="3470729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5AC3E23-B574-4954-BCA2-A82DCE82F75B}"/>
              </a:ext>
            </a:extLst>
          </p:cNvPr>
          <p:cNvSpPr/>
          <p:nvPr/>
        </p:nvSpPr>
        <p:spPr>
          <a:xfrm>
            <a:off x="2190044" y="3169825"/>
            <a:ext cx="1756364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1.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r>
              <a:rPr lang="ko-KR" altLang="en-US" sz="800" dirty="0">
                <a:solidFill>
                  <a:srgbClr val="FF0000"/>
                </a:solidFill>
              </a:rPr>
              <a:t> 요청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4709547-EC19-4A9B-9882-4A43CA1C232D}"/>
              </a:ext>
            </a:extLst>
          </p:cNvPr>
          <p:cNvSpPr/>
          <p:nvPr/>
        </p:nvSpPr>
        <p:spPr>
          <a:xfrm>
            <a:off x="4873250" y="3364032"/>
            <a:ext cx="278754" cy="127507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6DDF6B1-869B-479D-A9D8-E8AAFE10D778}"/>
              </a:ext>
            </a:extLst>
          </p:cNvPr>
          <p:cNvCxnSpPr>
            <a:cxnSpLocks/>
          </p:cNvCxnSpPr>
          <p:nvPr/>
        </p:nvCxnSpPr>
        <p:spPr>
          <a:xfrm flipH="1">
            <a:off x="2130545" y="4480274"/>
            <a:ext cx="273493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C4CE925-A359-42FB-8F85-20141EF463A7}"/>
              </a:ext>
            </a:extLst>
          </p:cNvPr>
          <p:cNvSpPr/>
          <p:nvPr/>
        </p:nvSpPr>
        <p:spPr>
          <a:xfrm>
            <a:off x="3078760" y="4178828"/>
            <a:ext cx="1924393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 </a:t>
            </a:r>
            <a:r>
              <a:rPr lang="ko-KR" altLang="en-US" sz="800" dirty="0">
                <a:solidFill>
                  <a:srgbClr val="FF0000"/>
                </a:solidFill>
              </a:rPr>
              <a:t>응답</a:t>
            </a:r>
            <a:r>
              <a:rPr lang="en-US" altLang="ko-KR" sz="800" dirty="0">
                <a:solidFill>
                  <a:srgbClr val="FF0000"/>
                </a:solidFill>
              </a:rPr>
              <a:t>(REST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9E91D8-55FF-4F4A-8DED-49AB14A6889E}"/>
              </a:ext>
            </a:extLst>
          </p:cNvPr>
          <p:cNvCxnSpPr>
            <a:cxnSpLocks/>
          </p:cNvCxnSpPr>
          <p:nvPr/>
        </p:nvCxnSpPr>
        <p:spPr>
          <a:xfrm flipH="1">
            <a:off x="5154591" y="3630120"/>
            <a:ext cx="26199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24002EE-13A5-418C-8884-3BB9D212DC41}"/>
              </a:ext>
            </a:extLst>
          </p:cNvPr>
          <p:cNvCxnSpPr>
            <a:cxnSpLocks/>
          </p:cNvCxnSpPr>
          <p:nvPr/>
        </p:nvCxnSpPr>
        <p:spPr>
          <a:xfrm flipH="1">
            <a:off x="5154591" y="4298230"/>
            <a:ext cx="2619950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EBEB0DE-3AD6-48D8-9B2F-B69C4345400D}"/>
              </a:ext>
            </a:extLst>
          </p:cNvPr>
          <p:cNvSpPr/>
          <p:nvPr/>
        </p:nvSpPr>
        <p:spPr>
          <a:xfrm>
            <a:off x="5136627" y="3284034"/>
            <a:ext cx="2057737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2.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list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en-US" altLang="ko-KR" sz="800" dirty="0">
                <a:solidFill>
                  <a:srgbClr val="FF0000"/>
                </a:solidFill>
              </a:rPr>
              <a:t>push </a:t>
            </a:r>
            <a:r>
              <a:rPr lang="ko-KR" altLang="en-US" sz="800" dirty="0">
                <a:solidFill>
                  <a:srgbClr val="FF0000"/>
                </a:solidFill>
              </a:rPr>
              <a:t>요청</a:t>
            </a:r>
            <a:r>
              <a:rPr lang="en-US" altLang="ko-KR" sz="800" dirty="0">
                <a:solidFill>
                  <a:srgbClr val="FF0000"/>
                </a:solidFill>
              </a:rPr>
              <a:t>(Firebase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3BB750D-0A8E-41CD-9B7D-FF864CD1C44C}"/>
              </a:ext>
            </a:extLst>
          </p:cNvPr>
          <p:cNvSpPr/>
          <p:nvPr/>
        </p:nvSpPr>
        <p:spPr>
          <a:xfrm>
            <a:off x="5869057" y="4004208"/>
            <a:ext cx="1992989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4.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r>
              <a:rPr lang="ko-KR" altLang="en-US" sz="800" dirty="0">
                <a:solidFill>
                  <a:srgbClr val="FF0000"/>
                </a:solidFill>
              </a:rPr>
              <a:t> 응답</a:t>
            </a:r>
            <a:r>
              <a:rPr lang="en-US" altLang="ko-KR" sz="800" dirty="0">
                <a:solidFill>
                  <a:srgbClr val="FF0000"/>
                </a:solidFill>
              </a:rPr>
              <a:t>(Firebase API)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92CDDA6-9C84-418B-AA6B-C7751081BF6D}"/>
              </a:ext>
            </a:extLst>
          </p:cNvPr>
          <p:cNvCxnSpPr>
            <a:cxnSpLocks/>
          </p:cNvCxnSpPr>
          <p:nvPr/>
        </p:nvCxnSpPr>
        <p:spPr>
          <a:xfrm flipH="1">
            <a:off x="8446039" y="3901991"/>
            <a:ext cx="2491763" cy="0"/>
          </a:xfrm>
          <a:prstGeom prst="straightConnector1">
            <a:avLst/>
          </a:prstGeom>
          <a:ln>
            <a:solidFill>
              <a:schemeClr val="accent2">
                <a:lumMod val="5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BB055B8-42CB-4CFB-BB90-50B6C1234441}"/>
              </a:ext>
            </a:extLst>
          </p:cNvPr>
          <p:cNvSpPr/>
          <p:nvPr/>
        </p:nvSpPr>
        <p:spPr>
          <a:xfrm>
            <a:off x="8467702" y="3606239"/>
            <a:ext cx="1157680" cy="388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3. </a:t>
            </a:r>
            <a:r>
              <a:rPr lang="ko-KR" altLang="en-US" sz="800" dirty="0">
                <a:solidFill>
                  <a:srgbClr val="FF0000"/>
                </a:solidFill>
              </a:rPr>
              <a:t>공지사항 </a:t>
            </a:r>
            <a:r>
              <a:rPr lang="en-US" altLang="ko-KR" sz="800" dirty="0">
                <a:solidFill>
                  <a:srgbClr val="FF0000"/>
                </a:solidFill>
              </a:rPr>
              <a:t>push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A8270B1-FE71-4CE9-9F97-C6F6AABD06D5}"/>
              </a:ext>
            </a:extLst>
          </p:cNvPr>
          <p:cNvSpPr/>
          <p:nvPr/>
        </p:nvSpPr>
        <p:spPr>
          <a:xfrm>
            <a:off x="7774541" y="3502891"/>
            <a:ext cx="278754" cy="915237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003E4D-CDCA-4362-9C38-C1CF398C9AB0}"/>
              </a:ext>
            </a:extLst>
          </p:cNvPr>
          <p:cNvSpPr/>
          <p:nvPr/>
        </p:nvSpPr>
        <p:spPr>
          <a:xfrm>
            <a:off x="7288358" y="3789511"/>
            <a:ext cx="1157681" cy="2511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회 반복</a:t>
            </a:r>
            <a:endParaRPr lang="ko-KR" alt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1332356-3E12-4F16-8A1A-6A043063DAC6}"/>
              </a:ext>
            </a:extLst>
          </p:cNvPr>
          <p:cNvSpPr/>
          <p:nvPr/>
        </p:nvSpPr>
        <p:spPr>
          <a:xfrm>
            <a:off x="8462420" y="140679"/>
            <a:ext cx="3296594" cy="15500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관련 </a:t>
            </a:r>
            <a:r>
              <a:rPr lang="en-US" altLang="ko-KR" sz="1000" dirty="0">
                <a:solidFill>
                  <a:schemeClr val="tx1"/>
                </a:solidFill>
              </a:rPr>
              <a:t>API</a:t>
            </a: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공지사항 등록 후 </a:t>
            </a:r>
            <a:r>
              <a:rPr lang="en-US" altLang="ko-KR" sz="900" dirty="0">
                <a:solidFill>
                  <a:schemeClr val="tx1"/>
                </a:solidFill>
              </a:rPr>
              <a:t>push</a:t>
            </a:r>
            <a:br>
              <a:rPr lang="en-US" altLang="ko-KR" sz="900" dirty="0">
                <a:solidFill>
                  <a:schemeClr val="tx1"/>
                </a:solidFill>
              </a:rPr>
            </a:br>
            <a:r>
              <a:rPr lang="en-US" altLang="ko-KR" sz="900" dirty="0">
                <a:solidFill>
                  <a:schemeClr val="tx1"/>
                </a:solidFill>
              </a:rPr>
              <a:t>(push </a:t>
            </a:r>
            <a:r>
              <a:rPr lang="ko-KR" altLang="en-US" sz="900" dirty="0">
                <a:solidFill>
                  <a:schemeClr val="tx1"/>
                </a:solidFill>
              </a:rPr>
              <a:t>오용을 막기위한 비용 청구 등의 방안 검토</a:t>
            </a:r>
            <a:r>
              <a:rPr lang="en-US" altLang="ko-KR" sz="900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개별 안내 </a:t>
            </a:r>
            <a:r>
              <a:rPr lang="en-US" altLang="ko-KR" sz="900" dirty="0">
                <a:solidFill>
                  <a:schemeClr val="tx1"/>
                </a:solidFill>
              </a:rPr>
              <a:t>Message push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166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27630-33B2-44B0-A48B-1780A1E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Center Manage Web Part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793E33A-CF46-439F-ABB3-9AA7FE4CAB89}"/>
              </a:ext>
            </a:extLst>
          </p:cNvPr>
          <p:cNvGrpSpPr/>
          <p:nvPr/>
        </p:nvGrpSpPr>
        <p:grpSpPr>
          <a:xfrm>
            <a:off x="564024" y="2452643"/>
            <a:ext cx="7263924" cy="4234437"/>
            <a:chOff x="0" y="1687405"/>
            <a:chExt cx="6759723" cy="517059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6928D8BC-18DE-484F-8180-583C03DC00C5}"/>
                </a:ext>
              </a:extLst>
            </p:cNvPr>
            <p:cNvSpPr/>
            <p:nvPr/>
          </p:nvSpPr>
          <p:spPr>
            <a:xfrm>
              <a:off x="0" y="1690688"/>
              <a:ext cx="6759723" cy="516731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B11472-D4B8-42F7-A6FA-CFED87423C9B}"/>
                </a:ext>
              </a:extLst>
            </p:cNvPr>
            <p:cNvSpPr txBox="1"/>
            <p:nvPr/>
          </p:nvSpPr>
          <p:spPr>
            <a:xfrm>
              <a:off x="0" y="1687405"/>
              <a:ext cx="132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현장</a:t>
              </a:r>
              <a:r>
                <a:rPr lang="en-US" altLang="ko-KR" dirty="0"/>
                <a:t>(Local)</a:t>
              </a:r>
              <a:endParaRPr lang="ko-KR" altLang="en-US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0ABD716E-757A-41EE-81F3-5108841B8BF2}"/>
              </a:ext>
            </a:extLst>
          </p:cNvPr>
          <p:cNvGrpSpPr/>
          <p:nvPr/>
        </p:nvGrpSpPr>
        <p:grpSpPr>
          <a:xfrm>
            <a:off x="7913406" y="470019"/>
            <a:ext cx="3708874" cy="3041827"/>
            <a:chOff x="7033189" y="470019"/>
            <a:chExt cx="4589091" cy="30418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CCB2A3D-8B41-45C9-9D59-BBA9B0D7AC70}"/>
                </a:ext>
              </a:extLst>
            </p:cNvPr>
            <p:cNvSpPr/>
            <p:nvPr/>
          </p:nvSpPr>
          <p:spPr>
            <a:xfrm>
              <a:off x="7033189" y="470019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8626B1-70A5-4767-986F-C68B889A8736}"/>
                </a:ext>
              </a:extLst>
            </p:cNvPr>
            <p:cNvSpPr txBox="1"/>
            <p:nvPr/>
          </p:nvSpPr>
          <p:spPr>
            <a:xfrm>
              <a:off x="7033189" y="470019"/>
              <a:ext cx="322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클라우드 센터</a:t>
              </a:r>
              <a:r>
                <a:rPr lang="en-US" altLang="ko-KR" dirty="0"/>
                <a:t>(Center / AWS)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DB3D6F1-79A7-4DCF-AF6D-D756D35FDCEF}"/>
              </a:ext>
            </a:extLst>
          </p:cNvPr>
          <p:cNvGrpSpPr/>
          <p:nvPr/>
        </p:nvGrpSpPr>
        <p:grpSpPr>
          <a:xfrm>
            <a:off x="7913406" y="3626597"/>
            <a:ext cx="3708874" cy="3041827"/>
            <a:chOff x="7033189" y="3626597"/>
            <a:chExt cx="4589091" cy="304182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F44C15F-7ED2-4A45-90F0-6394AEB88F60}"/>
                </a:ext>
              </a:extLst>
            </p:cNvPr>
            <p:cNvSpPr/>
            <p:nvPr/>
          </p:nvSpPr>
          <p:spPr>
            <a:xfrm>
              <a:off x="7033189" y="3626597"/>
              <a:ext cx="4589091" cy="304182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19298B-3A20-4BE3-95CF-3841C54DC496}"/>
                </a:ext>
              </a:extLst>
            </p:cNvPr>
            <p:cNvSpPr txBox="1"/>
            <p:nvPr/>
          </p:nvSpPr>
          <p:spPr>
            <a:xfrm>
              <a:off x="7033189" y="3633723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통합관리 센터</a:t>
              </a:r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B63A5FA-D569-4359-9855-30784390A423}"/>
              </a:ext>
            </a:extLst>
          </p:cNvPr>
          <p:cNvSpPr/>
          <p:nvPr/>
        </p:nvSpPr>
        <p:spPr>
          <a:xfrm>
            <a:off x="31356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사용자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2773CB-8F60-44C1-A630-739C9F1760E1}"/>
              </a:ext>
            </a:extLst>
          </p:cNvPr>
          <p:cNvSpPr/>
          <p:nvPr/>
        </p:nvSpPr>
        <p:spPr>
          <a:xfrm>
            <a:off x="6195000" y="5941949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Mobile App</a:t>
            </a:r>
          </a:p>
          <a:p>
            <a:pPr algn="ctr"/>
            <a:r>
              <a:rPr lang="ko-KR" altLang="en-US" sz="1200" dirty="0"/>
              <a:t>관리자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9860FA3-1D7E-4450-8E18-AB917C658CB4}"/>
              </a:ext>
            </a:extLst>
          </p:cNvPr>
          <p:cNvSpPr/>
          <p:nvPr/>
        </p:nvSpPr>
        <p:spPr>
          <a:xfrm>
            <a:off x="10143148" y="5941948"/>
            <a:ext cx="1157681" cy="51561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Broswer</a:t>
            </a:r>
            <a:endParaRPr lang="en-US" altLang="ko-KR" sz="1200" dirty="0"/>
          </a:p>
          <a:p>
            <a:pPr algn="ctr"/>
            <a:r>
              <a:rPr lang="ko-KR" altLang="en-US" sz="1200" dirty="0"/>
              <a:t>통합관리 웹</a:t>
            </a:r>
            <a:endParaRPr lang="en-US" altLang="ko-KR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781144-1B29-4E57-A0F8-262A5E2ABCC2}"/>
              </a:ext>
            </a:extLst>
          </p:cNvPr>
          <p:cNvSpPr/>
          <p:nvPr/>
        </p:nvSpPr>
        <p:spPr>
          <a:xfrm>
            <a:off x="10143149" y="2053454"/>
            <a:ext cx="1157681" cy="51561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davis</a:t>
            </a:r>
            <a:r>
              <a:rPr lang="ko-KR" altLang="en-US" sz="1200" dirty="0"/>
              <a:t>통합서버</a:t>
            </a:r>
            <a:endParaRPr lang="en-US" altLang="ko-KR" sz="1200" dirty="0"/>
          </a:p>
          <a:p>
            <a:pPr algn="ctr"/>
            <a:r>
              <a:rPr lang="en-US" altLang="ko-KR" sz="1200" dirty="0" err="1"/>
              <a:t>davis_C_host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1D6B576-FBE2-4A1F-92A7-FC3411C85520}"/>
              </a:ext>
            </a:extLst>
          </p:cNvPr>
          <p:cNvSpPr/>
          <p:nvPr/>
        </p:nvSpPr>
        <p:spPr>
          <a:xfrm>
            <a:off x="4462987" y="1783382"/>
            <a:ext cx="3364961" cy="5896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※ </a:t>
            </a:r>
            <a:r>
              <a:rPr lang="ko-KR" altLang="en-US" sz="1000" dirty="0">
                <a:solidFill>
                  <a:schemeClr val="tx1"/>
                </a:solidFill>
              </a:rPr>
              <a:t>특이사항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900" dirty="0">
                <a:solidFill>
                  <a:schemeClr val="tx1"/>
                </a:solidFill>
              </a:rPr>
              <a:t>통합관리 웹에서 공지사항 등록 후 </a:t>
            </a:r>
            <a:r>
              <a:rPr lang="en-US" altLang="ko-KR" sz="900" dirty="0">
                <a:solidFill>
                  <a:schemeClr val="tx1"/>
                </a:solidFill>
              </a:rPr>
              <a:t>App Push </a:t>
            </a:r>
            <a:r>
              <a:rPr lang="ko-KR" altLang="en-US" sz="900" dirty="0">
                <a:solidFill>
                  <a:schemeClr val="tx1"/>
                </a:solidFill>
              </a:rPr>
              <a:t>가능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1AE6C36-5C58-4F78-B011-ECF48CF17E92}"/>
              </a:ext>
            </a:extLst>
          </p:cNvPr>
          <p:cNvCxnSpPr/>
          <p:nvPr/>
        </p:nvCxnSpPr>
        <p:spPr>
          <a:xfrm>
            <a:off x="0" y="5595458"/>
            <a:ext cx="12192000" cy="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55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2778</TotalTime>
  <Words>1629</Words>
  <Application>Microsoft Office PowerPoint</Application>
  <PresentationFormat>와이드스크린</PresentationFormat>
  <Paragraphs>348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DAVIS 구조</vt:lpstr>
      <vt:lpstr>시스템 구성</vt:lpstr>
      <vt:lpstr>Mobile App Part</vt:lpstr>
      <vt:lpstr>App 사용자 Event(센터) Flow</vt:lpstr>
      <vt:lpstr>App 사용자 Event(로컬) Flow</vt:lpstr>
      <vt:lpstr>DAVIS 문자인증 Flow</vt:lpstr>
      <vt:lpstr>App 관리자 Event(센터) Flow</vt:lpstr>
      <vt:lpstr>App 관리자 Event(push) Flow</vt:lpstr>
      <vt:lpstr>Center Manage Web Part</vt:lpstr>
      <vt:lpstr>Web page Event(센터) Flow</vt:lpstr>
      <vt:lpstr>Web page Event(push) Flow</vt:lpstr>
      <vt:lpstr>Hardware Part</vt:lpstr>
      <vt:lpstr>초음파 유도관제 상시 Flow</vt:lpstr>
      <vt:lpstr>차량 주차 Flow</vt:lpstr>
      <vt:lpstr>공동현관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DAVIS 구조</dc:title>
  <dc:creator>ghlee0127@gmail.com</dc:creator>
  <cp:lastModifiedBy>ghlee0127@gmail.com</cp:lastModifiedBy>
  <cp:revision>6</cp:revision>
  <cp:lastPrinted>2022-04-13T00:04:31Z</cp:lastPrinted>
  <dcterms:created xsi:type="dcterms:W3CDTF">2022-04-12T00:26:19Z</dcterms:created>
  <dcterms:modified xsi:type="dcterms:W3CDTF">2022-04-15T06:24:07Z</dcterms:modified>
</cp:coreProperties>
</file>