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  <p:sldId id="256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F1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9C5D9-314B-44AE-AB78-166854FD9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9D9911-904D-4BFE-8B93-5D9E3366A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FCC90-18AC-47D2-BD27-CDE274D5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0C1641-C680-4C66-8B50-C9969BF8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9504B-0FC9-48CC-9EB2-2DBEF6CC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296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DE80B-FE26-4308-A9E4-6DC39B1C6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E89763-9D2B-40C5-A49B-52FB1E6EE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2B759-7BA1-4DF5-813A-0418106D5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4B57B-A98B-4EF0-9A6C-0B77897C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3A809B-A2F1-4EF1-9DE0-D4733993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31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7970DD-2F64-43A7-9DB9-FFB30CFD7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E3E77-2CFD-4F5F-9F40-39865BA9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CC2007-E258-417A-8EFC-BBAB860B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CA5C2-E31C-4F88-8BC5-140C15D5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A00B8-F9B3-4B37-A09D-C0A2500B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87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0CBFD-0CAA-41D7-9ED5-8CF8F967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DA7D3C-0843-409B-B8D7-23FAA1EE4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A9FEB-80FF-4716-A674-B9D5A2495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DCA47E-E455-4FE9-B1F8-F81F3676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DCD578-63E2-4879-ACC0-9D0A5F02A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48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76398-6BAF-4B72-8DCC-7F289ECF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EB0D9D-D017-429F-9477-D027BFC09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44921-5485-4B78-BD6D-791046BAE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6D2083-5000-48E5-A105-F5A273559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174A74-7E40-494D-8BD4-06BA78B5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1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7B820-ECCC-4B43-BC55-29CB9214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F057C-70A0-428E-97EF-ED6C47D76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D3470E-F034-4E88-94BC-08A295170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17BEF-67E4-4F06-A4A0-2548CD56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8B517-75A0-43EB-8928-C8187371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1D1856-B143-4406-A349-337EB67BA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3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7A9F8-B7EA-408B-BB71-F0A5F1473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779D5E-12A1-4BF4-94B7-030C1C4A7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C37DD4-3065-450B-BAB7-875AC7D45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13A1B8-BB41-4709-878A-B76BFB1BF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3ACD33-2F36-4912-A7E0-EDD8EA8FC6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78B2EB-D1B0-40C4-B5EF-760CE3DA0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B8BE1D-622A-4BAE-9DE6-D4B40C21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E7983C-A246-4446-A670-1CA286C91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54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D09FE-87C9-4DFE-AD4A-E435295D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F9AEB-5083-4782-8468-AC97E12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2ACB8-95F4-467B-A85F-FA8D7CE1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D79939-222D-4328-B0A0-0985C8AC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51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B2EB10-597B-47FD-8A71-4B393103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250782-9513-4BA0-8A9F-91D1BDD0B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4184EA-EC53-4149-99F0-5CDC512F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94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A57D9-FFD7-421D-98A5-C9E0922A7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E1B991-C144-4343-8C2C-9557EA5D6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9E486C-C71E-472A-A590-441A572E1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1C3F12-6242-41B8-8B85-3CD5ECBC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F28F69-9666-49AB-86F6-CCB0C5835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4163BD-3107-42D6-85E7-3CFD81C4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970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E15A6-9AD8-4378-B53F-6E0368CBC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C536BC-450D-40FF-A13D-57C4DF6B2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9AB091-301B-4918-BA23-B014EC4B9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9DBD9-FE14-4C3F-8C63-0BA8AD78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628607-F7DA-4CA1-A22B-40CCDBB5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9924D3-586A-42A8-A7F6-B85530EC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8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E3F35A-8201-46EB-A5ED-0005F9E2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4EFCC2-AF44-4C14-971F-A45825179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0409F-AE77-40FF-8DE3-1BD037CD9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0D0968-8748-4AA9-A466-F45686D3E4DA}" type="datetimeFigureOut">
              <a:rPr lang="ko-KR" altLang="en-US" smtClean="0"/>
              <a:t>2021-07-28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D8C081-B13A-4E8F-A8A2-15074F941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3C3E4D-B248-482F-AC37-8C215E303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870AAA-F1A4-46A1-9BB5-FE76B63439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6299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emf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9.emf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8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64B8D4-984E-4893-8798-5510EFA912CF}"/>
              </a:ext>
            </a:extLst>
          </p:cNvPr>
          <p:cNvSpPr txBox="1"/>
          <p:nvPr/>
        </p:nvSpPr>
        <p:spPr>
          <a:xfrm>
            <a:off x="947956" y="369115"/>
            <a:ext cx="3451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DAVANS(</a:t>
            </a:r>
            <a:r>
              <a:rPr lang="ko-KR" altLang="en-US" dirty="0"/>
              <a:t>출입통제</a:t>
            </a:r>
            <a:r>
              <a:rPr lang="en-US" altLang="ko-KR" dirty="0"/>
              <a:t>)</a:t>
            </a:r>
            <a:r>
              <a:rPr lang="ko-KR" altLang="en-US" dirty="0"/>
              <a:t> 시스템 구조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6F810F-0D3E-42CC-B4BD-2B2B333D7ACC}"/>
              </a:ext>
            </a:extLst>
          </p:cNvPr>
          <p:cNvSpPr/>
          <p:nvPr/>
        </p:nvSpPr>
        <p:spPr>
          <a:xfrm>
            <a:off x="8157989" y="3521718"/>
            <a:ext cx="878937" cy="87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DVM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84BD9B1-0BD4-4F9B-B160-03A53691CA0B}"/>
              </a:ext>
            </a:extLst>
          </p:cNvPr>
          <p:cNvSpPr/>
          <p:nvPr/>
        </p:nvSpPr>
        <p:spPr>
          <a:xfrm>
            <a:off x="1415171" y="1653645"/>
            <a:ext cx="878937" cy="87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카메라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(IDIS)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232B18E-E39D-4346-B5AF-090C53B7F2E6}"/>
              </a:ext>
            </a:extLst>
          </p:cNvPr>
          <p:cNvSpPr/>
          <p:nvPr/>
        </p:nvSpPr>
        <p:spPr>
          <a:xfrm>
            <a:off x="2939171" y="1653645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lpr_host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차번인식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4539232-D8C8-4674-9111-72218D771C9E}"/>
              </a:ext>
            </a:extLst>
          </p:cNvPr>
          <p:cNvCxnSpPr>
            <a:stCxn id="9" idx="1"/>
            <a:endCxn id="8" idx="6"/>
          </p:cNvCxnSpPr>
          <p:nvPr/>
        </p:nvCxnSpPr>
        <p:spPr>
          <a:xfrm flipH="1">
            <a:off x="2294108" y="2093114"/>
            <a:ext cx="64506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8C8D7F-744D-4274-8A08-AC78A6DF6F97}"/>
              </a:ext>
            </a:extLst>
          </p:cNvPr>
          <p:cNvSpPr/>
          <p:nvPr/>
        </p:nvSpPr>
        <p:spPr>
          <a:xfrm>
            <a:off x="4752731" y="3239557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>
                <a:solidFill>
                  <a:schemeClr val="tx1"/>
                </a:solidFill>
              </a:rPr>
              <a:t>dcp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장비제어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11E17F7-DC20-48C5-9117-873FE6BB424C}"/>
              </a:ext>
            </a:extLst>
          </p:cNvPr>
          <p:cNvSpPr/>
          <p:nvPr/>
        </p:nvSpPr>
        <p:spPr>
          <a:xfrm>
            <a:off x="1415171" y="3239557"/>
            <a:ext cx="878937" cy="87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전광판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(+</a:t>
            </a:r>
            <a:r>
              <a:rPr lang="ko-KR" altLang="en-US" sz="1050" dirty="0">
                <a:solidFill>
                  <a:schemeClr val="tx1"/>
                </a:solidFill>
              </a:rPr>
              <a:t>보드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62CE767-FE95-4D00-BE73-EF9FC11B5932}"/>
              </a:ext>
            </a:extLst>
          </p:cNvPr>
          <p:cNvSpPr/>
          <p:nvPr/>
        </p:nvSpPr>
        <p:spPr>
          <a:xfrm>
            <a:off x="1415171" y="4825469"/>
            <a:ext cx="878937" cy="87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차단기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(+</a:t>
            </a:r>
            <a:r>
              <a:rPr lang="ko-KR" altLang="en-US" sz="1050" dirty="0">
                <a:solidFill>
                  <a:schemeClr val="tx1"/>
                </a:solidFill>
              </a:rPr>
              <a:t>보드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185DB125-B970-4182-BA06-E93E8A7BA7E3}"/>
              </a:ext>
            </a:extLst>
          </p:cNvPr>
          <p:cNvCxnSpPr>
            <a:cxnSpLocks/>
            <a:stCxn id="11" idx="1"/>
            <a:endCxn id="16" idx="0"/>
          </p:cNvCxnSpPr>
          <p:nvPr/>
        </p:nvCxnSpPr>
        <p:spPr>
          <a:xfrm rot="10800000">
            <a:off x="3813047" y="3679026"/>
            <a:ext cx="939685" cy="1270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2DE364E2-5329-4052-AC36-F3ED8CAD03F5}"/>
              </a:ext>
            </a:extLst>
          </p:cNvPr>
          <p:cNvCxnSpPr>
            <a:cxnSpLocks/>
            <a:stCxn id="11" idx="1"/>
            <a:endCxn id="18" idx="0"/>
          </p:cNvCxnSpPr>
          <p:nvPr/>
        </p:nvCxnSpPr>
        <p:spPr>
          <a:xfrm rot="10800000" flipV="1">
            <a:off x="3813045" y="3679026"/>
            <a:ext cx="939687" cy="158591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잘린 위쪽 모서리 15">
            <a:extLst>
              <a:ext uri="{FF2B5EF4-FFF2-40B4-BE49-F238E27FC236}">
                <a16:creationId xmlns:a16="http://schemas.microsoft.com/office/drawing/2014/main" id="{D78A7D33-67F9-48A9-AA9C-C3A97F48A6E0}"/>
              </a:ext>
            </a:extLst>
          </p:cNvPr>
          <p:cNvSpPr/>
          <p:nvPr/>
        </p:nvSpPr>
        <p:spPr>
          <a:xfrm>
            <a:off x="2934108" y="3443367"/>
            <a:ext cx="878938" cy="471317"/>
          </a:xfrm>
          <a:prstGeom prst="snip2Same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Lan to Serial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2374AEC-9A84-4570-9B00-A52F7E48C23E}"/>
              </a:ext>
            </a:extLst>
          </p:cNvPr>
          <p:cNvCxnSpPr>
            <a:cxnSpLocks/>
            <a:stCxn id="16" idx="2"/>
            <a:endCxn id="12" idx="6"/>
          </p:cNvCxnSpPr>
          <p:nvPr/>
        </p:nvCxnSpPr>
        <p:spPr>
          <a:xfrm flipH="1">
            <a:off x="2294108" y="3679026"/>
            <a:ext cx="640000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잘린 위쪽 모서리 17">
            <a:extLst>
              <a:ext uri="{FF2B5EF4-FFF2-40B4-BE49-F238E27FC236}">
                <a16:creationId xmlns:a16="http://schemas.microsoft.com/office/drawing/2014/main" id="{F015853B-8AE0-433B-A97F-36DFCEA3F9AB}"/>
              </a:ext>
            </a:extLst>
          </p:cNvPr>
          <p:cNvSpPr/>
          <p:nvPr/>
        </p:nvSpPr>
        <p:spPr>
          <a:xfrm>
            <a:off x="2934108" y="5029276"/>
            <a:ext cx="878936" cy="471319"/>
          </a:xfrm>
          <a:prstGeom prst="snip2Same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Lan to Serial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66C2F49-6283-45D9-B3B3-DB7B6110255C}"/>
              </a:ext>
            </a:extLst>
          </p:cNvPr>
          <p:cNvCxnSpPr>
            <a:cxnSpLocks/>
            <a:stCxn id="18" idx="2"/>
            <a:endCxn id="13" idx="6"/>
          </p:cNvCxnSpPr>
          <p:nvPr/>
        </p:nvCxnSpPr>
        <p:spPr>
          <a:xfrm flipH="1">
            <a:off x="2294108" y="5264936"/>
            <a:ext cx="640000" cy="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45C933-E343-45EC-9E9C-430DF95CB9C7}"/>
              </a:ext>
            </a:extLst>
          </p:cNvPr>
          <p:cNvSpPr/>
          <p:nvPr/>
        </p:nvSpPr>
        <p:spPr>
          <a:xfrm>
            <a:off x="6330071" y="3239557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host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+DB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4C5FB0F-BCA9-4CE3-ACE4-32D24300FC8A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>
            <a:off x="5631668" y="3679026"/>
            <a:ext cx="69840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B64C8F8-3808-4B9F-B944-3FF643EE9D4C}"/>
              </a:ext>
            </a:extLst>
          </p:cNvPr>
          <p:cNvCxnSpPr>
            <a:cxnSpLocks/>
            <a:stCxn id="31" idx="1"/>
            <a:endCxn id="20" idx="3"/>
          </p:cNvCxnSpPr>
          <p:nvPr/>
        </p:nvCxnSpPr>
        <p:spPr>
          <a:xfrm flipH="1">
            <a:off x="7209008" y="3679026"/>
            <a:ext cx="71568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EE9FDA2-ACFC-4F4A-A5B9-5647822B1911}"/>
              </a:ext>
            </a:extLst>
          </p:cNvPr>
          <p:cNvSpPr/>
          <p:nvPr/>
        </p:nvSpPr>
        <p:spPr>
          <a:xfrm>
            <a:off x="6330071" y="4830232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file_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Distributer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이미지서버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851455A-117A-48E7-A8AF-7304BA14A072}"/>
              </a:ext>
            </a:extLst>
          </p:cNvPr>
          <p:cNvCxnSpPr>
            <a:stCxn id="31" idx="1"/>
            <a:endCxn id="23" idx="3"/>
          </p:cNvCxnSpPr>
          <p:nvPr/>
        </p:nvCxnSpPr>
        <p:spPr>
          <a:xfrm rot="10800000" flipV="1">
            <a:off x="7209008" y="3679025"/>
            <a:ext cx="715680" cy="1590675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1B1D31D-811A-4D88-B38E-FC34C5CB2203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rot="10800000">
            <a:off x="3818109" y="2093114"/>
            <a:ext cx="934623" cy="158591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9CE1EF-28AA-4541-90EE-CFE0DDD447DB}"/>
              </a:ext>
            </a:extLst>
          </p:cNvPr>
          <p:cNvSpPr txBox="1"/>
          <p:nvPr/>
        </p:nvSpPr>
        <p:spPr>
          <a:xfrm>
            <a:off x="2479241" y="2076414"/>
            <a:ext cx="457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UDP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45EFE5-5F17-4616-9764-0AB5056A117F}"/>
              </a:ext>
            </a:extLst>
          </p:cNvPr>
          <p:cNvSpPr txBox="1"/>
          <p:nvPr/>
        </p:nvSpPr>
        <p:spPr>
          <a:xfrm>
            <a:off x="2436924" y="3664695"/>
            <a:ext cx="457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Serial</a:t>
            </a:r>
            <a:endParaRPr lang="ko-KR" altLang="en-US" sz="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2E5F55-FEAE-45B2-BAFB-FCAA5299A4C8}"/>
              </a:ext>
            </a:extLst>
          </p:cNvPr>
          <p:cNvSpPr txBox="1"/>
          <p:nvPr/>
        </p:nvSpPr>
        <p:spPr>
          <a:xfrm>
            <a:off x="2445201" y="5244713"/>
            <a:ext cx="457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Serial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203B89-F13D-4C09-AB1A-0A1F203FE7CD}"/>
              </a:ext>
            </a:extLst>
          </p:cNvPr>
          <p:cNvSpPr txBox="1"/>
          <p:nvPr/>
        </p:nvSpPr>
        <p:spPr>
          <a:xfrm>
            <a:off x="4261808" y="3481815"/>
            <a:ext cx="509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TCP/IP</a:t>
            </a:r>
            <a:endParaRPr lang="ko-KR" altLang="en-US" sz="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5A214-84D1-4F3D-909F-BE3BA21F1CC1}"/>
              </a:ext>
            </a:extLst>
          </p:cNvPr>
          <p:cNvSpPr/>
          <p:nvPr/>
        </p:nvSpPr>
        <p:spPr>
          <a:xfrm>
            <a:off x="8043988" y="3383694"/>
            <a:ext cx="878937" cy="87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DVM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6C8AAC7-E1F1-4D01-B2AE-7E4FDA5A1CBD}"/>
              </a:ext>
            </a:extLst>
          </p:cNvPr>
          <p:cNvSpPr/>
          <p:nvPr/>
        </p:nvSpPr>
        <p:spPr>
          <a:xfrm>
            <a:off x="7924688" y="3239557"/>
            <a:ext cx="878937" cy="87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DVM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모니터링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AE46DF0-9CFB-4282-9743-C6D52DF5402F}"/>
              </a:ext>
            </a:extLst>
          </p:cNvPr>
          <p:cNvSpPr txBox="1"/>
          <p:nvPr/>
        </p:nvSpPr>
        <p:spPr>
          <a:xfrm>
            <a:off x="5750132" y="3481815"/>
            <a:ext cx="509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TCP/IP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BE0B4B-F472-4554-9257-D271D81CA8BC}"/>
              </a:ext>
            </a:extLst>
          </p:cNvPr>
          <p:cNvSpPr txBox="1"/>
          <p:nvPr/>
        </p:nvSpPr>
        <p:spPr>
          <a:xfrm>
            <a:off x="7355065" y="3481815"/>
            <a:ext cx="509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TCP/IP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9467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9BCA45-0CE3-465D-831C-1D9C73DF781E}"/>
              </a:ext>
            </a:extLst>
          </p:cNvPr>
          <p:cNvGrpSpPr/>
          <p:nvPr/>
        </p:nvGrpSpPr>
        <p:grpSpPr>
          <a:xfrm>
            <a:off x="4835512" y="4469672"/>
            <a:ext cx="1883615" cy="1195200"/>
            <a:chOff x="6035780" y="4520006"/>
            <a:chExt cx="1883615" cy="11952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C1C6029-4CB5-438A-8734-3E9BD14EA427}"/>
                </a:ext>
              </a:extLst>
            </p:cNvPr>
            <p:cNvGrpSpPr/>
            <p:nvPr/>
          </p:nvGrpSpPr>
          <p:grpSpPr>
            <a:xfrm>
              <a:off x="6035780" y="4520006"/>
              <a:ext cx="1883615" cy="1195200"/>
              <a:chOff x="1229444" y="1521256"/>
              <a:chExt cx="1883615" cy="11952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0C2C45D-3BA2-4CB1-9340-B415DCCCCBE8}"/>
                  </a:ext>
                </a:extLst>
              </p:cNvPr>
              <p:cNvSpPr/>
              <p:nvPr/>
            </p:nvSpPr>
            <p:spPr>
              <a:xfrm>
                <a:off x="1229444" y="1521256"/>
                <a:ext cx="1883615" cy="1195200"/>
              </a:xfrm>
              <a:prstGeom prst="roundRect">
                <a:avLst>
                  <a:gd name="adj" fmla="val 7702"/>
                </a:avLst>
              </a:prstGeom>
              <a:solidFill>
                <a:schemeClr val="bg1"/>
              </a:solidFill>
              <a:ln w="6350">
                <a:solidFill>
                  <a:srgbClr val="3A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사각형: 둥근 위쪽 모서리 12">
                <a:extLst>
                  <a:ext uri="{FF2B5EF4-FFF2-40B4-BE49-F238E27FC236}">
                    <a16:creationId xmlns:a16="http://schemas.microsoft.com/office/drawing/2014/main" id="{A22C5BFC-12A0-47EE-AC2D-32ACA5B0F994}"/>
                  </a:ext>
                </a:extLst>
              </p:cNvPr>
              <p:cNvSpPr/>
              <p:nvPr/>
            </p:nvSpPr>
            <p:spPr>
              <a:xfrm>
                <a:off x="1229444" y="1521256"/>
                <a:ext cx="1883615" cy="229841"/>
              </a:xfrm>
              <a:prstGeom prst="round2SameRect">
                <a:avLst>
                  <a:gd name="adj1" fmla="val 41181"/>
                  <a:gd name="adj2" fmla="val 0"/>
                </a:avLst>
              </a:prstGeom>
              <a:solidFill>
                <a:srgbClr val="3A5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주차장 출구</a:t>
                </a:r>
              </a:p>
            </p:txBody>
          </p:sp>
        </p:grpSp>
        <p:sp>
          <p:nvSpPr>
            <p:cNvPr id="6" name="모서리가 둥근 직사각형 53">
              <a:extLst>
                <a:ext uri="{FF2B5EF4-FFF2-40B4-BE49-F238E27FC236}">
                  <a16:creationId xmlns:a16="http://schemas.microsoft.com/office/drawing/2014/main" id="{A7D01B45-548A-4051-BDE0-6EBD656B2FA5}"/>
                </a:ext>
              </a:extLst>
            </p:cNvPr>
            <p:cNvSpPr/>
            <p:nvPr/>
          </p:nvSpPr>
          <p:spPr>
            <a:xfrm>
              <a:off x="6151585" y="4847463"/>
              <a:ext cx="777208" cy="75696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7" name="모서리가 둥근 직사각형 55">
              <a:extLst>
                <a:ext uri="{FF2B5EF4-FFF2-40B4-BE49-F238E27FC236}">
                  <a16:creationId xmlns:a16="http://schemas.microsoft.com/office/drawing/2014/main" id="{A6C59D3C-B8DD-46FA-9BDA-889302A3458B}"/>
                </a:ext>
              </a:extLst>
            </p:cNvPr>
            <p:cNvSpPr/>
            <p:nvPr/>
          </p:nvSpPr>
          <p:spPr>
            <a:xfrm>
              <a:off x="7013328" y="4847463"/>
              <a:ext cx="777208" cy="75696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8" name="모서리가 둥근 직사각형 63">
              <a:extLst>
                <a:ext uri="{FF2B5EF4-FFF2-40B4-BE49-F238E27FC236}">
                  <a16:creationId xmlns:a16="http://schemas.microsoft.com/office/drawing/2014/main" id="{815B79DC-9649-483D-AC2F-4A2CF926AFB7}"/>
                </a:ext>
              </a:extLst>
            </p:cNvPr>
            <p:cNvSpPr/>
            <p:nvPr/>
          </p:nvSpPr>
          <p:spPr>
            <a:xfrm>
              <a:off x="6151585" y="4853798"/>
              <a:ext cx="777208" cy="13681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차단기</a:t>
              </a:r>
            </a:p>
          </p:txBody>
        </p:sp>
        <p:sp>
          <p:nvSpPr>
            <p:cNvPr id="9" name="모서리가 둥근 직사각형 64">
              <a:extLst>
                <a:ext uri="{FF2B5EF4-FFF2-40B4-BE49-F238E27FC236}">
                  <a16:creationId xmlns:a16="http://schemas.microsoft.com/office/drawing/2014/main" id="{68D4F61D-B488-47A9-97F9-4E4577DDD809}"/>
                </a:ext>
              </a:extLst>
            </p:cNvPr>
            <p:cNvSpPr/>
            <p:nvPr/>
          </p:nvSpPr>
          <p:spPr>
            <a:xfrm>
              <a:off x="7013328" y="4853798"/>
              <a:ext cx="777208" cy="13681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LPR</a:t>
              </a:r>
              <a:endParaRPr lang="ko-KR" altLang="en-US" sz="1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0" name="그래픽 9">
              <a:extLst>
                <a:ext uri="{FF2B5EF4-FFF2-40B4-BE49-F238E27FC236}">
                  <a16:creationId xmlns:a16="http://schemas.microsoft.com/office/drawing/2014/main" id="{5FB2DE7B-1C91-4E10-ADE3-E553389C5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14650" y="5000531"/>
              <a:ext cx="420656" cy="597973"/>
            </a:xfrm>
            <a:prstGeom prst="rect">
              <a:avLst/>
            </a:prstGeom>
          </p:spPr>
        </p:pic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AA1DAC3E-C580-4EA8-9B30-428CAD3DC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06816" y="5061676"/>
              <a:ext cx="537195" cy="475684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58396EB-92D5-4B37-B36E-B97496BEC018}"/>
              </a:ext>
            </a:extLst>
          </p:cNvPr>
          <p:cNvGrpSpPr/>
          <p:nvPr/>
        </p:nvGrpSpPr>
        <p:grpSpPr>
          <a:xfrm>
            <a:off x="821388" y="1476636"/>
            <a:ext cx="1883615" cy="1195200"/>
            <a:chOff x="1224605" y="1526970"/>
            <a:chExt cx="1883615" cy="1195200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C1B5B3B-4325-41E4-8A2F-E92B4B872F10}"/>
                </a:ext>
              </a:extLst>
            </p:cNvPr>
            <p:cNvGrpSpPr/>
            <p:nvPr/>
          </p:nvGrpSpPr>
          <p:grpSpPr>
            <a:xfrm>
              <a:off x="1224605" y="1526970"/>
              <a:ext cx="1883615" cy="1195200"/>
              <a:chOff x="1229444" y="1521256"/>
              <a:chExt cx="1883615" cy="1195200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E04B9123-BDB1-401A-8336-6749BAB039A2}"/>
                  </a:ext>
                </a:extLst>
              </p:cNvPr>
              <p:cNvSpPr/>
              <p:nvPr/>
            </p:nvSpPr>
            <p:spPr>
              <a:xfrm>
                <a:off x="1229444" y="1521256"/>
                <a:ext cx="1883615" cy="1195200"/>
              </a:xfrm>
              <a:prstGeom prst="roundRect">
                <a:avLst>
                  <a:gd name="adj" fmla="val 7702"/>
                </a:avLst>
              </a:prstGeom>
              <a:solidFill>
                <a:schemeClr val="bg1"/>
              </a:solidFill>
              <a:ln w="6350">
                <a:solidFill>
                  <a:srgbClr val="3A548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위쪽 모서리 23">
                <a:extLst>
                  <a:ext uri="{FF2B5EF4-FFF2-40B4-BE49-F238E27FC236}">
                    <a16:creationId xmlns:a16="http://schemas.microsoft.com/office/drawing/2014/main" id="{B57DD5F5-52E1-4EB4-93BE-7F0AA004A35B}"/>
                  </a:ext>
                </a:extLst>
              </p:cNvPr>
              <p:cNvSpPr/>
              <p:nvPr/>
            </p:nvSpPr>
            <p:spPr>
              <a:xfrm>
                <a:off x="1229444" y="1521256"/>
                <a:ext cx="1883615" cy="229841"/>
              </a:xfrm>
              <a:prstGeom prst="round2SameRect">
                <a:avLst>
                  <a:gd name="adj1" fmla="val 41181"/>
                  <a:gd name="adj2" fmla="val 0"/>
                </a:avLst>
              </a:prstGeom>
              <a:solidFill>
                <a:srgbClr val="3A548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spc="-150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n-ea"/>
                  </a:rPr>
                  <a:t>주차장 입구</a:t>
                </a:r>
              </a:p>
            </p:txBody>
          </p:sp>
        </p:grpSp>
        <p:sp>
          <p:nvSpPr>
            <p:cNvPr id="17" name="모서리가 둥근 직사각형 53">
              <a:extLst>
                <a:ext uri="{FF2B5EF4-FFF2-40B4-BE49-F238E27FC236}">
                  <a16:creationId xmlns:a16="http://schemas.microsoft.com/office/drawing/2014/main" id="{A6E0268D-A9A6-4913-85AE-79415703B12F}"/>
                </a:ext>
              </a:extLst>
            </p:cNvPr>
            <p:cNvSpPr/>
            <p:nvPr/>
          </p:nvSpPr>
          <p:spPr>
            <a:xfrm>
              <a:off x="1339299" y="1848713"/>
              <a:ext cx="777208" cy="75696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8" name="모서리가 둥근 직사각형 55">
              <a:extLst>
                <a:ext uri="{FF2B5EF4-FFF2-40B4-BE49-F238E27FC236}">
                  <a16:creationId xmlns:a16="http://schemas.microsoft.com/office/drawing/2014/main" id="{072D7F67-E819-47AA-8314-F7A88A5AE46B}"/>
                </a:ext>
              </a:extLst>
            </p:cNvPr>
            <p:cNvSpPr/>
            <p:nvPr/>
          </p:nvSpPr>
          <p:spPr>
            <a:xfrm>
              <a:off x="2201042" y="1848713"/>
              <a:ext cx="777208" cy="756966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9525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spc="-150" dirty="0">
                <a:solidFill>
                  <a:schemeClr val="tx1">
                    <a:lumMod val="75000"/>
                    <a:lumOff val="25000"/>
                  </a:schemeClr>
                </a:solidFill>
                <a:ea typeface="맑은 고딕" panose="020B0503020000020004" pitchFamily="50" charset="-127"/>
              </a:endParaRPr>
            </a:p>
          </p:txBody>
        </p:sp>
        <p:sp>
          <p:nvSpPr>
            <p:cNvPr id="19" name="모서리가 둥근 직사각형 63">
              <a:extLst>
                <a:ext uri="{FF2B5EF4-FFF2-40B4-BE49-F238E27FC236}">
                  <a16:creationId xmlns:a16="http://schemas.microsoft.com/office/drawing/2014/main" id="{553026BF-1B80-4FD0-9458-88E8462C846C}"/>
                </a:ext>
              </a:extLst>
            </p:cNvPr>
            <p:cNvSpPr/>
            <p:nvPr/>
          </p:nvSpPr>
          <p:spPr>
            <a:xfrm>
              <a:off x="1339299" y="1848713"/>
              <a:ext cx="777208" cy="13681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1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차단기</a:t>
              </a:r>
            </a:p>
          </p:txBody>
        </p:sp>
        <p:sp>
          <p:nvSpPr>
            <p:cNvPr id="20" name="모서리가 둥근 직사각형 64">
              <a:extLst>
                <a:ext uri="{FF2B5EF4-FFF2-40B4-BE49-F238E27FC236}">
                  <a16:creationId xmlns:a16="http://schemas.microsoft.com/office/drawing/2014/main" id="{FB03F8E9-BAF2-4EE0-ABCB-E9E158A5610A}"/>
                </a:ext>
              </a:extLst>
            </p:cNvPr>
            <p:cNvSpPr/>
            <p:nvPr/>
          </p:nvSpPr>
          <p:spPr>
            <a:xfrm>
              <a:off x="2201042" y="1848713"/>
              <a:ext cx="777208" cy="136811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000" spc="-15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LPR</a:t>
              </a:r>
              <a:endParaRPr lang="ko-KR" altLang="en-US" sz="1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21" name="그래픽 20">
              <a:extLst>
                <a:ext uri="{FF2B5EF4-FFF2-40B4-BE49-F238E27FC236}">
                  <a16:creationId xmlns:a16="http://schemas.microsoft.com/office/drawing/2014/main" id="{AF0725D6-D466-4DC7-9DB3-776AD7CEC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389217" y="1999782"/>
              <a:ext cx="420656" cy="597973"/>
            </a:xfrm>
            <a:prstGeom prst="rect">
              <a:avLst/>
            </a:prstGeom>
          </p:spPr>
        </p:pic>
        <p:pic>
          <p:nvPicPr>
            <p:cNvPr id="22" name="그래픽 21">
              <a:extLst>
                <a:ext uri="{FF2B5EF4-FFF2-40B4-BE49-F238E27FC236}">
                  <a16:creationId xmlns:a16="http://schemas.microsoft.com/office/drawing/2014/main" id="{A6578CE7-7DB7-4DAF-9B34-07A0E7587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81383" y="2060926"/>
              <a:ext cx="537195" cy="475684"/>
            </a:xfrm>
            <a:prstGeom prst="rect">
              <a:avLst/>
            </a:prstGeom>
          </p:spPr>
        </p:pic>
      </p:grp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F62693D-D547-4A2F-8999-841DC7A4A5FB}"/>
              </a:ext>
            </a:extLst>
          </p:cNvPr>
          <p:cNvCxnSpPr>
            <a:cxnSpLocks/>
            <a:stCxn id="23" idx="2"/>
          </p:cNvCxnSpPr>
          <p:nvPr/>
        </p:nvCxnSpPr>
        <p:spPr>
          <a:xfrm rot="16200000" flipH="1">
            <a:off x="2348287" y="2086745"/>
            <a:ext cx="903496" cy="2073678"/>
          </a:xfrm>
          <a:prstGeom prst="bentConnector2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901D38BD-CA95-48DA-A743-3123FFAC93D4}"/>
              </a:ext>
            </a:extLst>
          </p:cNvPr>
          <p:cNvCxnSpPr>
            <a:cxnSpLocks/>
            <a:endCxn id="13" idx="3"/>
          </p:cNvCxnSpPr>
          <p:nvPr/>
        </p:nvCxnSpPr>
        <p:spPr>
          <a:xfrm>
            <a:off x="3703809" y="3575333"/>
            <a:ext cx="2073511" cy="894339"/>
          </a:xfrm>
          <a:prstGeom prst="bentConnector2">
            <a:avLst/>
          </a:prstGeom>
          <a:ln w="63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3765800E-5163-4CC1-9532-778962658375}"/>
              </a:ext>
            </a:extLst>
          </p:cNvPr>
          <p:cNvSpPr/>
          <p:nvPr/>
        </p:nvSpPr>
        <p:spPr>
          <a:xfrm>
            <a:off x="2835263" y="2921528"/>
            <a:ext cx="1883615" cy="1195200"/>
          </a:xfrm>
          <a:prstGeom prst="roundRect">
            <a:avLst>
              <a:gd name="adj" fmla="val 7702"/>
            </a:avLst>
          </a:prstGeom>
          <a:solidFill>
            <a:schemeClr val="bg1"/>
          </a:solidFill>
          <a:ln w="6350">
            <a:solidFill>
              <a:srgbClr val="3A5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위쪽 모서리 28">
            <a:extLst>
              <a:ext uri="{FF2B5EF4-FFF2-40B4-BE49-F238E27FC236}">
                <a16:creationId xmlns:a16="http://schemas.microsoft.com/office/drawing/2014/main" id="{7B730FF8-CA6B-40BF-AE79-E4CA8DC4FEAB}"/>
              </a:ext>
            </a:extLst>
          </p:cNvPr>
          <p:cNvSpPr/>
          <p:nvPr/>
        </p:nvSpPr>
        <p:spPr>
          <a:xfrm>
            <a:off x="2835263" y="2921528"/>
            <a:ext cx="1883615" cy="229841"/>
          </a:xfrm>
          <a:prstGeom prst="round2SameRect">
            <a:avLst>
              <a:gd name="adj1" fmla="val 41181"/>
              <a:gd name="adj2" fmla="val 0"/>
            </a:avLst>
          </a:prstGeom>
          <a:solidFill>
            <a:srgbClr val="3A54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경비실</a:t>
            </a:r>
            <a:r>
              <a:rPr lang="en-US" altLang="ko-KR" sz="12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sz="1200" spc="-15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1"/>
                </a:solidFill>
                <a:latin typeface="+mn-ea"/>
              </a:rPr>
              <a:t>방재실</a:t>
            </a:r>
            <a:endParaRPr lang="ko-KR" altLang="en-US" sz="12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모서리가 둥근 직사각형 53">
            <a:extLst>
              <a:ext uri="{FF2B5EF4-FFF2-40B4-BE49-F238E27FC236}">
                <a16:creationId xmlns:a16="http://schemas.microsoft.com/office/drawing/2014/main" id="{EB0EA307-CAC5-4D59-8F93-0D22EF61CC58}"/>
              </a:ext>
            </a:extLst>
          </p:cNvPr>
          <p:cNvSpPr/>
          <p:nvPr/>
        </p:nvSpPr>
        <p:spPr>
          <a:xfrm>
            <a:off x="2957595" y="3257917"/>
            <a:ext cx="777208" cy="7569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55">
            <a:extLst>
              <a:ext uri="{FF2B5EF4-FFF2-40B4-BE49-F238E27FC236}">
                <a16:creationId xmlns:a16="http://schemas.microsoft.com/office/drawing/2014/main" id="{7AC0EDF8-83BE-4528-B34A-21AADD7722B5}"/>
              </a:ext>
            </a:extLst>
          </p:cNvPr>
          <p:cNvSpPr/>
          <p:nvPr/>
        </p:nvSpPr>
        <p:spPr>
          <a:xfrm>
            <a:off x="3819338" y="3257917"/>
            <a:ext cx="777208" cy="7569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150" dirty="0">
              <a:solidFill>
                <a:schemeClr val="tx1">
                  <a:lumMod val="75000"/>
                  <a:lumOff val="25000"/>
                </a:schemeClr>
              </a:solidFill>
              <a:ea typeface="맑은 고딕" panose="020B0503020000020004" pitchFamily="50" charset="-127"/>
            </a:endParaRPr>
          </a:p>
        </p:txBody>
      </p:sp>
      <p:sp>
        <p:nvSpPr>
          <p:cNvPr id="32" name="모서리가 둥근 직사각형 63">
            <a:extLst>
              <a:ext uri="{FF2B5EF4-FFF2-40B4-BE49-F238E27FC236}">
                <a16:creationId xmlns:a16="http://schemas.microsoft.com/office/drawing/2014/main" id="{B78D4BDF-06BE-4A04-8AD1-C5A865F1E7E8}"/>
              </a:ext>
            </a:extLst>
          </p:cNvPr>
          <p:cNvSpPr/>
          <p:nvPr/>
        </p:nvSpPr>
        <p:spPr>
          <a:xfrm>
            <a:off x="2957595" y="3264252"/>
            <a:ext cx="777208" cy="13681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모니터링 </a:t>
            </a:r>
            <a:r>
              <a:rPr lang="en-US" altLang="ko-KR" sz="1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PC</a:t>
            </a:r>
            <a:endParaRPr lang="ko-KR" altLang="en-US" sz="1000" spc="-15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모서리가 둥근 직사각형 64">
            <a:extLst>
              <a:ext uri="{FF2B5EF4-FFF2-40B4-BE49-F238E27FC236}">
                <a16:creationId xmlns:a16="http://schemas.microsoft.com/office/drawing/2014/main" id="{B6FFA970-060F-4067-A21F-A3CFED951D5B}"/>
              </a:ext>
            </a:extLst>
          </p:cNvPr>
          <p:cNvSpPr/>
          <p:nvPr/>
        </p:nvSpPr>
        <p:spPr>
          <a:xfrm>
            <a:off x="3819338" y="3264252"/>
            <a:ext cx="777208" cy="13681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spc="-15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주차관제 서버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79DFAE2-9C6A-4F3D-941F-BDB58B4BC333}"/>
              </a:ext>
            </a:extLst>
          </p:cNvPr>
          <p:cNvGrpSpPr/>
          <p:nvPr/>
        </p:nvGrpSpPr>
        <p:grpSpPr>
          <a:xfrm>
            <a:off x="3012870" y="3493484"/>
            <a:ext cx="683270" cy="380463"/>
            <a:chOff x="2479044" y="1893444"/>
            <a:chExt cx="683270" cy="380463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7D1A5892-A735-440B-AC96-B6EDC9A98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3262"/>
            <a:stretch/>
          </p:blipFill>
          <p:spPr>
            <a:xfrm>
              <a:off x="2479044" y="1893444"/>
              <a:ext cx="250123" cy="380463"/>
            </a:xfrm>
            <a:prstGeom prst="rect">
              <a:avLst/>
            </a:prstGeom>
          </p:spPr>
        </p:pic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E02219BB-6625-458D-8942-FF5BD0949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769712" y="1935259"/>
              <a:ext cx="392602" cy="300872"/>
            </a:xfrm>
            <a:prstGeom prst="rect">
              <a:avLst/>
            </a:prstGeom>
          </p:spPr>
        </p:pic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C274899C-B95C-46A8-89A2-991A0D37BE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946" y="3493485"/>
            <a:ext cx="357992" cy="42379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F259FCF9-A80A-4E89-A317-0ADDAD253CE2}"/>
              </a:ext>
            </a:extLst>
          </p:cNvPr>
          <p:cNvSpPr txBox="1"/>
          <p:nvPr/>
        </p:nvSpPr>
        <p:spPr>
          <a:xfrm>
            <a:off x="2307171" y="3347591"/>
            <a:ext cx="509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TCP/IP</a:t>
            </a:r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CE9B3F-B135-4527-B987-F0029AFFB5C9}"/>
              </a:ext>
            </a:extLst>
          </p:cNvPr>
          <p:cNvSpPr txBox="1"/>
          <p:nvPr/>
        </p:nvSpPr>
        <p:spPr>
          <a:xfrm>
            <a:off x="4783836" y="3640408"/>
            <a:ext cx="509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TCP/IP</a:t>
            </a:r>
            <a:endParaRPr lang="ko-KR" altLang="en-US" sz="8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635AE0D-E058-4685-8119-99BE892CB5C4}"/>
              </a:ext>
            </a:extLst>
          </p:cNvPr>
          <p:cNvSpPr/>
          <p:nvPr/>
        </p:nvSpPr>
        <p:spPr>
          <a:xfrm>
            <a:off x="7573421" y="746385"/>
            <a:ext cx="4311868" cy="5565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D69A87C-EE84-44B4-A506-0A3BBCFCEBC9}"/>
              </a:ext>
            </a:extLst>
          </p:cNvPr>
          <p:cNvSpPr/>
          <p:nvPr/>
        </p:nvSpPr>
        <p:spPr>
          <a:xfrm>
            <a:off x="8011553" y="1044442"/>
            <a:ext cx="176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6"/>
            <a:r>
              <a:rPr lang="ko-KR" altLang="en-US" sz="1200" kern="0" spc="-50" dirty="0">
                <a:latin typeface="+mj-ea"/>
                <a:ea typeface="+mj-ea"/>
              </a:rPr>
              <a:t>차단기</a:t>
            </a:r>
            <a:endParaRPr lang="en-US" altLang="ko-KR" sz="1200" kern="0" spc="-50" dirty="0">
              <a:latin typeface="+mj-ea"/>
              <a:ea typeface="+mj-ea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CED7773-4D7A-45F5-A55D-834CD96FF6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97" y="1067452"/>
            <a:ext cx="248957" cy="23182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61E119-DE1A-4A61-8EAF-1FF089797F07}"/>
              </a:ext>
            </a:extLst>
          </p:cNvPr>
          <p:cNvSpPr/>
          <p:nvPr/>
        </p:nvSpPr>
        <p:spPr>
          <a:xfrm>
            <a:off x="8011553" y="1696808"/>
            <a:ext cx="176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6"/>
            <a:r>
              <a:rPr lang="en-US" altLang="ko-KR" sz="1200" kern="0" spc="-50" dirty="0">
                <a:latin typeface="+mj-ea"/>
                <a:ea typeface="+mj-ea"/>
              </a:rPr>
              <a:t>LPR</a:t>
            </a: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1239999A-CF74-4D37-9AF3-20B2A2EA60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97" y="1719818"/>
            <a:ext cx="248957" cy="231829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75B09584-D763-40C7-B0E4-D8BF09B14EDA}"/>
              </a:ext>
            </a:extLst>
          </p:cNvPr>
          <p:cNvSpPr/>
          <p:nvPr/>
        </p:nvSpPr>
        <p:spPr>
          <a:xfrm>
            <a:off x="8011553" y="3205886"/>
            <a:ext cx="176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6"/>
            <a:r>
              <a:rPr lang="ko-KR" altLang="en-US" sz="1200" kern="0" spc="-50" dirty="0">
                <a:latin typeface="+mj-ea"/>
                <a:ea typeface="+mj-ea"/>
              </a:rPr>
              <a:t>주차관제 서버</a:t>
            </a:r>
            <a:endParaRPr lang="en-US" altLang="ko-KR" sz="1200" kern="0" spc="-50" dirty="0">
              <a:latin typeface="+mj-ea"/>
              <a:ea typeface="+mj-ea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51B708E1-CD70-4D26-9435-15608DAA51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97" y="3228896"/>
            <a:ext cx="248957" cy="231829"/>
          </a:xfrm>
          <a:prstGeom prst="rect">
            <a:avLst/>
          </a:prstGeom>
        </p:spPr>
      </p:pic>
      <p:sp>
        <p:nvSpPr>
          <p:cNvPr id="54" name="직사각형 53">
            <a:extLst>
              <a:ext uri="{FF2B5EF4-FFF2-40B4-BE49-F238E27FC236}">
                <a16:creationId xmlns:a16="http://schemas.microsoft.com/office/drawing/2014/main" id="{B41CF55A-8923-4C82-9D8F-4830EDEE26C5}"/>
              </a:ext>
            </a:extLst>
          </p:cNvPr>
          <p:cNvSpPr/>
          <p:nvPr/>
        </p:nvSpPr>
        <p:spPr>
          <a:xfrm>
            <a:off x="8011553" y="2367551"/>
            <a:ext cx="176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6"/>
            <a:r>
              <a:rPr lang="ko-KR" altLang="en-US" sz="1200" kern="0" spc="-50" dirty="0">
                <a:latin typeface="+mj-ea"/>
                <a:ea typeface="+mj-ea"/>
              </a:rPr>
              <a:t>모니터링 프로그램</a:t>
            </a:r>
            <a:endParaRPr lang="en-US" altLang="ko-KR" sz="1200" kern="0" spc="-50" dirty="0">
              <a:latin typeface="+mj-ea"/>
              <a:ea typeface="+mj-ea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9FA1AED0-18D4-4156-B4F7-FDA77C9F4A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97" y="2390561"/>
            <a:ext cx="248957" cy="23182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4E0BA78-BB8C-4ED7-BED4-FB788EE24112}"/>
              </a:ext>
            </a:extLst>
          </p:cNvPr>
          <p:cNvSpPr txBox="1"/>
          <p:nvPr/>
        </p:nvSpPr>
        <p:spPr>
          <a:xfrm>
            <a:off x="7814964" y="1295631"/>
            <a:ext cx="3915489" cy="283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-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차량 통제를 위한 게이트 컨트롤 장치</a:t>
            </a:r>
            <a:endParaRPr lang="en-US" altLang="ko-KR" sz="9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5C05CA-738D-4CF9-9CD8-03B93893B3CD}"/>
              </a:ext>
            </a:extLst>
          </p:cNvPr>
          <p:cNvSpPr txBox="1"/>
          <p:nvPr/>
        </p:nvSpPr>
        <p:spPr>
          <a:xfrm>
            <a:off x="7814964" y="1952917"/>
            <a:ext cx="3915489" cy="283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-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차량감지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루프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)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시 사진을 찍어 차량번호를 판독하는 장치</a:t>
            </a:r>
            <a:endParaRPr lang="en-US" altLang="ko-KR" sz="9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D4E2FD-9191-456A-8C75-C99C383BE1DD}"/>
              </a:ext>
            </a:extLst>
          </p:cNvPr>
          <p:cNvSpPr txBox="1"/>
          <p:nvPr/>
        </p:nvSpPr>
        <p:spPr>
          <a:xfrm>
            <a:off x="7814964" y="3469482"/>
            <a:ext cx="3915489" cy="1290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- </a:t>
            </a:r>
            <a:r>
              <a:rPr lang="ko-KR" altLang="en-US" sz="9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장비들간의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흐름제어 및 데이터 기록을 위한 서버</a:t>
            </a:r>
            <a:endParaRPr lang="en-US" altLang="ko-KR" sz="9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  &gt; LPR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제어를 위한 서비스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ko-KR" sz="9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lpr_host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)</a:t>
            </a:r>
          </a:p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  &gt;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각 장비제어를 위한 서비스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ko-KR" sz="9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dcp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)</a:t>
            </a:r>
          </a:p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  &gt;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통신제어를 위한 서버 서비스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(host)</a:t>
            </a:r>
          </a:p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  &gt;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이미지 공유를 위한 서비스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(</a:t>
            </a:r>
            <a:r>
              <a:rPr lang="en-US" altLang="ko-KR" sz="9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file_distributer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)</a:t>
            </a:r>
          </a:p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  &gt;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데이터 베이스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(DB)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23D924F-E462-4751-BC70-C7758F95A459}"/>
              </a:ext>
            </a:extLst>
          </p:cNvPr>
          <p:cNvSpPr txBox="1"/>
          <p:nvPr/>
        </p:nvSpPr>
        <p:spPr>
          <a:xfrm>
            <a:off x="7814963" y="2635512"/>
            <a:ext cx="3915489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-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주차장 전체의 출입 상태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/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현황을 모니터하고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주차장 운영 </a:t>
            </a:r>
            <a:endParaRPr lang="en-US" altLang="ko-KR" sz="9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 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관리 기능을 제공하는 프로그램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.</a:t>
            </a:r>
          </a:p>
        </p:txBody>
      </p:sp>
      <p:sp>
        <p:nvSpPr>
          <p:cNvPr id="62" name="모서리가 둥근 직사각형 46">
            <a:extLst>
              <a:ext uri="{FF2B5EF4-FFF2-40B4-BE49-F238E27FC236}">
                <a16:creationId xmlns:a16="http://schemas.microsoft.com/office/drawing/2014/main" id="{D7A2A820-26D3-48EA-B5E3-79F976A0CE9C}"/>
              </a:ext>
            </a:extLst>
          </p:cNvPr>
          <p:cNvSpPr/>
          <p:nvPr/>
        </p:nvSpPr>
        <p:spPr>
          <a:xfrm>
            <a:off x="291662" y="654269"/>
            <a:ext cx="6918763" cy="5826615"/>
          </a:xfrm>
          <a:prstGeom prst="roundRect">
            <a:avLst>
              <a:gd name="adj" fmla="val 43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6" name="Picture 7">
            <a:extLst>
              <a:ext uri="{FF2B5EF4-FFF2-40B4-BE49-F238E27FC236}">
                <a16:creationId xmlns:a16="http://schemas.microsoft.com/office/drawing/2014/main" id="{9B0E0746-35D5-431D-823F-889D34939C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823" y="470395"/>
            <a:ext cx="1033579" cy="4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149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타원 39">
            <a:extLst>
              <a:ext uri="{FF2B5EF4-FFF2-40B4-BE49-F238E27FC236}">
                <a16:creationId xmlns:a16="http://schemas.microsoft.com/office/drawing/2014/main" id="{F57461F7-5A48-45F7-9B5A-C78FD5B08461}"/>
              </a:ext>
            </a:extLst>
          </p:cNvPr>
          <p:cNvSpPr/>
          <p:nvPr/>
        </p:nvSpPr>
        <p:spPr>
          <a:xfrm>
            <a:off x="2039859" y="1742920"/>
            <a:ext cx="878937" cy="87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41C9987A-CE4F-4959-A8A9-EA5B277EDB43}"/>
              </a:ext>
            </a:extLst>
          </p:cNvPr>
          <p:cNvSpPr/>
          <p:nvPr/>
        </p:nvSpPr>
        <p:spPr>
          <a:xfrm>
            <a:off x="2070311" y="1832980"/>
            <a:ext cx="878937" cy="87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64727-332B-4454-B099-97F4700C17AD}"/>
              </a:ext>
            </a:extLst>
          </p:cNvPr>
          <p:cNvSpPr txBox="1"/>
          <p:nvPr/>
        </p:nvSpPr>
        <p:spPr>
          <a:xfrm>
            <a:off x="947956" y="369115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초음파 시스템 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A1D0DF-1248-437F-BE8A-83D79E27574C}"/>
              </a:ext>
            </a:extLst>
          </p:cNvPr>
          <p:cNvSpPr/>
          <p:nvPr/>
        </p:nvSpPr>
        <p:spPr>
          <a:xfrm>
            <a:off x="8157989" y="3530107"/>
            <a:ext cx="878937" cy="87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DVM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1AABC61-7E1E-4CAB-8652-E24CC535A814}"/>
              </a:ext>
            </a:extLst>
          </p:cNvPr>
          <p:cNvSpPr/>
          <p:nvPr/>
        </p:nvSpPr>
        <p:spPr>
          <a:xfrm>
            <a:off x="1985623" y="1662034"/>
            <a:ext cx="878937" cy="87893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초음파센서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1DFBE8-19D3-4B7D-9241-EE6C5FF64C32}"/>
              </a:ext>
            </a:extLst>
          </p:cNvPr>
          <p:cNvSpPr/>
          <p:nvPr/>
        </p:nvSpPr>
        <p:spPr>
          <a:xfrm>
            <a:off x="4752731" y="3247946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LCU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장비제어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E279BC3-B94A-4FE1-9C15-BD7EF49DA91D}"/>
              </a:ext>
            </a:extLst>
          </p:cNvPr>
          <p:cNvSpPr/>
          <p:nvPr/>
        </p:nvSpPr>
        <p:spPr>
          <a:xfrm>
            <a:off x="1415171" y="3247946"/>
            <a:ext cx="878937" cy="87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전광판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(+</a:t>
            </a:r>
            <a:r>
              <a:rPr lang="ko-KR" altLang="en-US" sz="1050" dirty="0">
                <a:solidFill>
                  <a:schemeClr val="tx1"/>
                </a:solidFill>
              </a:rPr>
              <a:t>보드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6FE19A8-9990-432D-A8B0-56178AB1DF8C}"/>
              </a:ext>
            </a:extLst>
          </p:cNvPr>
          <p:cNvSpPr/>
          <p:nvPr/>
        </p:nvSpPr>
        <p:spPr>
          <a:xfrm>
            <a:off x="1415171" y="4833858"/>
            <a:ext cx="878937" cy="878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차량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카운터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(+</a:t>
            </a:r>
            <a:r>
              <a:rPr lang="ko-KR" altLang="en-US" sz="1050" dirty="0">
                <a:solidFill>
                  <a:schemeClr val="tx1"/>
                </a:solidFill>
              </a:rPr>
              <a:t>보드</a:t>
            </a:r>
            <a:r>
              <a:rPr lang="en-US" altLang="ko-KR" sz="1050" dirty="0">
                <a:solidFill>
                  <a:schemeClr val="tx1"/>
                </a:solidFill>
              </a:rPr>
              <a:t>)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C50874C5-9C37-4AA4-A748-EC82A55713EA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 rot="5400000">
            <a:off x="4718071" y="3221856"/>
            <a:ext cx="1146442" cy="295649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18DC9EC-89EB-47B9-AEA4-D5E145A08E86}"/>
              </a:ext>
            </a:extLst>
          </p:cNvPr>
          <p:cNvCxnSpPr>
            <a:cxnSpLocks/>
            <a:stCxn id="9" idx="1"/>
            <a:endCxn id="10" idx="6"/>
          </p:cNvCxnSpPr>
          <p:nvPr/>
        </p:nvCxnSpPr>
        <p:spPr>
          <a:xfrm flipH="1">
            <a:off x="2294108" y="3687415"/>
            <a:ext cx="2458623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잘린 위쪽 모서리 15">
            <a:extLst>
              <a:ext uri="{FF2B5EF4-FFF2-40B4-BE49-F238E27FC236}">
                <a16:creationId xmlns:a16="http://schemas.microsoft.com/office/drawing/2014/main" id="{CAAD37B9-5E0B-4050-8703-FA0B7B0AD5A0}"/>
              </a:ext>
            </a:extLst>
          </p:cNvPr>
          <p:cNvSpPr/>
          <p:nvPr/>
        </p:nvSpPr>
        <p:spPr>
          <a:xfrm>
            <a:off x="2934108" y="5037665"/>
            <a:ext cx="878936" cy="471319"/>
          </a:xfrm>
          <a:prstGeom prst="snip2Same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Lan to Serial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1629D0-22B2-4FD3-80DA-7FC3CC4A028E}"/>
              </a:ext>
            </a:extLst>
          </p:cNvPr>
          <p:cNvCxnSpPr>
            <a:cxnSpLocks/>
            <a:stCxn id="16" idx="2"/>
            <a:endCxn id="11" idx="6"/>
          </p:cNvCxnSpPr>
          <p:nvPr/>
        </p:nvCxnSpPr>
        <p:spPr>
          <a:xfrm flipH="1">
            <a:off x="2294108" y="5273325"/>
            <a:ext cx="640000" cy="2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019440-A0FD-4471-844D-2F457538B57A}"/>
              </a:ext>
            </a:extLst>
          </p:cNvPr>
          <p:cNvSpPr/>
          <p:nvPr/>
        </p:nvSpPr>
        <p:spPr>
          <a:xfrm>
            <a:off x="6330071" y="3247946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host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+DB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A8E218D-86DE-4C9A-B514-978777D233D9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5631668" y="3687415"/>
            <a:ext cx="698403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477BFA5-00FB-4EAF-9CDC-99074E1E532C}"/>
              </a:ext>
            </a:extLst>
          </p:cNvPr>
          <p:cNvCxnSpPr>
            <a:cxnSpLocks/>
            <a:stCxn id="29" idx="1"/>
            <a:endCxn id="18" idx="3"/>
          </p:cNvCxnSpPr>
          <p:nvPr/>
        </p:nvCxnSpPr>
        <p:spPr>
          <a:xfrm flipH="1">
            <a:off x="7209008" y="3687415"/>
            <a:ext cx="71568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8E13955-6EEE-4604-9F28-E50570133A56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3455159" y="1510905"/>
            <a:ext cx="1146443" cy="2327640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BFF03D3-84B7-48A6-8B7C-92A3427B5165}"/>
              </a:ext>
            </a:extLst>
          </p:cNvPr>
          <p:cNvSpPr txBox="1"/>
          <p:nvPr/>
        </p:nvSpPr>
        <p:spPr>
          <a:xfrm>
            <a:off x="2436923" y="3673084"/>
            <a:ext cx="5555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RS-485</a:t>
            </a:r>
            <a:endParaRPr lang="ko-KR" altLang="en-US" sz="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D0B8D6-77DA-4A7D-B8EF-E31A2A29DC50}"/>
              </a:ext>
            </a:extLst>
          </p:cNvPr>
          <p:cNvSpPr txBox="1"/>
          <p:nvPr/>
        </p:nvSpPr>
        <p:spPr>
          <a:xfrm>
            <a:off x="2445201" y="5253102"/>
            <a:ext cx="4573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Serial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C5374-90F8-42B1-AE71-4CCBE845FB24}"/>
              </a:ext>
            </a:extLst>
          </p:cNvPr>
          <p:cNvSpPr txBox="1"/>
          <p:nvPr/>
        </p:nvSpPr>
        <p:spPr>
          <a:xfrm>
            <a:off x="857623" y="4136982"/>
            <a:ext cx="20764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※ Lan to Serial</a:t>
            </a:r>
            <a:r>
              <a:rPr lang="ko-KR" altLang="en-US" sz="800" dirty="0"/>
              <a:t>을 이용한  </a:t>
            </a:r>
            <a:r>
              <a:rPr lang="en-US" altLang="ko-KR" sz="800" dirty="0"/>
              <a:t>TCP/IP </a:t>
            </a:r>
            <a:r>
              <a:rPr lang="ko-KR" altLang="en-US" sz="800" dirty="0"/>
              <a:t>가능</a:t>
            </a:r>
            <a:endParaRPr lang="en-US" altLang="ko-KR" sz="800" dirty="0"/>
          </a:p>
          <a:p>
            <a:r>
              <a:rPr lang="en-US" altLang="ko-KR" sz="800" dirty="0"/>
              <a:t>(</a:t>
            </a:r>
            <a:r>
              <a:rPr lang="ko-KR" altLang="en-US" sz="800" dirty="0"/>
              <a:t>이 경우 아래 </a:t>
            </a:r>
            <a:r>
              <a:rPr lang="ko-KR" altLang="en-US" sz="800" dirty="0" err="1"/>
              <a:t>차량카운터와</a:t>
            </a:r>
            <a:r>
              <a:rPr lang="ko-KR" altLang="en-US" sz="800" dirty="0"/>
              <a:t> 플로우 유사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9A31DA3-9443-47B4-AFAB-A20C1DDE90EC}"/>
              </a:ext>
            </a:extLst>
          </p:cNvPr>
          <p:cNvSpPr/>
          <p:nvPr/>
        </p:nvSpPr>
        <p:spPr>
          <a:xfrm>
            <a:off x="8043988" y="3392083"/>
            <a:ext cx="878937" cy="87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DVM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BA7F28-046E-4B62-9C03-C8D436F33291}"/>
              </a:ext>
            </a:extLst>
          </p:cNvPr>
          <p:cNvSpPr/>
          <p:nvPr/>
        </p:nvSpPr>
        <p:spPr>
          <a:xfrm>
            <a:off x="7924688" y="3247946"/>
            <a:ext cx="878937" cy="87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초음파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모니터링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31F3D4-B730-43F3-AE64-8C8077A30997}"/>
              </a:ext>
            </a:extLst>
          </p:cNvPr>
          <p:cNvSpPr txBox="1"/>
          <p:nvPr/>
        </p:nvSpPr>
        <p:spPr>
          <a:xfrm>
            <a:off x="5750132" y="3490204"/>
            <a:ext cx="509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TCP/IP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DDE5D7-8AF5-492C-A54F-A92E31E8E031}"/>
              </a:ext>
            </a:extLst>
          </p:cNvPr>
          <p:cNvSpPr txBox="1"/>
          <p:nvPr/>
        </p:nvSpPr>
        <p:spPr>
          <a:xfrm>
            <a:off x="7355065" y="3490204"/>
            <a:ext cx="509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TCP/IP</a:t>
            </a:r>
            <a:endParaRPr lang="ko-KR" altLang="en-US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68344B-A25D-4224-B615-8A9DEC5D0E37}"/>
              </a:ext>
            </a:extLst>
          </p:cNvPr>
          <p:cNvSpPr txBox="1"/>
          <p:nvPr/>
        </p:nvSpPr>
        <p:spPr>
          <a:xfrm>
            <a:off x="4543717" y="1895176"/>
            <a:ext cx="10769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전력선 통신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541DC6F-79D3-4DA8-885B-A49874CCA78C}"/>
              </a:ext>
            </a:extLst>
          </p:cNvPr>
          <p:cNvSpPr/>
          <p:nvPr/>
        </p:nvSpPr>
        <p:spPr>
          <a:xfrm>
            <a:off x="904240" y="2021747"/>
            <a:ext cx="794249" cy="4122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ysClr val="windowText" lastClr="000000"/>
                </a:solidFill>
              </a:rPr>
              <a:t>만공차등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7E59522-70AE-4288-879E-10A1018AB60B}"/>
              </a:ext>
            </a:extLst>
          </p:cNvPr>
          <p:cNvCxnSpPr>
            <a:cxnSpLocks/>
            <a:stCxn id="6" idx="2"/>
            <a:endCxn id="42" idx="3"/>
          </p:cNvCxnSpPr>
          <p:nvPr/>
        </p:nvCxnSpPr>
        <p:spPr>
          <a:xfrm rot="10800000" flipV="1">
            <a:off x="1698489" y="2101503"/>
            <a:ext cx="287134" cy="12639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1537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9906B91B-BC61-4B0A-B08D-0BC9EEA55F08}"/>
              </a:ext>
            </a:extLst>
          </p:cNvPr>
          <p:cNvSpPr/>
          <p:nvPr/>
        </p:nvSpPr>
        <p:spPr>
          <a:xfrm>
            <a:off x="7573421" y="746385"/>
            <a:ext cx="4311868" cy="556564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79A69C1-4B42-4886-ACAC-2A1E4D36AE82}"/>
              </a:ext>
            </a:extLst>
          </p:cNvPr>
          <p:cNvSpPr/>
          <p:nvPr/>
        </p:nvSpPr>
        <p:spPr>
          <a:xfrm>
            <a:off x="8011553" y="1044442"/>
            <a:ext cx="176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6"/>
            <a:r>
              <a:rPr lang="ko-KR" altLang="en-US" sz="1200" kern="0" spc="-50" dirty="0">
                <a:latin typeface="+mj-ea"/>
                <a:ea typeface="+mj-ea"/>
              </a:rPr>
              <a:t>초음파센서</a:t>
            </a:r>
            <a:endParaRPr lang="en-US" altLang="ko-KR" sz="1200" kern="0" spc="-50" dirty="0">
              <a:latin typeface="+mj-ea"/>
              <a:ea typeface="+mj-ea"/>
            </a:endParaRP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B07736A8-B4EF-4FDC-B773-766D884C02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97" y="1067452"/>
            <a:ext cx="248957" cy="231829"/>
          </a:xfrm>
          <a:prstGeom prst="rect">
            <a:avLst/>
          </a:prstGeom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C2FFB3E9-0D7C-44A6-878C-C56BCAE0C5A2}"/>
              </a:ext>
            </a:extLst>
          </p:cNvPr>
          <p:cNvSpPr/>
          <p:nvPr/>
        </p:nvSpPr>
        <p:spPr>
          <a:xfrm>
            <a:off x="8011553" y="1696808"/>
            <a:ext cx="176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6"/>
            <a:r>
              <a:rPr lang="ko-KR" altLang="en-US" sz="1200" kern="0" spc="-50" dirty="0">
                <a:latin typeface="+mj-ea"/>
                <a:ea typeface="+mj-ea"/>
              </a:rPr>
              <a:t>주차상태표시등</a:t>
            </a:r>
            <a:endParaRPr lang="en-US" altLang="ko-KR" sz="1200" kern="0" spc="-50" dirty="0">
              <a:latin typeface="+mj-ea"/>
              <a:ea typeface="+mj-ea"/>
            </a:endParaRP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E8397FCE-812A-4B9B-B9CA-60099B25F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97" y="1719818"/>
            <a:ext cx="248957" cy="231829"/>
          </a:xfrm>
          <a:prstGeom prst="rect">
            <a:avLst/>
          </a:prstGeom>
        </p:spPr>
      </p:pic>
      <p:sp>
        <p:nvSpPr>
          <p:cNvPr id="62" name="직사각형 61">
            <a:extLst>
              <a:ext uri="{FF2B5EF4-FFF2-40B4-BE49-F238E27FC236}">
                <a16:creationId xmlns:a16="http://schemas.microsoft.com/office/drawing/2014/main" id="{0FDE4FB4-2E52-464A-8870-4CB9169351BE}"/>
              </a:ext>
            </a:extLst>
          </p:cNvPr>
          <p:cNvSpPr/>
          <p:nvPr/>
        </p:nvSpPr>
        <p:spPr>
          <a:xfrm>
            <a:off x="8011553" y="2360601"/>
            <a:ext cx="176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6"/>
            <a:r>
              <a:rPr lang="en-US" altLang="ko-KR" sz="1200" kern="0" spc="-50" dirty="0">
                <a:latin typeface="+mj-ea"/>
                <a:ea typeface="+mj-ea"/>
              </a:rPr>
              <a:t>LCU(</a:t>
            </a:r>
            <a:r>
              <a:rPr lang="ko-KR" altLang="en-US" sz="1200" kern="0" spc="-50" dirty="0">
                <a:latin typeface="+mj-ea"/>
                <a:ea typeface="+mj-ea"/>
              </a:rPr>
              <a:t>초음파 컨트롤러</a:t>
            </a:r>
            <a:r>
              <a:rPr lang="en-US" altLang="ko-KR" sz="1200" kern="0" spc="-50" dirty="0">
                <a:latin typeface="+mj-ea"/>
                <a:ea typeface="+mj-ea"/>
              </a:rPr>
              <a:t>)</a:t>
            </a: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097D88F2-4B61-4CF8-8AC7-BAC94E94A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97" y="2383611"/>
            <a:ext cx="248957" cy="231829"/>
          </a:xfrm>
          <a:prstGeom prst="rect">
            <a:avLst/>
          </a:prstGeom>
        </p:spPr>
      </p:pic>
      <p:sp>
        <p:nvSpPr>
          <p:cNvPr id="64" name="직사각형 63">
            <a:extLst>
              <a:ext uri="{FF2B5EF4-FFF2-40B4-BE49-F238E27FC236}">
                <a16:creationId xmlns:a16="http://schemas.microsoft.com/office/drawing/2014/main" id="{750B0B16-1981-4A68-932E-309466B7884E}"/>
              </a:ext>
            </a:extLst>
          </p:cNvPr>
          <p:cNvSpPr/>
          <p:nvPr/>
        </p:nvSpPr>
        <p:spPr>
          <a:xfrm>
            <a:off x="8011553" y="3164300"/>
            <a:ext cx="176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6"/>
            <a:r>
              <a:rPr lang="ko-KR" altLang="en-US" sz="1200" kern="0" spc="-50" dirty="0">
                <a:latin typeface="+mj-ea"/>
                <a:ea typeface="+mj-ea"/>
              </a:rPr>
              <a:t>구역전광판</a:t>
            </a:r>
            <a:endParaRPr lang="en-US" altLang="ko-KR" sz="1200" kern="0" spc="-50" dirty="0">
              <a:latin typeface="+mj-ea"/>
              <a:ea typeface="+mj-ea"/>
            </a:endParaRP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FE61B5A9-F3D2-4F94-90F2-C5A8A5FA8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97" y="3187310"/>
            <a:ext cx="248957" cy="231829"/>
          </a:xfrm>
          <a:prstGeom prst="rect">
            <a:avLst/>
          </a:prstGeom>
        </p:spPr>
      </p:pic>
      <p:sp>
        <p:nvSpPr>
          <p:cNvPr id="66" name="직사각형 65">
            <a:extLst>
              <a:ext uri="{FF2B5EF4-FFF2-40B4-BE49-F238E27FC236}">
                <a16:creationId xmlns:a16="http://schemas.microsoft.com/office/drawing/2014/main" id="{D81E1AFD-C349-422B-930C-C425067B6D35}"/>
              </a:ext>
            </a:extLst>
          </p:cNvPr>
          <p:cNvSpPr/>
          <p:nvPr/>
        </p:nvSpPr>
        <p:spPr>
          <a:xfrm>
            <a:off x="8011553" y="3979941"/>
            <a:ext cx="176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6"/>
            <a:r>
              <a:rPr lang="ko-KR" altLang="en-US" sz="1200" kern="0" spc="-50" dirty="0" err="1">
                <a:latin typeface="+mj-ea"/>
                <a:ea typeface="+mj-ea"/>
              </a:rPr>
              <a:t>입구만차</a:t>
            </a:r>
            <a:r>
              <a:rPr lang="ko-KR" altLang="en-US" sz="1200" kern="0" spc="-50" dirty="0">
                <a:latin typeface="+mj-ea"/>
                <a:ea typeface="+mj-ea"/>
              </a:rPr>
              <a:t> 표시등</a:t>
            </a:r>
            <a:endParaRPr lang="en-US" altLang="ko-KR" sz="1200" kern="0" spc="-50" dirty="0">
              <a:latin typeface="+mj-ea"/>
              <a:ea typeface="+mj-ea"/>
            </a:endParaRPr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DBB53BA6-A5D0-4BBD-BFC0-0331ED08DE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97" y="4002951"/>
            <a:ext cx="248957" cy="231829"/>
          </a:xfrm>
          <a:prstGeom prst="rect">
            <a:avLst/>
          </a:prstGeom>
        </p:spPr>
      </p:pic>
      <p:sp>
        <p:nvSpPr>
          <p:cNvPr id="68" name="직사각형 67">
            <a:extLst>
              <a:ext uri="{FF2B5EF4-FFF2-40B4-BE49-F238E27FC236}">
                <a16:creationId xmlns:a16="http://schemas.microsoft.com/office/drawing/2014/main" id="{111826E1-2E3D-48E7-9581-1DE97894253F}"/>
              </a:ext>
            </a:extLst>
          </p:cNvPr>
          <p:cNvSpPr/>
          <p:nvPr/>
        </p:nvSpPr>
        <p:spPr>
          <a:xfrm>
            <a:off x="8011553" y="4573858"/>
            <a:ext cx="176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6"/>
            <a:r>
              <a:rPr lang="ko-KR" altLang="en-US" sz="1200" kern="0" spc="-50" dirty="0">
                <a:latin typeface="+mj-ea"/>
                <a:ea typeface="+mj-ea"/>
              </a:rPr>
              <a:t>모니터링 프로그램</a:t>
            </a:r>
            <a:endParaRPr lang="en-US" altLang="ko-KR" sz="1200" kern="0" spc="-50" dirty="0">
              <a:latin typeface="+mj-ea"/>
              <a:ea typeface="+mj-ea"/>
            </a:endParaRP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FE8C307-080A-4B28-BE9D-4767EF711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97" y="4596868"/>
            <a:ext cx="248957" cy="231829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8C23B74-B9BD-4561-A0F2-C0FC1BD138BF}"/>
              </a:ext>
            </a:extLst>
          </p:cNvPr>
          <p:cNvSpPr txBox="1"/>
          <p:nvPr/>
        </p:nvSpPr>
        <p:spPr>
          <a:xfrm>
            <a:off x="7814964" y="1295631"/>
            <a:ext cx="3915489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- </a:t>
            </a:r>
            <a:r>
              <a:rPr lang="ko-KR" altLang="en-US" sz="95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주차면에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차량의 유무를 감지하는 센서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3646C60-0937-43CF-B6C0-F5C1D3342786}"/>
              </a:ext>
            </a:extLst>
          </p:cNvPr>
          <p:cNvSpPr txBox="1"/>
          <p:nvPr/>
        </p:nvSpPr>
        <p:spPr>
          <a:xfrm>
            <a:off x="7814964" y="1952917"/>
            <a:ext cx="3915489" cy="311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-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지정된 영역에 할당된 주차면 상태를 표시하는 등</a:t>
            </a:r>
            <a:endParaRPr lang="en-US" altLang="ko-KR" sz="9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FD7A6AC-3AF7-41B0-80E1-6D1093E87721}"/>
              </a:ext>
            </a:extLst>
          </p:cNvPr>
          <p:cNvSpPr txBox="1"/>
          <p:nvPr/>
        </p:nvSpPr>
        <p:spPr>
          <a:xfrm>
            <a:off x="7814964" y="2624197"/>
            <a:ext cx="3915489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-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지정된 영역의 초음파센서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구역전광판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주차상태표시등을</a:t>
            </a:r>
            <a:endParaRPr lang="en-US" altLang="ko-KR" sz="9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 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제어하고 서버와의 통신을 통해 정보를 처리하는 장치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19A1971-E22B-49D4-895F-20A949332940}"/>
              </a:ext>
            </a:extLst>
          </p:cNvPr>
          <p:cNvSpPr txBox="1"/>
          <p:nvPr/>
        </p:nvSpPr>
        <p:spPr>
          <a:xfrm>
            <a:off x="7814964" y="3430315"/>
            <a:ext cx="3915489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-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지정된 영역 및 구역 전체의 주차면 상태 및 현황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안내정보를 표시</a:t>
            </a:r>
            <a:endParaRPr lang="en-US" altLang="ko-KR" sz="9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 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하는 전광판</a:t>
            </a:r>
            <a:endParaRPr lang="en-US" altLang="ko-KR" sz="9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650452-B787-487C-81B5-D089E29D9C84}"/>
              </a:ext>
            </a:extLst>
          </p:cNvPr>
          <p:cNvSpPr txBox="1"/>
          <p:nvPr/>
        </p:nvSpPr>
        <p:spPr>
          <a:xfrm>
            <a:off x="7814963" y="4241284"/>
            <a:ext cx="3915489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-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주차장 전체의 주차면 상태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/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현황을 보여주는 전광판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098CCF-BF9D-4F15-9744-64044D082973}"/>
              </a:ext>
            </a:extLst>
          </p:cNvPr>
          <p:cNvSpPr txBox="1"/>
          <p:nvPr/>
        </p:nvSpPr>
        <p:spPr>
          <a:xfrm>
            <a:off x="7814963" y="4841819"/>
            <a:ext cx="3915489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-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주차장 전체의 주차면 상태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/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현황을 모니터하고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주차장 운영 </a:t>
            </a:r>
            <a:endParaRPr lang="en-US" altLang="ko-KR" sz="9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  <a:cs typeface="Arial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 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관리 기능을 제공하는 프로그램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.</a:t>
            </a:r>
          </a:p>
        </p:txBody>
      </p:sp>
      <p:sp>
        <p:nvSpPr>
          <p:cNvPr id="76" name="모서리가 둥근 직사각형 46">
            <a:extLst>
              <a:ext uri="{FF2B5EF4-FFF2-40B4-BE49-F238E27FC236}">
                <a16:creationId xmlns:a16="http://schemas.microsoft.com/office/drawing/2014/main" id="{A8AAB410-67AD-4C0E-A959-21AAFAB6DE7E}"/>
              </a:ext>
            </a:extLst>
          </p:cNvPr>
          <p:cNvSpPr/>
          <p:nvPr/>
        </p:nvSpPr>
        <p:spPr>
          <a:xfrm>
            <a:off x="291662" y="654269"/>
            <a:ext cx="6918763" cy="5826615"/>
          </a:xfrm>
          <a:prstGeom prst="roundRect">
            <a:avLst>
              <a:gd name="adj" fmla="val 43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1451901E-6064-418E-BB07-036B45CB6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480" y="814157"/>
            <a:ext cx="1228896" cy="971686"/>
          </a:xfrm>
          <a:prstGeom prst="rect">
            <a:avLst/>
          </a:prstGeom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09C9009A-09E1-47D1-9979-570AD3A12EDB}"/>
              </a:ext>
            </a:extLst>
          </p:cNvPr>
          <p:cNvGrpSpPr/>
          <p:nvPr/>
        </p:nvGrpSpPr>
        <p:grpSpPr>
          <a:xfrm>
            <a:off x="785504" y="3996159"/>
            <a:ext cx="2095793" cy="2106539"/>
            <a:chOff x="814079" y="3996159"/>
            <a:chExt cx="2095793" cy="2106539"/>
          </a:xfrm>
        </p:grpSpPr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4146B75C-9332-46F2-8B75-FEB13FD8D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079" y="5635908"/>
              <a:ext cx="781159" cy="466790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9A6249A8-9C5A-46DA-82AD-B3105745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4659" y="3996159"/>
              <a:ext cx="1705213" cy="247685"/>
            </a:xfrm>
            <a:prstGeom prst="rect">
              <a:avLst/>
            </a:prstGeom>
          </p:spPr>
        </p:pic>
        <p:pic>
          <p:nvPicPr>
            <p:cNvPr id="81" name="그림 80">
              <a:extLst>
                <a:ext uri="{FF2B5EF4-FFF2-40B4-BE49-F238E27FC236}">
                  <a16:creationId xmlns:a16="http://schemas.microsoft.com/office/drawing/2014/main" id="{5968DD03-DD85-4CCA-98C5-F51E3F224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9170" y="4189195"/>
              <a:ext cx="1124107" cy="1390844"/>
            </a:xfrm>
            <a:prstGeom prst="rect">
              <a:avLst/>
            </a:prstGeom>
          </p:spPr>
        </p:pic>
      </p:grpSp>
      <p:pic>
        <p:nvPicPr>
          <p:cNvPr id="82" name="그림 81">
            <a:extLst>
              <a:ext uri="{FF2B5EF4-FFF2-40B4-BE49-F238E27FC236}">
                <a16:creationId xmlns:a16="http://schemas.microsoft.com/office/drawing/2014/main" id="{F213EB21-5528-41E0-BDF4-1693073683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3357" y="1894996"/>
            <a:ext cx="800212" cy="1200318"/>
          </a:xfrm>
          <a:prstGeom prst="rect">
            <a:avLst/>
          </a:prstGeom>
        </p:spPr>
      </p:pic>
      <p:pic>
        <p:nvPicPr>
          <p:cNvPr id="83" name="그림 82">
            <a:extLst>
              <a:ext uri="{FF2B5EF4-FFF2-40B4-BE49-F238E27FC236}">
                <a16:creationId xmlns:a16="http://schemas.microsoft.com/office/drawing/2014/main" id="{811E22CC-7925-4374-9E32-F9B6C22B42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3163" y="2347477"/>
            <a:ext cx="516261" cy="619513"/>
          </a:xfrm>
          <a:prstGeom prst="rect">
            <a:avLst/>
          </a:prstGeom>
        </p:spPr>
      </p:pic>
      <p:pic>
        <p:nvPicPr>
          <p:cNvPr id="84" name="그림 83">
            <a:extLst>
              <a:ext uri="{FF2B5EF4-FFF2-40B4-BE49-F238E27FC236}">
                <a16:creationId xmlns:a16="http://schemas.microsoft.com/office/drawing/2014/main" id="{1763A33E-9278-49FF-BA3B-659F34914F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7146" y="3151183"/>
            <a:ext cx="952633" cy="190527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DDB244B0-3074-4D03-A7A1-BBB308AF5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0107" y="3005653"/>
            <a:ext cx="1105054" cy="181000"/>
          </a:xfrm>
          <a:prstGeom prst="rect">
            <a:avLst/>
          </a:prstGeom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CEABC67F-F9B8-4E3D-9194-2CDB1C6B32BD}"/>
              </a:ext>
            </a:extLst>
          </p:cNvPr>
          <p:cNvGrpSpPr/>
          <p:nvPr/>
        </p:nvGrpSpPr>
        <p:grpSpPr>
          <a:xfrm>
            <a:off x="2707172" y="3805609"/>
            <a:ext cx="2113402" cy="2297089"/>
            <a:chOff x="2707172" y="3805609"/>
            <a:chExt cx="2113402" cy="2297089"/>
          </a:xfrm>
        </p:grpSpPr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2A5A953B-90BE-48BA-8873-6A83C1BC9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50957" y="5635908"/>
              <a:ext cx="781159" cy="466790"/>
            </a:xfrm>
            <a:prstGeom prst="rect">
              <a:avLst/>
            </a:prstGeom>
          </p:spPr>
        </p:pic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EF0FF59B-22B0-4D42-BCC4-2346AE62A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15361" y="4004925"/>
              <a:ext cx="1705213" cy="247685"/>
            </a:xfrm>
            <a:prstGeom prst="rect">
              <a:avLst/>
            </a:prstGeom>
          </p:spPr>
        </p:pic>
        <p:pic>
          <p:nvPicPr>
            <p:cNvPr id="89" name="그림 88">
              <a:extLst>
                <a:ext uri="{FF2B5EF4-FFF2-40B4-BE49-F238E27FC236}">
                  <a16:creationId xmlns:a16="http://schemas.microsoft.com/office/drawing/2014/main" id="{A48CE48E-B8B8-49B1-917B-78FCB9338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898377" y="4198721"/>
              <a:ext cx="1143160" cy="1400370"/>
            </a:xfrm>
            <a:prstGeom prst="rect">
              <a:avLst/>
            </a:prstGeom>
          </p:spPr>
        </p:pic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416ABB04-2E11-4AC7-B807-46885A788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293720" y="3805609"/>
              <a:ext cx="352474" cy="161948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70FE14BA-900F-4B23-9C8C-4DFD59554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05192" y="3808579"/>
              <a:ext cx="676369" cy="181000"/>
            </a:xfrm>
            <a:prstGeom prst="rect">
              <a:avLst/>
            </a:prstGeom>
          </p:spPr>
        </p:pic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EB20F998-9B70-44D9-AF71-74E0CD944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707172" y="5063291"/>
              <a:ext cx="685896" cy="219106"/>
            </a:xfrm>
            <a:prstGeom prst="rect">
              <a:avLst/>
            </a:prstGeom>
          </p:spPr>
        </p:pic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00320A0-2F59-4F4A-B0EA-5AEE9B5B5158}"/>
              </a:ext>
            </a:extLst>
          </p:cNvPr>
          <p:cNvGrpSpPr/>
          <p:nvPr/>
        </p:nvGrpSpPr>
        <p:grpSpPr>
          <a:xfrm>
            <a:off x="4732334" y="3996158"/>
            <a:ext cx="2052003" cy="2091063"/>
            <a:chOff x="4694234" y="3996158"/>
            <a:chExt cx="2052003" cy="2091063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CBFCDA1F-A147-4704-89A4-A74641AF5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1024" y="3996158"/>
              <a:ext cx="1705213" cy="247685"/>
            </a:xfrm>
            <a:prstGeom prst="rect">
              <a:avLst/>
            </a:prstGeom>
          </p:spPr>
        </p:pic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73BFF64E-D6D9-419C-8ED2-418740AB18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4855437" y="4179632"/>
              <a:ext cx="1133633" cy="1400370"/>
            </a:xfrm>
            <a:prstGeom prst="rect">
              <a:avLst/>
            </a:prstGeom>
          </p:spPr>
        </p:pic>
        <p:pic>
          <p:nvPicPr>
            <p:cNvPr id="96" name="그림 95">
              <a:extLst>
                <a:ext uri="{FF2B5EF4-FFF2-40B4-BE49-F238E27FC236}">
                  <a16:creationId xmlns:a16="http://schemas.microsoft.com/office/drawing/2014/main" id="{2C34D3E5-CF82-4108-AEA5-9C16126A1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694234" y="5668063"/>
              <a:ext cx="1733792" cy="419158"/>
            </a:xfrm>
            <a:prstGeom prst="rect">
              <a:avLst/>
            </a:prstGeom>
          </p:spPr>
        </p:pic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565836A8-0840-465D-8E9B-70ABFE7A6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831709" y="5277004"/>
              <a:ext cx="914528" cy="200053"/>
            </a:xfrm>
            <a:prstGeom prst="rect">
              <a:avLst/>
            </a:prstGeom>
          </p:spPr>
        </p:pic>
      </p:grp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4B0EC48-0EC2-4A9F-8991-9CC0303D3EB8}"/>
              </a:ext>
            </a:extLst>
          </p:cNvPr>
          <p:cNvCxnSpPr/>
          <p:nvPr/>
        </p:nvCxnSpPr>
        <p:spPr>
          <a:xfrm>
            <a:off x="3837885" y="1777960"/>
            <a:ext cx="0" cy="56163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42E2BD32-F951-4392-928A-AAAC81F84FF8}"/>
              </a:ext>
            </a:extLst>
          </p:cNvPr>
          <p:cNvCxnSpPr/>
          <p:nvPr/>
        </p:nvCxnSpPr>
        <p:spPr>
          <a:xfrm flipV="1">
            <a:off x="3661162" y="1785843"/>
            <a:ext cx="0" cy="518074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6D0B0E2-9553-4401-A551-F22579DBF2CF}"/>
              </a:ext>
            </a:extLst>
          </p:cNvPr>
          <p:cNvCxnSpPr/>
          <p:nvPr/>
        </p:nvCxnSpPr>
        <p:spPr>
          <a:xfrm flipH="1">
            <a:off x="2209779" y="2675921"/>
            <a:ext cx="1183289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2DE5821E-83ED-4CB8-A5C2-E009D7A945C9}"/>
              </a:ext>
            </a:extLst>
          </p:cNvPr>
          <p:cNvCxnSpPr/>
          <p:nvPr/>
        </p:nvCxnSpPr>
        <p:spPr>
          <a:xfrm flipH="1">
            <a:off x="1566664" y="2801532"/>
            <a:ext cx="1826404" cy="11660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96D3DD7E-D161-4457-8578-645D0A5A2F65}"/>
              </a:ext>
            </a:extLst>
          </p:cNvPr>
          <p:cNvCxnSpPr/>
          <p:nvPr/>
        </p:nvCxnSpPr>
        <p:spPr>
          <a:xfrm flipH="1">
            <a:off x="3648075" y="3271379"/>
            <a:ext cx="2883" cy="452896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A74CD07D-CDC2-48C9-96F7-2DEA18C95894}"/>
              </a:ext>
            </a:extLst>
          </p:cNvPr>
          <p:cNvCxnSpPr/>
          <p:nvPr/>
        </p:nvCxnSpPr>
        <p:spPr>
          <a:xfrm>
            <a:off x="4145280" y="2801532"/>
            <a:ext cx="1272540" cy="1166025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6979E45B-D940-41F4-AF32-1F344B6B456B}"/>
              </a:ext>
            </a:extLst>
          </p:cNvPr>
          <p:cNvSpPr/>
          <p:nvPr/>
        </p:nvSpPr>
        <p:spPr>
          <a:xfrm>
            <a:off x="8011553" y="5398148"/>
            <a:ext cx="176115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26"/>
            <a:r>
              <a:rPr lang="ko-KR" altLang="en-US" sz="1200" kern="0" spc="-50" dirty="0">
                <a:latin typeface="+mj-ea"/>
                <a:ea typeface="+mj-ea"/>
              </a:rPr>
              <a:t>서버</a:t>
            </a:r>
            <a:endParaRPr lang="en-US" altLang="ko-KR" sz="1200" kern="0" spc="-50" dirty="0">
              <a:latin typeface="+mj-ea"/>
              <a:ea typeface="+mj-ea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B151E0B5-05B1-41F2-8CDE-A0379BCD8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997" y="5421158"/>
            <a:ext cx="248957" cy="231829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635DE110-2905-437F-9A5D-CF5FA2380ACF}"/>
              </a:ext>
            </a:extLst>
          </p:cNvPr>
          <p:cNvSpPr txBox="1"/>
          <p:nvPr/>
        </p:nvSpPr>
        <p:spPr>
          <a:xfrm>
            <a:off x="7814963" y="5666109"/>
            <a:ext cx="3915489" cy="448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- LCU,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장치들과의 실시간 통신을 통해 구성 장비의 제어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/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관리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</a:p>
          <a:p>
            <a:pPr>
              <a:spcAft>
                <a:spcPts val="500"/>
              </a:spcAft>
            </a:pP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  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데이터 수집 및 분석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/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처리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, </a:t>
            </a:r>
            <a:r>
              <a:rPr lang="ko-KR" alt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이력 정보를 기록하는 기능을 수행</a:t>
            </a:r>
            <a:r>
              <a:rPr lang="en-US" altLang="ko-KR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Arial" pitchFamily="34" charset="0"/>
              </a:rPr>
              <a:t>.</a:t>
            </a:r>
          </a:p>
        </p:txBody>
      </p:sp>
      <p:pic>
        <p:nvPicPr>
          <p:cNvPr id="107" name="Picture 7">
            <a:extLst>
              <a:ext uri="{FF2B5EF4-FFF2-40B4-BE49-F238E27FC236}">
                <a16:creationId xmlns:a16="http://schemas.microsoft.com/office/drawing/2014/main" id="{1CA06FAB-C7B1-4F4F-B9ED-F69DDDF1E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823" y="470395"/>
            <a:ext cx="1033579" cy="46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2298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6CFC-2F0E-4810-A7F8-D018236BA3E8}"/>
              </a:ext>
            </a:extLst>
          </p:cNvPr>
          <p:cNvSpPr txBox="1"/>
          <p:nvPr/>
        </p:nvSpPr>
        <p:spPr>
          <a:xfrm>
            <a:off x="947956" y="369115"/>
            <a:ext cx="55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협업을 위한 미들웨어 구성 흐름 안</a:t>
            </a:r>
            <a:r>
              <a:rPr lang="en-US" altLang="ko-KR" dirty="0"/>
              <a:t>(</a:t>
            </a:r>
            <a:r>
              <a:rPr lang="ko-KR" altLang="en-US" dirty="0" err="1"/>
              <a:t>다온텍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샘물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47D330-AE66-4FC1-B690-D93B70213567}"/>
              </a:ext>
            </a:extLst>
          </p:cNvPr>
          <p:cNvSpPr/>
          <p:nvPr/>
        </p:nvSpPr>
        <p:spPr>
          <a:xfrm>
            <a:off x="1993028" y="1805038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DAVANS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host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8AD96-47F8-4DEC-B435-D586AB5552AE}"/>
              </a:ext>
            </a:extLst>
          </p:cNvPr>
          <p:cNvSpPr/>
          <p:nvPr/>
        </p:nvSpPr>
        <p:spPr>
          <a:xfrm>
            <a:off x="1993028" y="4086844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초음파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host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95EB790B-86E5-4B7E-A7D2-625FC262B13F}"/>
              </a:ext>
            </a:extLst>
          </p:cNvPr>
          <p:cNvSpPr/>
          <p:nvPr/>
        </p:nvSpPr>
        <p:spPr>
          <a:xfrm>
            <a:off x="2818701" y="2431151"/>
            <a:ext cx="679508" cy="75450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DB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B11E39E2-E7F1-4C62-8009-F50DB0B29ECA}"/>
              </a:ext>
            </a:extLst>
          </p:cNvPr>
          <p:cNvSpPr/>
          <p:nvPr/>
        </p:nvSpPr>
        <p:spPr>
          <a:xfrm>
            <a:off x="2818701" y="4714613"/>
            <a:ext cx="679508" cy="75450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DB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BAA224-3B0E-4C50-9EDD-1A4B7F25C39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871965" y="2244506"/>
            <a:ext cx="24130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FA9C1F-0932-4B7E-875C-F8E31F3632BC}"/>
              </a:ext>
            </a:extLst>
          </p:cNvPr>
          <p:cNvSpPr/>
          <p:nvPr/>
        </p:nvSpPr>
        <p:spPr>
          <a:xfrm>
            <a:off x="5285063" y="1805037"/>
            <a:ext cx="878937" cy="87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중계서버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웹서버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FBB60-658C-4F45-B759-1A81DEB2B436}"/>
              </a:ext>
            </a:extLst>
          </p:cNvPr>
          <p:cNvSpPr txBox="1"/>
          <p:nvPr/>
        </p:nvSpPr>
        <p:spPr>
          <a:xfrm>
            <a:off x="3042086" y="2021011"/>
            <a:ext cx="67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REST API</a:t>
            </a:r>
            <a:endParaRPr lang="ko-KR" altLang="en-US" sz="8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DE81643-B2B8-4C35-A36E-AE9FAC463C6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871965" y="2423099"/>
            <a:ext cx="2413098" cy="21032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82490D-D72D-45D7-A3C4-AC253CAA315F}"/>
              </a:ext>
            </a:extLst>
          </p:cNvPr>
          <p:cNvSpPr txBox="1"/>
          <p:nvPr/>
        </p:nvSpPr>
        <p:spPr>
          <a:xfrm>
            <a:off x="3042087" y="4310870"/>
            <a:ext cx="67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REST API</a:t>
            </a:r>
            <a:endParaRPr lang="ko-KR" altLang="en-US" sz="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1A7C07-773E-4EDC-93FE-68F5E6262F3D}"/>
              </a:ext>
            </a:extLst>
          </p:cNvPr>
          <p:cNvSpPr txBox="1"/>
          <p:nvPr/>
        </p:nvSpPr>
        <p:spPr>
          <a:xfrm>
            <a:off x="3572932" y="2021011"/>
            <a:ext cx="121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입</a:t>
            </a:r>
            <a:r>
              <a:rPr lang="en-US" altLang="ko-KR" sz="800" dirty="0"/>
              <a:t>/</a:t>
            </a:r>
            <a:r>
              <a:rPr lang="ko-KR" altLang="en-US" sz="800" dirty="0" err="1"/>
              <a:t>출차</a:t>
            </a:r>
            <a:r>
              <a:rPr lang="ko-KR" altLang="en-US" sz="800" dirty="0"/>
              <a:t> 이벤트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60921-A8CF-4F34-9E4A-2CF658A1AE53}"/>
              </a:ext>
            </a:extLst>
          </p:cNvPr>
          <p:cNvSpPr txBox="1"/>
          <p:nvPr/>
        </p:nvSpPr>
        <p:spPr>
          <a:xfrm>
            <a:off x="3572933" y="4310870"/>
            <a:ext cx="1653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 err="1"/>
              <a:t>원패스</a:t>
            </a:r>
            <a:r>
              <a:rPr lang="ko-KR" altLang="en-US" sz="800" dirty="0"/>
              <a:t> 조회</a:t>
            </a:r>
            <a:r>
              <a:rPr lang="en-US" altLang="ko-KR" sz="800" dirty="0"/>
              <a:t>(</a:t>
            </a:r>
            <a:r>
              <a:rPr lang="ko-KR" altLang="en-US" sz="800" dirty="0"/>
              <a:t>등록여부 판단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5AD5CA-43DB-4CDA-A3F9-48E4E3F2522E}"/>
              </a:ext>
            </a:extLst>
          </p:cNvPr>
          <p:cNvSpPr/>
          <p:nvPr/>
        </p:nvSpPr>
        <p:spPr>
          <a:xfrm>
            <a:off x="7950854" y="1805037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경비원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B8B757-37CD-4E20-8586-0E6449E7D009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6164000" y="2244506"/>
            <a:ext cx="17868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2C7EAA-0E02-405F-B718-F756E37867EB}"/>
              </a:ext>
            </a:extLst>
          </p:cNvPr>
          <p:cNvSpPr txBox="1"/>
          <p:nvPr/>
        </p:nvSpPr>
        <p:spPr>
          <a:xfrm>
            <a:off x="6385530" y="2021011"/>
            <a:ext cx="67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REST API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C63D83-5AA8-40F5-9964-2D9C634FFD06}"/>
              </a:ext>
            </a:extLst>
          </p:cNvPr>
          <p:cNvSpPr txBox="1"/>
          <p:nvPr/>
        </p:nvSpPr>
        <p:spPr>
          <a:xfrm>
            <a:off x="6433577" y="2230736"/>
            <a:ext cx="121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입</a:t>
            </a:r>
            <a:r>
              <a:rPr lang="en-US" altLang="ko-KR" sz="800" dirty="0"/>
              <a:t>/</a:t>
            </a:r>
            <a:r>
              <a:rPr lang="ko-KR" altLang="en-US" sz="800" dirty="0" err="1"/>
              <a:t>출차</a:t>
            </a:r>
            <a:r>
              <a:rPr lang="ko-KR" altLang="en-US" sz="800" dirty="0"/>
              <a:t> 이벤트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169DFA-0115-44D1-A74A-68AFF0F54F4D}"/>
              </a:ext>
            </a:extLst>
          </p:cNvPr>
          <p:cNvSpPr txBox="1"/>
          <p:nvPr/>
        </p:nvSpPr>
        <p:spPr>
          <a:xfrm>
            <a:off x="6433577" y="2424896"/>
            <a:ext cx="1653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 err="1"/>
              <a:t>원패스</a:t>
            </a:r>
            <a:r>
              <a:rPr lang="ko-KR" altLang="en-US" sz="800" dirty="0"/>
              <a:t> 조회</a:t>
            </a:r>
            <a:r>
              <a:rPr lang="en-US" altLang="ko-KR" sz="800" dirty="0"/>
              <a:t>(</a:t>
            </a:r>
            <a:r>
              <a:rPr lang="ko-KR" altLang="en-US" sz="800" dirty="0"/>
              <a:t>등록여부 판단</a:t>
            </a:r>
            <a:r>
              <a:rPr lang="en-US" altLang="ko-KR" sz="800" dirty="0"/>
              <a:t>)</a:t>
            </a:r>
          </a:p>
          <a:p>
            <a:r>
              <a:rPr lang="ko-KR" altLang="en-US" sz="800" dirty="0"/>
              <a:t>  </a:t>
            </a:r>
            <a:r>
              <a:rPr lang="en-US" altLang="ko-KR" sz="800" dirty="0"/>
              <a:t>&gt; </a:t>
            </a:r>
            <a:r>
              <a:rPr lang="ko-KR" altLang="en-US" sz="800" dirty="0"/>
              <a:t>기둥번호 함께 전달하면</a:t>
            </a:r>
            <a:endParaRPr lang="en-US" altLang="ko-KR" sz="800" dirty="0"/>
          </a:p>
          <a:p>
            <a:r>
              <a:rPr lang="en-US" altLang="ko-KR" sz="800" dirty="0"/>
              <a:t>  &gt; </a:t>
            </a:r>
            <a:r>
              <a:rPr lang="ko-KR" altLang="en-US" sz="800" dirty="0"/>
              <a:t>정상일 경우 유지</a:t>
            </a:r>
            <a:r>
              <a:rPr lang="en-US" altLang="ko-KR" sz="800" dirty="0"/>
              <a:t>(</a:t>
            </a:r>
            <a:r>
              <a:rPr lang="ko-KR" altLang="en-US" sz="800" dirty="0"/>
              <a:t>검토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78579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A06CFC-2F0E-4810-A7F8-D018236BA3E8}"/>
              </a:ext>
            </a:extLst>
          </p:cNvPr>
          <p:cNvSpPr txBox="1"/>
          <p:nvPr/>
        </p:nvSpPr>
        <p:spPr>
          <a:xfrm>
            <a:off x="947956" y="369115"/>
            <a:ext cx="5540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협업을 위한 미들웨어 구성 흐름 안</a:t>
            </a:r>
            <a:r>
              <a:rPr lang="en-US" altLang="ko-KR" dirty="0"/>
              <a:t>(</a:t>
            </a:r>
            <a:r>
              <a:rPr lang="ko-KR" altLang="en-US" dirty="0"/>
              <a:t>샘물 </a:t>
            </a:r>
            <a:r>
              <a:rPr lang="en-US" altLang="ko-KR" dirty="0"/>
              <a:t>-&gt; </a:t>
            </a:r>
            <a:r>
              <a:rPr lang="ko-KR" altLang="en-US" dirty="0" err="1"/>
              <a:t>다온텍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E47D330-AE66-4FC1-B690-D93B70213567}"/>
              </a:ext>
            </a:extLst>
          </p:cNvPr>
          <p:cNvSpPr/>
          <p:nvPr/>
        </p:nvSpPr>
        <p:spPr>
          <a:xfrm>
            <a:off x="1993028" y="1805038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DAVANS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host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A8AD96-47F8-4DEC-B435-D586AB5552AE}"/>
              </a:ext>
            </a:extLst>
          </p:cNvPr>
          <p:cNvSpPr/>
          <p:nvPr/>
        </p:nvSpPr>
        <p:spPr>
          <a:xfrm>
            <a:off x="1993028" y="4086844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초음파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host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서버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" name="원통형 6">
            <a:extLst>
              <a:ext uri="{FF2B5EF4-FFF2-40B4-BE49-F238E27FC236}">
                <a16:creationId xmlns:a16="http://schemas.microsoft.com/office/drawing/2014/main" id="{95EB790B-86E5-4B7E-A7D2-625FC262B13F}"/>
              </a:ext>
            </a:extLst>
          </p:cNvPr>
          <p:cNvSpPr/>
          <p:nvPr/>
        </p:nvSpPr>
        <p:spPr>
          <a:xfrm>
            <a:off x="2818701" y="2431151"/>
            <a:ext cx="679508" cy="75450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DB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sp>
        <p:nvSpPr>
          <p:cNvPr id="8" name="원통형 7">
            <a:extLst>
              <a:ext uri="{FF2B5EF4-FFF2-40B4-BE49-F238E27FC236}">
                <a16:creationId xmlns:a16="http://schemas.microsoft.com/office/drawing/2014/main" id="{B11E39E2-E7F1-4C62-8009-F50DB0B29ECA}"/>
              </a:ext>
            </a:extLst>
          </p:cNvPr>
          <p:cNvSpPr/>
          <p:nvPr/>
        </p:nvSpPr>
        <p:spPr>
          <a:xfrm>
            <a:off x="2818701" y="4714613"/>
            <a:ext cx="679508" cy="754507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ysClr val="windowText" lastClr="000000"/>
                </a:solidFill>
              </a:rPr>
              <a:t>DB</a:t>
            </a:r>
            <a:endParaRPr lang="ko-KR" altLang="en-US" sz="1100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BAA224-3B0E-4C50-9EDD-1A4B7F25C39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2871965" y="2244506"/>
            <a:ext cx="2413098" cy="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FA9C1F-0932-4B7E-875C-F8E31F3632BC}"/>
              </a:ext>
            </a:extLst>
          </p:cNvPr>
          <p:cNvSpPr/>
          <p:nvPr/>
        </p:nvSpPr>
        <p:spPr>
          <a:xfrm>
            <a:off x="5285063" y="1805037"/>
            <a:ext cx="878937" cy="8789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중계서버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웹서버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9FBB60-658C-4F45-B759-1A81DEB2B436}"/>
              </a:ext>
            </a:extLst>
          </p:cNvPr>
          <p:cNvSpPr txBox="1"/>
          <p:nvPr/>
        </p:nvSpPr>
        <p:spPr>
          <a:xfrm>
            <a:off x="3042086" y="2021011"/>
            <a:ext cx="67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REST API</a:t>
            </a:r>
            <a:endParaRPr lang="ko-KR" altLang="en-US" sz="800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DE81643-B2B8-4C35-A36E-AE9FAC463C6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871965" y="2423099"/>
            <a:ext cx="2413098" cy="210321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82490D-D72D-45D7-A3C4-AC253CAA315F}"/>
              </a:ext>
            </a:extLst>
          </p:cNvPr>
          <p:cNvSpPr txBox="1"/>
          <p:nvPr/>
        </p:nvSpPr>
        <p:spPr>
          <a:xfrm>
            <a:off x="3042087" y="4310870"/>
            <a:ext cx="67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REST API</a:t>
            </a:r>
            <a:endParaRPr lang="ko-KR" altLang="en-US" sz="8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5AD5CA-43DB-4CDA-A3F9-48E4E3F2522E}"/>
              </a:ext>
            </a:extLst>
          </p:cNvPr>
          <p:cNvSpPr/>
          <p:nvPr/>
        </p:nvSpPr>
        <p:spPr>
          <a:xfrm>
            <a:off x="7950854" y="1805037"/>
            <a:ext cx="878937" cy="8789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경비원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서버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B2B8B757-37CD-4E20-8586-0E6449E7D009}"/>
              </a:ext>
            </a:extLst>
          </p:cNvPr>
          <p:cNvCxnSpPr>
            <a:cxnSpLocks/>
            <a:stCxn id="11" idx="3"/>
            <a:endCxn id="22" idx="1"/>
          </p:cNvCxnSpPr>
          <p:nvPr/>
        </p:nvCxnSpPr>
        <p:spPr>
          <a:xfrm>
            <a:off x="6164000" y="2244506"/>
            <a:ext cx="1786854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2C7EAA-0E02-405F-B718-F756E37867EB}"/>
              </a:ext>
            </a:extLst>
          </p:cNvPr>
          <p:cNvSpPr txBox="1"/>
          <p:nvPr/>
        </p:nvSpPr>
        <p:spPr>
          <a:xfrm>
            <a:off x="6385530" y="2021011"/>
            <a:ext cx="6795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REST API</a:t>
            </a:r>
            <a:endParaRPr lang="ko-KR" altLang="en-US" sz="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DC63D83-5AA8-40F5-9964-2D9C634FFD06}"/>
              </a:ext>
            </a:extLst>
          </p:cNvPr>
          <p:cNvSpPr txBox="1"/>
          <p:nvPr/>
        </p:nvSpPr>
        <p:spPr>
          <a:xfrm>
            <a:off x="6433577" y="2230736"/>
            <a:ext cx="121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방문예약 조회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169DFA-0115-44D1-A74A-68AFF0F54F4D}"/>
              </a:ext>
            </a:extLst>
          </p:cNvPr>
          <p:cNvSpPr txBox="1"/>
          <p:nvPr/>
        </p:nvSpPr>
        <p:spPr>
          <a:xfrm>
            <a:off x="6433577" y="2424896"/>
            <a:ext cx="1653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방문예약 등록</a:t>
            </a:r>
            <a:r>
              <a:rPr lang="en-US" altLang="ko-KR" sz="800" dirty="0"/>
              <a:t>/</a:t>
            </a:r>
            <a:r>
              <a:rPr lang="ko-KR" altLang="en-US" sz="800" dirty="0"/>
              <a:t>수정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49759-03E2-4D1D-9A9E-AF037FF58F98}"/>
              </a:ext>
            </a:extLst>
          </p:cNvPr>
          <p:cNvSpPr txBox="1"/>
          <p:nvPr/>
        </p:nvSpPr>
        <p:spPr>
          <a:xfrm>
            <a:off x="3572933" y="1667728"/>
            <a:ext cx="1217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방문예약 조회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8BEBD1-3023-461A-B456-1E0244A37320}"/>
              </a:ext>
            </a:extLst>
          </p:cNvPr>
          <p:cNvSpPr txBox="1"/>
          <p:nvPr/>
        </p:nvSpPr>
        <p:spPr>
          <a:xfrm>
            <a:off x="3572933" y="1861888"/>
            <a:ext cx="1653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방문예약 등록</a:t>
            </a:r>
            <a:r>
              <a:rPr lang="en-US" altLang="ko-KR" sz="800" dirty="0"/>
              <a:t>/</a:t>
            </a:r>
            <a:r>
              <a:rPr lang="ko-KR" altLang="en-US" sz="800" dirty="0"/>
              <a:t>수정</a:t>
            </a:r>
            <a:r>
              <a:rPr lang="en-US" altLang="ko-KR" sz="800" dirty="0"/>
              <a:t>/</a:t>
            </a:r>
            <a:r>
              <a:rPr lang="ko-KR" altLang="en-US" sz="800" dirty="0"/>
              <a:t>삭제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18853C-F0A2-47AB-91B4-4D2165136BDF}"/>
              </a:ext>
            </a:extLst>
          </p:cNvPr>
          <p:cNvSpPr txBox="1"/>
          <p:nvPr/>
        </p:nvSpPr>
        <p:spPr>
          <a:xfrm>
            <a:off x="6433577" y="2903762"/>
            <a:ext cx="2396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등록차량 위치확인</a:t>
            </a:r>
            <a:r>
              <a:rPr lang="en-US" altLang="ko-KR" sz="800" dirty="0"/>
              <a:t>(</a:t>
            </a:r>
            <a:r>
              <a:rPr lang="ko-KR" altLang="en-US" sz="800" dirty="0"/>
              <a:t>미리 가지고 있다면 패스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55E076-0FC8-439F-942E-A5F88AE5A6FF}"/>
              </a:ext>
            </a:extLst>
          </p:cNvPr>
          <p:cNvSpPr txBox="1"/>
          <p:nvPr/>
        </p:nvSpPr>
        <p:spPr>
          <a:xfrm>
            <a:off x="6433576" y="3119206"/>
            <a:ext cx="257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순찰모드</a:t>
            </a:r>
            <a:r>
              <a:rPr lang="en-US" altLang="ko-KR" sz="800" dirty="0"/>
              <a:t>(</a:t>
            </a:r>
            <a:r>
              <a:rPr lang="ko-KR" altLang="en-US" sz="800" dirty="0" err="1"/>
              <a:t>원패스</a:t>
            </a:r>
            <a:r>
              <a:rPr lang="ko-KR" altLang="en-US" sz="800" dirty="0"/>
              <a:t> 없이 주차된 면 색상변경</a:t>
            </a:r>
            <a:r>
              <a:rPr lang="en-US" altLang="ko-KR" sz="800" dirty="0"/>
              <a:t>) / </a:t>
            </a:r>
            <a:r>
              <a:rPr lang="ko-KR" altLang="en-US" sz="800" dirty="0"/>
              <a:t>해제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306238-82F2-4093-949D-87B0DE61D1F1}"/>
              </a:ext>
            </a:extLst>
          </p:cNvPr>
          <p:cNvSpPr txBox="1"/>
          <p:nvPr/>
        </p:nvSpPr>
        <p:spPr>
          <a:xfrm>
            <a:off x="3568337" y="4310869"/>
            <a:ext cx="239621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등록차량 위치확인</a:t>
            </a:r>
            <a:r>
              <a:rPr lang="en-US" altLang="ko-KR" sz="800" dirty="0"/>
              <a:t>(</a:t>
            </a:r>
            <a:r>
              <a:rPr lang="ko-KR" altLang="en-US" sz="800" dirty="0"/>
              <a:t>미리 가지고 있다면 패스</a:t>
            </a:r>
            <a:r>
              <a:rPr lang="en-US" altLang="ko-KR" sz="800" dirty="0"/>
              <a:t>)</a:t>
            </a:r>
            <a:r>
              <a:rPr lang="ko-KR" altLang="en-US" sz="8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D46185-E8B1-4341-9AE6-B105F56CE261}"/>
              </a:ext>
            </a:extLst>
          </p:cNvPr>
          <p:cNvSpPr txBox="1"/>
          <p:nvPr/>
        </p:nvSpPr>
        <p:spPr>
          <a:xfrm>
            <a:off x="3568336" y="4526313"/>
            <a:ext cx="25761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순찰모드</a:t>
            </a:r>
            <a:r>
              <a:rPr lang="en-US" altLang="ko-KR" sz="800" dirty="0"/>
              <a:t>(</a:t>
            </a:r>
            <a:r>
              <a:rPr lang="ko-KR" altLang="en-US" sz="800" dirty="0" err="1"/>
              <a:t>원패스</a:t>
            </a:r>
            <a:r>
              <a:rPr lang="ko-KR" altLang="en-US" sz="800" dirty="0"/>
              <a:t> 없이 주차된 면 색상변경</a:t>
            </a:r>
            <a:r>
              <a:rPr lang="en-US" altLang="ko-KR" sz="800" dirty="0"/>
              <a:t>) / </a:t>
            </a:r>
            <a:r>
              <a:rPr lang="ko-KR" altLang="en-US" sz="800" dirty="0"/>
              <a:t>해제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9EDCBC5-1663-4D83-96D1-63599F2DD668}"/>
              </a:ext>
            </a:extLst>
          </p:cNvPr>
          <p:cNvSpPr txBox="1"/>
          <p:nvPr/>
        </p:nvSpPr>
        <p:spPr>
          <a:xfrm>
            <a:off x="6433576" y="3317723"/>
            <a:ext cx="257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층별 마커 조회</a:t>
            </a:r>
            <a:r>
              <a:rPr lang="en-US" altLang="ko-KR" sz="800" dirty="0"/>
              <a:t>(</a:t>
            </a:r>
            <a:r>
              <a:rPr lang="ko-KR" altLang="en-US" sz="800" dirty="0"/>
              <a:t>맵 이미지</a:t>
            </a:r>
            <a:r>
              <a:rPr lang="en-US" altLang="ko-KR" sz="800" dirty="0"/>
              <a:t>, </a:t>
            </a:r>
            <a:r>
              <a:rPr lang="ko-KR" altLang="en-US" sz="800" dirty="0"/>
              <a:t>마커 리스트</a:t>
            </a:r>
            <a:r>
              <a:rPr lang="en-US" altLang="ko-KR" sz="800" dirty="0"/>
              <a:t>(id, </a:t>
            </a:r>
            <a:r>
              <a:rPr lang="ko-KR" altLang="en-US" sz="800" dirty="0"/>
              <a:t>센터좌표</a:t>
            </a:r>
            <a:r>
              <a:rPr lang="en-US" altLang="ko-KR" sz="800" dirty="0"/>
              <a:t>, </a:t>
            </a:r>
            <a:r>
              <a:rPr lang="ko-KR" altLang="en-US" sz="800" dirty="0"/>
              <a:t>가로세로 사이즈</a:t>
            </a:r>
            <a:r>
              <a:rPr lang="en-US" altLang="ko-KR" sz="800" dirty="0"/>
              <a:t>, </a:t>
            </a:r>
            <a:r>
              <a:rPr lang="ko-KR" altLang="en-US" sz="800" dirty="0"/>
              <a:t>주차여부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77F87B-D313-4F7C-9F5B-419A6FA5F97D}"/>
              </a:ext>
            </a:extLst>
          </p:cNvPr>
          <p:cNvSpPr txBox="1"/>
          <p:nvPr/>
        </p:nvSpPr>
        <p:spPr>
          <a:xfrm>
            <a:off x="6433577" y="2592960"/>
            <a:ext cx="1653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차단기 제어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4257FA-0F2A-4C00-A415-4AA8DB8E64BC}"/>
              </a:ext>
            </a:extLst>
          </p:cNvPr>
          <p:cNvSpPr txBox="1"/>
          <p:nvPr/>
        </p:nvSpPr>
        <p:spPr>
          <a:xfrm>
            <a:off x="3572933" y="2063976"/>
            <a:ext cx="165340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차단기 제어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33AC40-F31B-4AC1-ACE0-7E4981B9E1C7}"/>
              </a:ext>
            </a:extLst>
          </p:cNvPr>
          <p:cNvSpPr txBox="1"/>
          <p:nvPr/>
        </p:nvSpPr>
        <p:spPr>
          <a:xfrm>
            <a:off x="3561812" y="4714613"/>
            <a:ext cx="257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- </a:t>
            </a:r>
            <a:r>
              <a:rPr lang="ko-KR" altLang="en-US" sz="800" dirty="0"/>
              <a:t>층별 마커 조회</a:t>
            </a:r>
            <a:r>
              <a:rPr lang="en-US" altLang="ko-KR" sz="800" dirty="0"/>
              <a:t>(</a:t>
            </a:r>
            <a:r>
              <a:rPr lang="ko-KR" altLang="en-US" sz="800" dirty="0"/>
              <a:t>맵 이미지</a:t>
            </a:r>
            <a:r>
              <a:rPr lang="en-US" altLang="ko-KR" sz="800" dirty="0"/>
              <a:t>, </a:t>
            </a:r>
            <a:r>
              <a:rPr lang="ko-KR" altLang="en-US" sz="800" dirty="0"/>
              <a:t>마커 리스트</a:t>
            </a:r>
            <a:r>
              <a:rPr lang="en-US" altLang="ko-KR" sz="800" dirty="0"/>
              <a:t>(id, </a:t>
            </a:r>
            <a:r>
              <a:rPr lang="ko-KR" altLang="en-US" sz="800" dirty="0"/>
              <a:t>센터좌표</a:t>
            </a:r>
            <a:r>
              <a:rPr lang="en-US" altLang="ko-KR" sz="800" dirty="0"/>
              <a:t>, </a:t>
            </a:r>
            <a:r>
              <a:rPr lang="ko-KR" altLang="en-US" sz="800" dirty="0"/>
              <a:t>가로세로 사이즈</a:t>
            </a:r>
            <a:r>
              <a:rPr lang="en-US" altLang="ko-KR" sz="800" dirty="0"/>
              <a:t>, </a:t>
            </a:r>
            <a:r>
              <a:rPr lang="ko-KR" altLang="en-US" sz="800" dirty="0"/>
              <a:t>주차여부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69644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EFF50E63-3099-4524-86DC-C87E2D6FE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81" y="821138"/>
            <a:ext cx="8583223" cy="595395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F19A23-2C8C-4E7F-B066-F827912F57BF}"/>
              </a:ext>
            </a:extLst>
          </p:cNvPr>
          <p:cNvSpPr/>
          <p:nvPr/>
        </p:nvSpPr>
        <p:spPr>
          <a:xfrm>
            <a:off x="5989738" y="4288179"/>
            <a:ext cx="878937" cy="8789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다온텍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미들웨어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C0284C8-251B-4603-8827-5361780A77D7}"/>
              </a:ext>
            </a:extLst>
          </p:cNvPr>
          <p:cNvCxnSpPr/>
          <p:nvPr/>
        </p:nvCxnSpPr>
        <p:spPr>
          <a:xfrm flipH="1">
            <a:off x="3976382" y="4748169"/>
            <a:ext cx="2013356" cy="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308B32-9E71-4E55-A380-3E6CC3B37D30}"/>
              </a:ext>
            </a:extLst>
          </p:cNvPr>
          <p:cNvSpPr/>
          <p:nvPr/>
        </p:nvSpPr>
        <p:spPr>
          <a:xfrm>
            <a:off x="4803444" y="4782325"/>
            <a:ext cx="565509" cy="149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ysClr val="windowText" lastClr="000000"/>
                </a:solidFill>
              </a:rPr>
              <a:t>REST</a:t>
            </a:r>
            <a:endParaRPr lang="ko-KR" altLang="en-US" sz="1050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36E302F-EFBD-4BC7-B317-66D4A5BE7982}"/>
              </a:ext>
            </a:extLst>
          </p:cNvPr>
          <p:cNvSpPr/>
          <p:nvPr/>
        </p:nvSpPr>
        <p:spPr>
          <a:xfrm>
            <a:off x="2617365" y="4865620"/>
            <a:ext cx="2169301" cy="912486"/>
          </a:xfrm>
          <a:prstGeom prst="rect">
            <a:avLst/>
          </a:prstGeom>
          <a:solidFill>
            <a:srgbClr val="E4F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E3E1FB4-01E1-4917-91D8-F968C31BF2FF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692867" y="5167116"/>
            <a:ext cx="3736340" cy="61099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F5F533F-1971-47E0-9C38-FE5CDCAD9933}"/>
              </a:ext>
            </a:extLst>
          </p:cNvPr>
          <p:cNvCxnSpPr>
            <a:cxnSpLocks/>
            <a:stCxn id="11" idx="2"/>
            <a:endCxn id="15" idx="2"/>
          </p:cNvCxnSpPr>
          <p:nvPr/>
        </p:nvCxnSpPr>
        <p:spPr>
          <a:xfrm flipH="1">
            <a:off x="3702016" y="5167116"/>
            <a:ext cx="2727191" cy="61099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5A58EAF-1592-4686-A9E2-15628A5D956E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4639112" y="5167116"/>
            <a:ext cx="1790095" cy="610990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6779CEA8-676C-470D-BF77-BF7C488F1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221" y="2480195"/>
            <a:ext cx="1228896" cy="971686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FC9EC6B-8AFA-4B1A-8183-1976332BCE57}"/>
              </a:ext>
            </a:extLst>
          </p:cNvPr>
          <p:cNvCxnSpPr/>
          <p:nvPr/>
        </p:nvCxnSpPr>
        <p:spPr>
          <a:xfrm>
            <a:off x="8816829" y="2885813"/>
            <a:ext cx="6207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8987D5-F3BA-45E1-A15B-400E92892E87}"/>
              </a:ext>
            </a:extLst>
          </p:cNvPr>
          <p:cNvSpPr/>
          <p:nvPr/>
        </p:nvSpPr>
        <p:spPr>
          <a:xfrm>
            <a:off x="8833607" y="2719586"/>
            <a:ext cx="565509" cy="149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ysClr val="windowText" lastClr="000000"/>
                </a:solidFill>
              </a:rPr>
              <a:t>대체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3F85A40-D662-49D6-8209-2CE2CE1780AA}"/>
              </a:ext>
            </a:extLst>
          </p:cNvPr>
          <p:cNvSpPr txBox="1"/>
          <p:nvPr/>
        </p:nvSpPr>
        <p:spPr>
          <a:xfrm>
            <a:off x="9118833" y="3759294"/>
            <a:ext cx="29731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※ </a:t>
            </a:r>
            <a:r>
              <a:rPr lang="ko-KR" altLang="en-US" sz="1100" dirty="0"/>
              <a:t>주요사항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 err="1"/>
              <a:t>다온텍</a:t>
            </a:r>
            <a:r>
              <a:rPr lang="ko-KR" altLang="en-US" sz="1100" dirty="0"/>
              <a:t> 미들웨어를 통한 시스템 연계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주차장비</a:t>
            </a:r>
            <a:r>
              <a:rPr lang="en-US" altLang="ko-KR" sz="1100" dirty="0"/>
              <a:t>(LPR, </a:t>
            </a:r>
            <a:r>
              <a:rPr lang="ko-KR" altLang="en-US" sz="1100" dirty="0"/>
              <a:t>차단기</a:t>
            </a:r>
            <a:r>
              <a:rPr lang="en-US" altLang="ko-KR" sz="1100" dirty="0"/>
              <a:t>) </a:t>
            </a:r>
            <a:r>
              <a:rPr lang="ko-KR" altLang="en-US" sz="1100" dirty="0"/>
              <a:t>제어는 미들웨어를 통해 구현</a:t>
            </a:r>
            <a:endParaRPr lang="en-US" altLang="ko-KR" sz="1100" dirty="0"/>
          </a:p>
          <a:p>
            <a:r>
              <a:rPr lang="en-US" altLang="ko-KR" sz="1100" dirty="0"/>
              <a:t>- </a:t>
            </a:r>
            <a:r>
              <a:rPr lang="ko-KR" altLang="en-US" sz="1100" dirty="0"/>
              <a:t>주차 모니터링</a:t>
            </a:r>
            <a:r>
              <a:rPr lang="en-US" altLang="ko-KR" sz="1100" dirty="0"/>
              <a:t>(</a:t>
            </a:r>
            <a:r>
              <a:rPr lang="ko-KR" altLang="en-US" sz="1100" dirty="0"/>
              <a:t>방문예약 기능 포함</a:t>
            </a:r>
            <a:r>
              <a:rPr lang="en-US" altLang="ko-KR" sz="1100" dirty="0"/>
              <a:t>)</a:t>
            </a:r>
            <a:r>
              <a:rPr lang="ko-KR" altLang="en-US" sz="1100" dirty="0"/>
              <a:t>은 </a:t>
            </a:r>
            <a:r>
              <a:rPr lang="ko-KR" altLang="en-US" sz="1100" dirty="0" err="1"/>
              <a:t>다온텍</a:t>
            </a:r>
            <a:r>
              <a:rPr lang="ko-KR" altLang="en-US" sz="1100" dirty="0"/>
              <a:t> 모니터링 프로그램으로 단일화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207463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616</Words>
  <Application>Microsoft Office PowerPoint</Application>
  <PresentationFormat>와이드스크린</PresentationFormat>
  <Paragraphs>152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ghlee0127@gmail.com</dc:creator>
  <cp:lastModifiedBy>ghlee0127@gmail.com</cp:lastModifiedBy>
  <cp:revision>1</cp:revision>
  <cp:lastPrinted>2021-07-28T04:55:10Z</cp:lastPrinted>
  <dcterms:created xsi:type="dcterms:W3CDTF">2021-07-28T00:12:42Z</dcterms:created>
  <dcterms:modified xsi:type="dcterms:W3CDTF">2021-07-28T05:49:57Z</dcterms:modified>
</cp:coreProperties>
</file>