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343" r:id="rId5"/>
    <p:sldId id="344" r:id="rId6"/>
    <p:sldId id="345" r:id="rId7"/>
    <p:sldId id="348" r:id="rId8"/>
    <p:sldId id="263" r:id="rId9"/>
    <p:sldId id="264" r:id="rId10"/>
    <p:sldId id="265" r:id="rId11"/>
    <p:sldId id="336" r:id="rId12"/>
    <p:sldId id="266" r:id="rId13"/>
    <p:sldId id="340" r:id="rId14"/>
    <p:sldId id="337" r:id="rId15"/>
    <p:sldId id="325" r:id="rId16"/>
    <p:sldId id="334" r:id="rId17"/>
    <p:sldId id="335" r:id="rId18"/>
    <p:sldId id="267" r:id="rId19"/>
    <p:sldId id="347" r:id="rId20"/>
    <p:sldId id="327" r:id="rId21"/>
    <p:sldId id="330" r:id="rId22"/>
    <p:sldId id="338" r:id="rId23"/>
    <p:sldId id="312" r:id="rId24"/>
    <p:sldId id="332" r:id="rId25"/>
    <p:sldId id="326" r:id="rId26"/>
    <p:sldId id="333" r:id="rId27"/>
    <p:sldId id="328" r:id="rId28"/>
    <p:sldId id="295" r:id="rId29"/>
    <p:sldId id="329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66B9CA"/>
    <a:srgbClr val="0000FF"/>
    <a:srgbClr val="F9E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6362" autoAdjust="0"/>
  </p:normalViewPr>
  <p:slideViewPr>
    <p:cSldViewPr snapToGrid="0">
      <p:cViewPr>
        <p:scale>
          <a:sx n="125" d="100"/>
          <a:sy n="125" d="100"/>
        </p:scale>
        <p:origin x="558" y="-288"/>
      </p:cViewPr>
      <p:guideLst>
        <p:guide orient="horz" pos="2976"/>
        <p:guide pos="4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797E5118-BA91-4A87-9A36-FFE0BCB26955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EB89CDE4-DBA0-4757-8F8C-FE395995C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1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139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743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404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102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049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12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937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3754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394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162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88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78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4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88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21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65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27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256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7704-1B9E-4640-842D-025EF3624620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778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33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0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3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00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41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8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3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30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5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4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2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9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3BAC1-F0A5-42E1-92C3-FD3FB1E37ECD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5C02-064D-452E-989E-5DCB1EC67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28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36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7"/>
          <p:cNvSpPr txBox="1">
            <a:spLocks noChangeArrowheads="1"/>
          </p:cNvSpPr>
          <p:nvPr/>
        </p:nvSpPr>
        <p:spPr bwMode="auto">
          <a:xfrm>
            <a:off x="4273551" y="4500564"/>
            <a:ext cx="3643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kumimoji="0" lang="en-US" altLang="ko-KR" b="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2022. 01. 26.</a:t>
            </a:r>
            <a:endParaRPr kumimoji="0" lang="ko-KR" altLang="en-US" b="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0" y="1982789"/>
            <a:ext cx="12192000" cy="731837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7"/>
          <p:cNvSpPr txBox="1">
            <a:spLocks noChangeArrowheads="1"/>
          </p:cNvSpPr>
          <p:nvPr/>
        </p:nvSpPr>
        <p:spPr bwMode="auto">
          <a:xfrm>
            <a:off x="2333625" y="2036763"/>
            <a:ext cx="750093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다온텍</a:t>
            </a:r>
            <a:r>
              <a:rPr lang="ko-KR" altLang="en-US" sz="3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모바일앱</a:t>
            </a:r>
            <a:r>
              <a:rPr lang="ko-KR" altLang="en-US" sz="32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 기획서</a:t>
            </a:r>
            <a:endParaRPr lang="en-US" altLang="ko-KR" sz="3200" dirty="0">
              <a:solidFill>
                <a:schemeClr val="bg1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 eaLnBrk="1" hangingPunct="1"/>
            <a:endParaRPr kumimoji="0" lang="en-US" altLang="ko-KR" sz="16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r>
              <a:rPr kumimoji="0" lang="en-US" altLang="ko-KR" b="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Version 1.3</a:t>
            </a:r>
          </a:p>
        </p:txBody>
      </p:sp>
    </p:spTree>
    <p:extLst>
      <p:ext uri="{BB962C8B-B14F-4D97-AF65-F5344CB8AC3E}">
        <p14:creationId xmlns:p14="http://schemas.microsoft.com/office/powerpoint/2010/main" val="131865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511553" y="2707082"/>
            <a:ext cx="51125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고딕" pitchFamily="2" charset="-127"/>
                <a:ea typeface="나눔고딕" pitchFamily="2" charset="-127"/>
              </a:rPr>
              <a:t>3. Login Page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05972" y="3507301"/>
            <a:ext cx="477075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비밀번호 초기화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회원가입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로그인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카카오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로그인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네이버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출입증 등록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조회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ADD473D8-22E1-476C-81C0-C42B889F5034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459BFE8-C56C-4676-9CFE-DF88F6A8B67C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D2AAC81-B348-4D9E-831A-342820DE9B9E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1D7CF4B-6B80-4A40-A253-E4CC6E0C187E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5BAC137-9139-40D4-B9A7-DAA8E7D954F0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E4753450-C8BD-4B2F-A9B6-FD02C7946E87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3C357B-9B3C-41F2-B6C4-757FD74580FF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E8DE4DB-83AD-4CC2-880A-1469E4538FAD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BA2AED1-3123-4A43-8E5B-950735390A9E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E59475-436F-4548-AE8C-5443A837A65A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6078780-D054-494F-B14B-A85853087EBA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AA18C3A8-4B93-4919-A01A-D2A6A9026BE3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FBA7F53-1DA9-4AB0-9FDE-BD731F9B26EA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D75FCA6-AA96-4FFD-8570-4728445E9D07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135FA8F-79F2-4673-8C45-5E6D51515D1A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17409DA1-90C9-43E0-9839-29BDBC1F997B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2F1A65D-EBF9-4166-890B-CBD08BAD3F49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45728BD3-9FA4-4CA5-BEBD-FCB1FDFE4D2B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0EA58142-25D1-4A32-8244-7720CCA93247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8" name="TextBox 56">
              <a:extLst>
                <a:ext uri="{FF2B5EF4-FFF2-40B4-BE49-F238E27FC236}">
                  <a16:creationId xmlns:a16="http://schemas.microsoft.com/office/drawing/2014/main" id="{5C5AC702-477F-4F65-9278-976407B2E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9BCB2055-42C6-4A54-BCEE-F2EDEB37F638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0" name="직사각형 58">
              <a:extLst>
                <a:ext uri="{FF2B5EF4-FFF2-40B4-BE49-F238E27FC236}">
                  <a16:creationId xmlns:a16="http://schemas.microsoft.com/office/drawing/2014/main" id="{24A7EEC6-2818-4F15-93F1-D376B4808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10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1" name="TextBox 22">
              <a:extLst>
                <a:ext uri="{FF2B5EF4-FFF2-40B4-BE49-F238E27FC236}">
                  <a16:creationId xmlns:a16="http://schemas.microsoft.com/office/drawing/2014/main" id="{A17C9963-1642-499A-B81E-8351E3DAA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280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30" descr="5">
            <a:extLst>
              <a:ext uri="{FF2B5EF4-FFF2-40B4-BE49-F238E27FC236}">
                <a16:creationId xmlns:a16="http://schemas.microsoft.com/office/drawing/2014/main" id="{95B40EB0-245F-4FAE-9C61-7CB5DAF9B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5657666" y="3335812"/>
            <a:ext cx="452554" cy="1013918"/>
          </a:xfrm>
          <a:prstGeom prst="rect">
            <a:avLst/>
          </a:prstGeom>
          <a:noFill/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78418"/>
              </p:ext>
            </p:extLst>
          </p:nvPr>
        </p:nvGraphicFramePr>
        <p:xfrm>
          <a:off x="8826680" y="1705312"/>
          <a:ext cx="3153756" cy="10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0.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 페이지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</a:p>
                    <a:p>
                      <a:pPr marL="228600" indent="-228600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ID/PW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입력 후 로그인 버튼 클릭하면 로그인 처리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카카오 로그인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카카오톡 로그인 정보를 받아서 로그인 처리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네이버 로그인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네이버 로그인 정보를 받아서 로그인 처리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자동로그인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체크박스 선택 시 로그인 정보 저장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및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로그인처리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초기화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초기화 버튼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회원가입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절차에 따라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8" name="직선 연결선 197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840867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31481"/>
              </p:ext>
            </p:extLst>
          </p:nvPr>
        </p:nvGraphicFramePr>
        <p:xfrm>
          <a:off x="8836700" y="5096963"/>
          <a:ext cx="3149287" cy="13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아이디 저장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체크시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자동로그인 처리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1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&gt; </a:t>
                      </a:r>
                      <a:r>
                        <a:rPr lang="ko-KR" altLang="en-US" sz="800" b="1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자동로그인 정보 보안 확인</a:t>
                      </a:r>
                      <a:endParaRPr lang="en-US" altLang="ko-KR" sz="800" b="1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자동 로그인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체크시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로그인 화면을 거치지 않고 메인화면으로 이동한다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카카오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/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네이버 로그인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클릭시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각 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API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적용방식에 맞춰서 로그인 처리진행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989702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초기화 진행 시 통신사 인증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API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적용방식에 맞춰서 초기화 진행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454555"/>
                  </a:ext>
                </a:extLst>
              </a:tr>
            </a:tbl>
          </a:graphicData>
        </a:graphic>
      </p:graphicFrame>
      <p:sp>
        <p:nvSpPr>
          <p:cNvPr id="203" name="직사각형 202"/>
          <p:cNvSpPr/>
          <p:nvPr/>
        </p:nvSpPr>
        <p:spPr>
          <a:xfrm>
            <a:off x="8853860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102567" y="1144925"/>
            <a:ext cx="264057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3-1.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비밀번호 초기화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9" name="Picture 130" descr="5">
            <a:extLst>
              <a:ext uri="{FF2B5EF4-FFF2-40B4-BE49-F238E27FC236}">
                <a16:creationId xmlns:a16="http://schemas.microsoft.com/office/drawing/2014/main" id="{CABDA1EA-8084-4C14-A993-1996CE0A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2847501" y="3335812"/>
            <a:ext cx="452554" cy="1013918"/>
          </a:xfrm>
          <a:prstGeom prst="rect">
            <a:avLst/>
          </a:prstGeom>
          <a:noFill/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9F9BAD3A-1B71-4EB9-957B-A8CB783AC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191" y="2202693"/>
            <a:ext cx="2459821" cy="4375201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7BE8A12B-B77D-4BF3-9674-609906EAAD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5188" y="2228992"/>
            <a:ext cx="2459821" cy="4375202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DD934FBB-4CD9-4884-843D-06DBDFC6D3CE}"/>
              </a:ext>
            </a:extLst>
          </p:cNvPr>
          <p:cNvGrpSpPr/>
          <p:nvPr/>
        </p:nvGrpSpPr>
        <p:grpSpPr>
          <a:xfrm>
            <a:off x="2531800" y="4744678"/>
            <a:ext cx="369293" cy="425616"/>
            <a:chOff x="3139175" y="2089534"/>
            <a:chExt cx="369293" cy="425616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140801A3-51BF-41A2-B7AA-39582D318444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DBB9051C-C1C6-487D-9F9F-9DDB4441EE3F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168A9F33-2EE2-4DFE-BB48-8116944E1749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6B3337EC-FBC1-4FD6-9E34-69430E481BCB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17469E5F-0BD7-4D68-A52A-3134C1439F1D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33C77B26-EF56-4A90-B20B-DD2B153DB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1F36AFD6-BC7A-4CE8-A155-E4E0BF3C8750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8F37EA29-DC86-4586-8862-627EB2BF0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467398"/>
              </p:ext>
            </p:extLst>
          </p:nvPr>
        </p:nvGraphicFramePr>
        <p:xfrm>
          <a:off x="8826680" y="2744034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초기화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본인 인증 절차 후 비밀번호 변경 페이지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DCC697D0-08D5-4DEB-887A-02EB9802F6FC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D3D6390-A22D-4BCB-A664-1BAF8B04501E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EC5FC46-1FBF-434B-9066-7085027D1728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A755191-FDF5-4DB9-8E67-837F46549C9E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9E1DF19-FD00-4FD4-A8B6-2A328962A35E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971055D-E583-4C5D-BEF6-73D6320C5B38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25A6DA56-689C-4A03-9F99-4FEFF507279C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B9982954-EEA1-4154-9AC6-33D0FCCA5DF5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4C82121-E3DA-4FAC-AFB7-2212C23CF56A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D7544682-3B85-4CBB-990A-62BCE58023B7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D11B244-1EBA-4237-91B0-B1061BFB5D1B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A688B8A2-69E8-4AE2-8806-D00077C64817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F13519D-6418-4173-A981-F30271F80E24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FE2F5FC-C564-4741-90E9-327940FA6E6C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4D27968-B987-4A4A-BD4D-46178538E052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8A2DD7FC-4219-463B-A50D-A560768A8FD1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5FFC731-99DA-4EBD-84DB-C713BD1C0FF7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88F26046-6200-475C-BBB9-E0DE39518428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A2B4171-930D-4B00-9A68-8D189AF9DD4E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4" name="TextBox 56">
              <a:extLst>
                <a:ext uri="{FF2B5EF4-FFF2-40B4-BE49-F238E27FC236}">
                  <a16:creationId xmlns:a16="http://schemas.microsoft.com/office/drawing/2014/main" id="{FFE4B6CD-778C-4159-ADAF-4556C2629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F8BEC74-6359-4C6A-BAD1-B80B912B574E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6" name="직사각형 58">
              <a:extLst>
                <a:ext uri="{FF2B5EF4-FFF2-40B4-BE49-F238E27FC236}">
                  <a16:creationId xmlns:a16="http://schemas.microsoft.com/office/drawing/2014/main" id="{CC969C27-B087-4C73-87F5-3E25DC328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11</a:t>
              </a:fld>
              <a:endParaRPr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7" name="TextBox 22">
              <a:extLst>
                <a:ext uri="{FF2B5EF4-FFF2-40B4-BE49-F238E27FC236}">
                  <a16:creationId xmlns:a16="http://schemas.microsoft.com/office/drawing/2014/main" id="{1088870E-6E87-448B-B79F-2EB18723E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A2B13E-D0FF-4525-85ED-BD922B53E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6233" y="2202691"/>
            <a:ext cx="2462579" cy="4375203"/>
          </a:xfrm>
          <a:prstGeom prst="rect">
            <a:avLst/>
          </a:prstGeom>
        </p:spPr>
      </p:pic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81196D3E-7AB5-40D9-95C5-572956F61D23}"/>
              </a:ext>
            </a:extLst>
          </p:cNvPr>
          <p:cNvGrpSpPr/>
          <p:nvPr/>
        </p:nvGrpSpPr>
        <p:grpSpPr>
          <a:xfrm>
            <a:off x="7890147" y="5778563"/>
            <a:ext cx="369293" cy="425616"/>
            <a:chOff x="3139175" y="2089534"/>
            <a:chExt cx="369293" cy="425616"/>
          </a:xfrm>
        </p:grpSpPr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3841832F-A556-4DA8-AC31-E004DA7C035A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3C263A1A-C237-4AA8-BA63-8181C63589F1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40C434CC-FFE0-4A0D-8D21-3765F3D18595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4073A7F3-94B8-409F-8C5C-C7AEDC7DFF50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9AD44181-CEC0-40BB-B3CE-5976E87845E6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93" name="그림 192">
                <a:extLst>
                  <a:ext uri="{FF2B5EF4-FFF2-40B4-BE49-F238E27FC236}">
                    <a16:creationId xmlns:a16="http://schemas.microsoft.com/office/drawing/2014/main" id="{660FD0A5-2917-49DB-99CC-D5459B1F0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228E6D69-8287-4CE4-90DC-A1E6F07F9DFA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97" name="표 196">
            <a:extLst>
              <a:ext uri="{FF2B5EF4-FFF2-40B4-BE49-F238E27FC236}">
                <a16:creationId xmlns:a16="http://schemas.microsoft.com/office/drawing/2014/main" id="{31FDFDE7-0054-4DBD-974C-465AD539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10832"/>
              </p:ext>
            </p:extLst>
          </p:nvPr>
        </p:nvGraphicFramePr>
        <p:xfrm>
          <a:off x="8826680" y="3163024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변경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저장 후 로그인 페이지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D1BB266-6E5C-4CD6-B009-E84B717058E5}"/>
              </a:ext>
            </a:extLst>
          </p:cNvPr>
          <p:cNvSpPr/>
          <p:nvPr/>
        </p:nvSpPr>
        <p:spPr>
          <a:xfrm>
            <a:off x="467311" y="2011489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로그인 메인</a:t>
            </a: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7CD5BBC9-0B78-4830-9DD3-87DD3C2517F0}"/>
              </a:ext>
            </a:extLst>
          </p:cNvPr>
          <p:cNvSpPr/>
          <p:nvPr/>
        </p:nvSpPr>
        <p:spPr>
          <a:xfrm>
            <a:off x="3285188" y="2011489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본인인증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9FB706FF-AFDB-405D-B096-5569EACCE407}"/>
              </a:ext>
            </a:extLst>
          </p:cNvPr>
          <p:cNvSpPr/>
          <p:nvPr/>
        </p:nvSpPr>
        <p:spPr>
          <a:xfrm>
            <a:off x="6096000" y="2011489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200099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30" descr="5">
            <a:extLst>
              <a:ext uri="{FF2B5EF4-FFF2-40B4-BE49-F238E27FC236}">
                <a16:creationId xmlns:a16="http://schemas.microsoft.com/office/drawing/2014/main" id="{CCDD6E1F-4FA7-4E6D-94E4-C58D10432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5850816" y="3335812"/>
            <a:ext cx="452554" cy="1013918"/>
          </a:xfrm>
          <a:prstGeom prst="rect">
            <a:avLst/>
          </a:prstGeom>
          <a:noFill/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17400"/>
              </p:ext>
            </p:extLst>
          </p:nvPr>
        </p:nvGraphicFramePr>
        <p:xfrm>
          <a:off x="8912405" y="1695787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회원가입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8" name="직선 연결선 197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92659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99615"/>
              </p:ext>
            </p:extLst>
          </p:nvPr>
        </p:nvGraphicFramePr>
        <p:xfrm>
          <a:off x="8909162" y="5222048"/>
          <a:ext cx="3149287" cy="13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단지 코드 등록 시 해당 단지 정보 수신하여 로컬에 저장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동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/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 리스트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주차장 층별 이미지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등 제공 데이터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2473666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343010"/>
                  </a:ext>
                </a:extLst>
              </a:tr>
            </a:tbl>
          </a:graphicData>
        </a:graphic>
      </p:graphicFrame>
      <p:sp>
        <p:nvSpPr>
          <p:cNvPr id="203" name="직사각형 202"/>
          <p:cNvSpPr/>
          <p:nvPr/>
        </p:nvSpPr>
        <p:spPr>
          <a:xfrm>
            <a:off x="8941272" y="4872231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102567" y="1154450"/>
            <a:ext cx="264057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3-2.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회원가입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(1/2)</a:t>
            </a: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2" name="Picture 130" descr="5">
            <a:extLst>
              <a:ext uri="{FF2B5EF4-FFF2-40B4-BE49-F238E27FC236}">
                <a16:creationId xmlns:a16="http://schemas.microsoft.com/office/drawing/2014/main" id="{0224A335-506A-4114-84B1-DA50EC695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3009426" y="3335812"/>
            <a:ext cx="452554" cy="1013918"/>
          </a:xfrm>
          <a:prstGeom prst="rect">
            <a:avLst/>
          </a:prstGeom>
          <a:noFill/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E6068FE7-2E78-4028-9139-165737A196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858" y="2129023"/>
            <a:ext cx="2501239" cy="4448871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0BA53CFA-164A-44B3-AD2E-3D1FC3E706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452" y="2123177"/>
            <a:ext cx="2504526" cy="445471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E1868D5F-0559-4C21-B481-990DB48B8D16}"/>
              </a:ext>
            </a:extLst>
          </p:cNvPr>
          <p:cNvGrpSpPr/>
          <p:nvPr/>
        </p:nvGrpSpPr>
        <p:grpSpPr>
          <a:xfrm>
            <a:off x="2198137" y="5605018"/>
            <a:ext cx="369293" cy="425616"/>
            <a:chOff x="3139175" y="2089534"/>
            <a:chExt cx="369293" cy="425616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86AFF3BD-3E03-486F-8F48-5D9ADDDFDCCC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F2BF50D3-2694-45C5-8FE0-7F67E94FD550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7A5DCC3E-2D34-4E82-B776-EFC1C25B52C9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1AD8DB35-EC81-4B08-8550-C279F1738C69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FC5F4157-A46B-4499-A97C-5CB36A3E199E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74" name="그림 173">
                <a:extLst>
                  <a:ext uri="{FF2B5EF4-FFF2-40B4-BE49-F238E27FC236}">
                    <a16:creationId xmlns:a16="http://schemas.microsoft.com/office/drawing/2014/main" id="{4F2F1B36-77DB-43A6-B3D6-404AEB9F5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474872A-2877-4DDB-B882-00B239BC0856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63B564-0173-4DB9-BFC9-7873008815B7}"/>
              </a:ext>
            </a:extLst>
          </p:cNvPr>
          <p:cNvGrpSpPr/>
          <p:nvPr/>
        </p:nvGrpSpPr>
        <p:grpSpPr>
          <a:xfrm>
            <a:off x="7671111" y="5511285"/>
            <a:ext cx="369293" cy="425616"/>
            <a:chOff x="3139175" y="2089534"/>
            <a:chExt cx="369293" cy="425616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E55C12C-EDF8-4202-B460-9AA2A97FCAE3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A7527F85-93C2-4930-8C25-FF391E5BF721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A038C7F2-19AD-4BF5-9F51-29EF7079898A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88A0276F-6C60-49E7-96EA-57A8F3C6DD44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19DAB002-A5DA-47F3-8CB4-1E50A1C3F7C4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46" name="그림 145">
                <a:extLst>
                  <a:ext uri="{FF2B5EF4-FFF2-40B4-BE49-F238E27FC236}">
                    <a16:creationId xmlns:a16="http://schemas.microsoft.com/office/drawing/2014/main" id="{7D6C4780-65B1-414B-9066-505068BD0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9F3256FD-BAD9-4665-B426-FFEE1820B42E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50" name="표 149">
            <a:extLst>
              <a:ext uri="{FF2B5EF4-FFF2-40B4-BE49-F238E27FC236}">
                <a16:creationId xmlns:a16="http://schemas.microsoft.com/office/drawing/2014/main" id="{147F55B2-6BD8-46DD-B030-DA605A6FD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61990"/>
              </p:ext>
            </p:extLst>
          </p:nvPr>
        </p:nvGraphicFramePr>
        <p:xfrm>
          <a:off x="8912405" y="2107783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약관 동의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약관은 앱 내 데이터로 관리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1" name="그림 150">
            <a:extLst>
              <a:ext uri="{FF2B5EF4-FFF2-40B4-BE49-F238E27FC236}">
                <a16:creationId xmlns:a16="http://schemas.microsoft.com/office/drawing/2014/main" id="{23A0B5C8-AF40-4B40-8B4C-B6F1D0939D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950" y="2123175"/>
            <a:ext cx="2504527" cy="445471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6F6C5B4C-534A-4175-9AF3-37C1E834A14A}"/>
              </a:ext>
            </a:extLst>
          </p:cNvPr>
          <p:cNvGrpSpPr/>
          <p:nvPr/>
        </p:nvGrpSpPr>
        <p:grpSpPr>
          <a:xfrm>
            <a:off x="5146749" y="6212334"/>
            <a:ext cx="369293" cy="425616"/>
            <a:chOff x="3139175" y="2089534"/>
            <a:chExt cx="369293" cy="425616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CD10E5C-94D0-4272-8E18-C43A964DC4F1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1F7929A8-2ECC-4805-8F94-B3025FB15044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A33FF94A-1793-4DEB-A22F-AB7145448B4C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422DAB7C-1A85-4A73-B883-80EA4809EE0C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622C9C3B-D7E0-495A-B0A5-A3ED2E487316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id="{3E9D2035-EBAD-4F97-ADAB-40B814415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4616C6C-CE6F-4199-B84F-40B95C098B24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8F16DC60-486D-43E4-80B2-354247341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71261"/>
              </p:ext>
            </p:extLst>
          </p:nvPr>
        </p:nvGraphicFramePr>
        <p:xfrm>
          <a:off x="8912405" y="2523902"/>
          <a:ext cx="3153756" cy="6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단지 코드 등록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dialog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아파트 별 단지코드 입력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&gt;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향후 주소 검색으로 변경 검토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228600" indent="-228600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&gt;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주소 검색으로 처리 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dialog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가 아닌 별도 페이지로 구성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09C20087-F36B-491A-A583-24A966A00B4B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5FB5C16C-AF74-48A5-B3AB-D14366C087F2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E9D45D4-4992-4449-8873-C3EA19EF6153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48AF83B-212D-4972-9EAE-D950D83CE9B7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D67B61F-6F31-47F0-AAC3-FE064BA09978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4E5E165-ED98-4B7A-A961-3DFFD26C99F1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A974D1E7-FE45-4D4A-9F4D-657CE86BEB95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323516B-4639-42D1-9E7D-72915D05FFD8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15BFD34-1C03-44C8-9E83-3ECE1107465D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8D9184C3-2755-4951-AF8E-E8EB38C49C07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902B2983-436C-4344-B52E-6C2E6FD74C3C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A9802128-2B7C-4B90-A9A8-D4F746AC9D5D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143AC5BF-7C25-4022-BCD5-F55E2D5F97CA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EB73195-7DAC-46A1-BED8-1D5E1B64E7FC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44799F6-9181-4A9F-BFC5-BC0F2D7AACB4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B944703-B2C1-4B37-B56F-204F07D8BED1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E54F4674-0070-4215-B6DC-9974F26ACE4C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8030F7D-1BD3-494D-B8DE-89E487761614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56F9B468-D636-4C80-830E-F726C8B6447D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3" name="TextBox 56">
              <a:extLst>
                <a:ext uri="{FF2B5EF4-FFF2-40B4-BE49-F238E27FC236}">
                  <a16:creationId xmlns:a16="http://schemas.microsoft.com/office/drawing/2014/main" id="{639381BB-02DB-4170-899A-C272D9051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5FB222B-F6E8-437B-8DA6-C923C916630B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5" name="직사각형 58">
              <a:extLst>
                <a:ext uri="{FF2B5EF4-FFF2-40B4-BE49-F238E27FC236}">
                  <a16:creationId xmlns:a16="http://schemas.microsoft.com/office/drawing/2014/main" id="{7C1BF8C8-1B8C-427F-9BAB-DCB748CA2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12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6" name="TextBox 22">
              <a:extLst>
                <a:ext uri="{FF2B5EF4-FFF2-40B4-BE49-F238E27FC236}">
                  <a16:creationId xmlns:a16="http://schemas.microsoft.com/office/drawing/2014/main" id="{F244593C-A458-48F9-8510-CB6568355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2CA1350-BE79-4428-86C1-69408693AF5F}"/>
              </a:ext>
            </a:extLst>
          </p:cNvPr>
          <p:cNvSpPr/>
          <p:nvPr/>
        </p:nvSpPr>
        <p:spPr>
          <a:xfrm>
            <a:off x="536858" y="1923873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로그인 메인</a:t>
            </a: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53CE1B11-3FAB-4559-89DA-56F95F575E6E}"/>
              </a:ext>
            </a:extLst>
          </p:cNvPr>
          <p:cNvSpPr/>
          <p:nvPr/>
        </p:nvSpPr>
        <p:spPr>
          <a:xfrm>
            <a:off x="3419950" y="1923873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약관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774B554D-EB90-46EB-B900-4753267A7B83}"/>
              </a:ext>
            </a:extLst>
          </p:cNvPr>
          <p:cNvSpPr/>
          <p:nvPr/>
        </p:nvSpPr>
        <p:spPr>
          <a:xfrm>
            <a:off x="6257813" y="1923873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단지 코드입력</a:t>
            </a:r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(dialog)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75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CD68D0A-99A0-4BD9-AC68-B78D1114C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621" y="2208475"/>
            <a:ext cx="2458578" cy="43680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1" name="Picture 130" descr="5">
            <a:extLst>
              <a:ext uri="{FF2B5EF4-FFF2-40B4-BE49-F238E27FC236}">
                <a16:creationId xmlns:a16="http://schemas.microsoft.com/office/drawing/2014/main" id="{609337AD-45F9-42F6-82C1-610D7DAA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5622029" y="3335812"/>
            <a:ext cx="452554" cy="1013918"/>
          </a:xfrm>
          <a:prstGeom prst="rect">
            <a:avLst/>
          </a:prstGeom>
          <a:noFill/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5079"/>
              </p:ext>
            </p:extLst>
          </p:nvPr>
        </p:nvGraphicFramePr>
        <p:xfrm>
          <a:off x="8788580" y="1705312"/>
          <a:ext cx="3153756" cy="92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회원가입 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(1/2)   - 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기본 정보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>
                        <a:buAutoNum type="arabicParenR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 (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inputbox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algn="l" latinLnBrk="1">
                        <a:buAutoNum type="arabicParenR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PW(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inputbox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algn="l" latinLnBrk="1">
                        <a:buAutoNum type="arabicParenR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PW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inputbox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algn="l" latinLnBrk="1">
                        <a:buAutoNum type="arabicParenR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성명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inputbox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algn="l" latinLnBrk="1">
                        <a:buAutoNum type="arabicParenR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연락처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inputbox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–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연락처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10,11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자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mask)</a:t>
                      </a:r>
                    </a:p>
                    <a:p>
                      <a:pPr algn="l" latinLnBrk="1"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…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등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(list view)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8" name="직선 연결선 197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8802767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42844"/>
              </p:ext>
            </p:extLst>
          </p:nvPr>
        </p:nvGraphicFramePr>
        <p:xfrm>
          <a:off x="8785337" y="5336348"/>
          <a:ext cx="3149287" cy="13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ID(email)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중복체크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PW/PW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value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체크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2473666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343010"/>
                  </a:ext>
                </a:extLst>
              </a:tr>
            </a:tbl>
          </a:graphicData>
        </a:graphic>
      </p:graphicFrame>
      <p:sp>
        <p:nvSpPr>
          <p:cNvPr id="203" name="직사각형 202"/>
          <p:cNvSpPr/>
          <p:nvPr/>
        </p:nvSpPr>
        <p:spPr>
          <a:xfrm>
            <a:off x="8817447" y="4986531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102567" y="1144925"/>
            <a:ext cx="264057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3-2.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회원가입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(2/2)</a:t>
            </a: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2" name="Picture 130" descr="5">
            <a:extLst>
              <a:ext uri="{FF2B5EF4-FFF2-40B4-BE49-F238E27FC236}">
                <a16:creationId xmlns:a16="http://schemas.microsoft.com/office/drawing/2014/main" id="{0224A335-506A-4114-84B1-DA50EC695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2809401" y="3335812"/>
            <a:ext cx="452554" cy="1013918"/>
          </a:xfrm>
          <a:prstGeom prst="rect">
            <a:avLst/>
          </a:prstGeom>
          <a:noFill/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E6068FE7-2E78-4028-9139-165737A196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092" y="2209800"/>
            <a:ext cx="2455824" cy="436809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E1868D5F-0559-4C21-B481-990DB48B8D16}"/>
              </a:ext>
            </a:extLst>
          </p:cNvPr>
          <p:cNvGrpSpPr/>
          <p:nvPr/>
        </p:nvGrpSpPr>
        <p:grpSpPr>
          <a:xfrm>
            <a:off x="2499170" y="6252474"/>
            <a:ext cx="369293" cy="425616"/>
            <a:chOff x="3139175" y="2089534"/>
            <a:chExt cx="369293" cy="425616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86AFF3BD-3E03-486F-8F48-5D9ADDDFDCCC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F2BF50D3-2694-45C5-8FE0-7F67E94FD550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7A5DCC3E-2D34-4E82-B776-EFC1C25B52C9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1AD8DB35-EC81-4B08-8550-C279F1738C69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FC5F4157-A46B-4499-A97C-5CB36A3E199E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74" name="그림 173">
                <a:extLst>
                  <a:ext uri="{FF2B5EF4-FFF2-40B4-BE49-F238E27FC236}">
                    <a16:creationId xmlns:a16="http://schemas.microsoft.com/office/drawing/2014/main" id="{4F2F1B36-77DB-43A6-B3D6-404AEB9F5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474872A-2877-4DDB-B882-00B239BC0856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A6EA31-B642-401B-9016-0D2780AD149B}"/>
              </a:ext>
            </a:extLst>
          </p:cNvPr>
          <p:cNvGrpSpPr/>
          <p:nvPr/>
        </p:nvGrpSpPr>
        <p:grpSpPr>
          <a:xfrm>
            <a:off x="5281149" y="6252474"/>
            <a:ext cx="369293" cy="425616"/>
            <a:chOff x="3139175" y="2089534"/>
            <a:chExt cx="369293" cy="425616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F38CE0AF-0681-4723-92CB-5E14E55B55F5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0221DC98-1EEC-4B95-87E2-DA486DE69EB8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A4DFE8E5-737B-4221-9FE2-7029D25ADC13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BDFA7BA7-B715-4541-B15E-CA924A85CA3A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E259FEF1-5A36-4F84-9847-F44EE902B22F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47" name="그림 146">
                <a:extLst>
                  <a:ext uri="{FF2B5EF4-FFF2-40B4-BE49-F238E27FC236}">
                    <a16:creationId xmlns:a16="http://schemas.microsoft.com/office/drawing/2014/main" id="{42DBCB09-6690-44CB-854D-55E08E0DE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A536EAC3-7363-4ADC-BAAD-CF4C81C3303E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E64041E-E8C5-4307-8E9B-729974BBCC81}"/>
              </a:ext>
            </a:extLst>
          </p:cNvPr>
          <p:cNvGrpSpPr/>
          <p:nvPr/>
        </p:nvGrpSpPr>
        <p:grpSpPr>
          <a:xfrm>
            <a:off x="5452599" y="5595132"/>
            <a:ext cx="369293" cy="425616"/>
            <a:chOff x="3139175" y="2089534"/>
            <a:chExt cx="369293" cy="425616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C563C62B-CE2C-474D-AFC2-972150FAFC1A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D9686D40-0779-40B2-A986-F93FBC666523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8F6718B6-0204-4A9A-A08B-DF48376D0B21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C530940D-54EA-454D-837C-EBEB6E0A2FFD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45DFD563-3DBE-4389-9E38-1E1FF33F833E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56" name="그림 155">
                <a:extLst>
                  <a:ext uri="{FF2B5EF4-FFF2-40B4-BE49-F238E27FC236}">
                    <a16:creationId xmlns:a16="http://schemas.microsoft.com/office/drawing/2014/main" id="{E380D8ED-D5CD-40CB-BCCC-1E593A32F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4FED574-3872-4287-B767-8691DF58B633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60" name="표 159">
            <a:extLst>
              <a:ext uri="{FF2B5EF4-FFF2-40B4-BE49-F238E27FC236}">
                <a16:creationId xmlns:a16="http://schemas.microsoft.com/office/drawing/2014/main" id="{D1011961-8937-40D6-8CBD-8896390F5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86931"/>
              </p:ext>
            </p:extLst>
          </p:nvPr>
        </p:nvGraphicFramePr>
        <p:xfrm>
          <a:off x="8788580" y="3667015"/>
          <a:ext cx="3153756" cy="5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차량번호 추가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차량추가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dialog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 차량등록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차량번호는 세대별 등록 데이터로 활용하기 위해 별도의 추가 과정을 거치고 정보등록 시에는 선택하도록 함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EB1CA112-3C9D-484D-8507-ADEA9DB27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77438"/>
              </p:ext>
            </p:extLst>
          </p:nvPr>
        </p:nvGraphicFramePr>
        <p:xfrm>
          <a:off x="8788580" y="2630088"/>
          <a:ext cx="3153756" cy="104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회원가입 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(2/2)   - 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단지 정보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>
                        <a:buAutoNum type="arabicParenR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단지명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고정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동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selectbox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algn="l" latinLnBrk="1">
                        <a:buAutoNum type="arabicParenR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호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selectbox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algn="l" latinLnBrk="1">
                        <a:buAutoNum type="arabicParenR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세대주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selectbox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algn="l" latinLnBrk="1">
                        <a:buAutoNum type="arabicParenR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차량번호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selectbox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algn="l" latinLnBrk="1">
                        <a:buAutoNum type="arabicParenR"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차량종류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selectbox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 - 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전기차 여부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/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장애인 여부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/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경차여부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…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등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(list view)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B0CC328-F407-4F02-BCFA-CD1411E887E7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3F651FA-9430-419C-B58E-9039B495B301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D793363-510F-4BFB-AA74-315183A06752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7D78517A-6CD9-47B8-84B3-B49CD14A7DC4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1A37F0B7-33AE-4438-AED0-92E33CBFA842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B97C607-AC5D-4F7C-8757-BFD66976E9FE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04D93185-10A0-4988-9C03-2D9B75D9F4DE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739215A-D666-43F0-ACD7-C3240B4A849B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BD13E9BA-7034-480E-8617-6C2849A32F0A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B4CCAC7F-548E-4339-8DB0-C4880FDBF22D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713D576F-91AB-418B-AA70-EEE15A894BEB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783D6677-6925-4AC2-B90D-25DA443644EB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E95364CB-1A73-426C-8A58-AA228B684C36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A2CA7C9B-C222-43F1-8D7A-B63BB3473593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171EDAB-5ACE-4B7B-9F21-C79B8D405979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3096DE14-77D1-4C25-8A53-C6D74FC85FC4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6545AFE-AF11-450B-8A6F-46FB24851A5E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633F8C1-F78D-48CF-A7CF-E63DE83BB1D0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0D03659-3B18-4A53-B199-BC7CD248E821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2" name="TextBox 56">
              <a:extLst>
                <a:ext uri="{FF2B5EF4-FFF2-40B4-BE49-F238E27FC236}">
                  <a16:creationId xmlns:a16="http://schemas.microsoft.com/office/drawing/2014/main" id="{75B67438-4D6D-4A3D-B05E-8C820490E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A79135E5-3533-468F-A0FD-7B2F76EE141E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4" name="직사각형 58">
              <a:extLst>
                <a:ext uri="{FF2B5EF4-FFF2-40B4-BE49-F238E27FC236}">
                  <a16:creationId xmlns:a16="http://schemas.microsoft.com/office/drawing/2014/main" id="{027A7BA3-4AD1-4C94-A36E-2C23639EA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13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5" name="TextBox 22">
              <a:extLst>
                <a:ext uri="{FF2B5EF4-FFF2-40B4-BE49-F238E27FC236}">
                  <a16:creationId xmlns:a16="http://schemas.microsoft.com/office/drawing/2014/main" id="{86B19784-0843-44DD-AA35-5B73FF792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0BDE63A-6652-4B0B-8C04-8BD503E6DF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745" y="2208475"/>
            <a:ext cx="2455824" cy="436809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371B2CF9-1085-48DD-90B2-F7658EAE855C}"/>
              </a:ext>
            </a:extLst>
          </p:cNvPr>
          <p:cNvSpPr/>
          <p:nvPr/>
        </p:nvSpPr>
        <p:spPr>
          <a:xfrm>
            <a:off x="403945" y="2020655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기본정보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063BC77-0541-430C-8552-E5C472B751F0}"/>
              </a:ext>
            </a:extLst>
          </p:cNvPr>
          <p:cNvSpPr/>
          <p:nvPr/>
        </p:nvSpPr>
        <p:spPr>
          <a:xfrm>
            <a:off x="3261955" y="2020655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단지정보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AE343E6-6ABF-49A9-9849-63725B88EE65}"/>
              </a:ext>
            </a:extLst>
          </p:cNvPr>
          <p:cNvSpPr/>
          <p:nvPr/>
        </p:nvSpPr>
        <p:spPr>
          <a:xfrm>
            <a:off x="6074583" y="2020655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차량 등록</a:t>
            </a:r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(dialog)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89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00438"/>
              </p:ext>
            </p:extLst>
          </p:nvPr>
        </p:nvGraphicFramePr>
        <p:xfrm>
          <a:off x="7674155" y="1705312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 영역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</a:p>
                    <a:p>
                      <a:pPr marL="228600" indent="-228600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카카오톡으로 인증하기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8" name="직선 연결선 197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39434"/>
              </p:ext>
            </p:extLst>
          </p:nvPr>
        </p:nvGraphicFramePr>
        <p:xfrm>
          <a:off x="7684175" y="5096963"/>
          <a:ext cx="3149287" cy="13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 가입이 안되어 있다면 회원가입 후 로그인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989702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454555"/>
                  </a:ext>
                </a:extLst>
              </a:tr>
            </a:tbl>
          </a:graphicData>
        </a:graphic>
      </p:graphicFrame>
      <p:sp>
        <p:nvSpPr>
          <p:cNvPr id="203" name="직사각형 202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102567" y="1144925"/>
            <a:ext cx="264057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3-3.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로그인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카카오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9" name="Picture 130" descr="5">
            <a:extLst>
              <a:ext uri="{FF2B5EF4-FFF2-40B4-BE49-F238E27FC236}">
                <a16:creationId xmlns:a16="http://schemas.microsoft.com/office/drawing/2014/main" id="{CABDA1EA-8084-4C14-A993-1996CE0A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3866676" y="3335812"/>
            <a:ext cx="452554" cy="1013918"/>
          </a:xfrm>
          <a:prstGeom prst="rect">
            <a:avLst/>
          </a:prstGeom>
          <a:noFill/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9F9BAD3A-1B71-4EB9-957B-A8CB783AC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366" y="2307048"/>
            <a:ext cx="2401150" cy="4270846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7BE8A12B-B77D-4BF3-9674-609906EAAD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570" y="2307049"/>
            <a:ext cx="2401150" cy="4270845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DD934FBB-4CD9-4884-843D-06DBDFC6D3CE}"/>
              </a:ext>
            </a:extLst>
          </p:cNvPr>
          <p:cNvGrpSpPr/>
          <p:nvPr/>
        </p:nvGrpSpPr>
        <p:grpSpPr>
          <a:xfrm>
            <a:off x="2070943" y="5383300"/>
            <a:ext cx="369293" cy="425616"/>
            <a:chOff x="3139175" y="2089534"/>
            <a:chExt cx="369293" cy="425616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140801A3-51BF-41A2-B7AA-39582D318444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DBB9051C-C1C6-487D-9F9F-9DDB4441EE3F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168A9F33-2EE2-4DFE-BB48-8116944E1749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6B3337EC-FBC1-4FD6-9E34-69430E481BCB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17469E5F-0BD7-4D68-A52A-3134C1439F1D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33C77B26-EF56-4A90-B20B-DD2B153DB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1F36AFD6-BC7A-4CE8-A155-E4E0BF3C8750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AA4844C-5BA9-4452-B309-1C0315DA963C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C399074-833F-415E-AC40-DEA22543037F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9C52A192-8A1C-4150-9D62-FC1949D7B1A4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D8EF01F-F6AA-4B10-ACE5-7356509642AB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F6A116B-F3D3-441C-865A-BD43E13907EA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660EDB9-C04D-451B-ACE0-CFFB2D347E40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59F108B-E675-426E-97A0-5732BAE883CE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8CFF343-B017-42EB-95FD-3BE08591FF72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CB5B71B-A7A7-431B-9F92-1EC57F5CA884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B3D246B-30DB-4C80-B307-D949A5DAEF03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E9B09D1-84B5-4AF6-A6F8-2F22E79D01F4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AFEEAE1-BA24-4C44-92DE-BE9B1FA0AD72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8705E41B-43A9-4018-9A63-EEE32CE0B7D6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6EF0C7D-2A05-44BB-9323-129655C0972A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F59DF92-89A6-4100-956B-167268B1C4C5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792F842-4202-44FA-9B62-BE7F907793DD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58D6B29-5BE4-4D1C-B993-33FCF7E98CFE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FB1812-CFFF-4E5E-A229-C3E924A4A987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651A543F-1D1E-498C-B2A7-44AAEB5401ED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8" name="TextBox 56">
              <a:extLst>
                <a:ext uri="{FF2B5EF4-FFF2-40B4-BE49-F238E27FC236}">
                  <a16:creationId xmlns:a16="http://schemas.microsoft.com/office/drawing/2014/main" id="{0BB56C8C-1AAF-4AE6-8D2E-8837E9FCD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0E457A4-9984-4037-8BCC-F9A1DD5DED9B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1" name="직사각형 58">
              <a:extLst>
                <a:ext uri="{FF2B5EF4-FFF2-40B4-BE49-F238E27FC236}">
                  <a16:creationId xmlns:a16="http://schemas.microsoft.com/office/drawing/2014/main" id="{14503EA3-B943-4E4E-ABE6-8E93CF469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14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321745CE-598A-42DF-9CE4-F83D01289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F5D1D55-DDD4-4B51-9EFD-DB8F29916440}"/>
              </a:ext>
            </a:extLst>
          </p:cNvPr>
          <p:cNvSpPr/>
          <p:nvPr/>
        </p:nvSpPr>
        <p:spPr>
          <a:xfrm>
            <a:off x="1102567" y="2087650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로그인 메인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728A93E-C784-4707-B33A-85F9A15822BF}"/>
              </a:ext>
            </a:extLst>
          </p:cNvPr>
          <p:cNvSpPr/>
          <p:nvPr/>
        </p:nvSpPr>
        <p:spPr>
          <a:xfrm>
            <a:off x="4474570" y="2087650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카카오</a:t>
            </a:r>
          </a:p>
        </p:txBody>
      </p:sp>
    </p:spTree>
    <p:extLst>
      <p:ext uri="{BB962C8B-B14F-4D97-AF65-F5344CB8AC3E}">
        <p14:creationId xmlns:p14="http://schemas.microsoft.com/office/powerpoint/2010/main" val="54720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직선 연결선 197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102567" y="1144925"/>
            <a:ext cx="264057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3-4.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로그인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네이버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9" name="Picture 130" descr="5">
            <a:extLst>
              <a:ext uri="{FF2B5EF4-FFF2-40B4-BE49-F238E27FC236}">
                <a16:creationId xmlns:a16="http://schemas.microsoft.com/office/drawing/2014/main" id="{CABDA1EA-8084-4C14-A993-1996CE0A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3866676" y="3335812"/>
            <a:ext cx="452554" cy="1013918"/>
          </a:xfrm>
          <a:prstGeom prst="rect">
            <a:avLst/>
          </a:prstGeom>
          <a:noFill/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9F9BAD3A-1B71-4EB9-957B-A8CB783AC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366" y="2307048"/>
            <a:ext cx="2401150" cy="4270846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63" name="그림 162">
            <a:extLst>
              <a:ext uri="{FF2B5EF4-FFF2-40B4-BE49-F238E27FC236}">
                <a16:creationId xmlns:a16="http://schemas.microsoft.com/office/drawing/2014/main" id="{7BE8A12B-B77D-4BF3-9674-609906EAAD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570" y="2307047"/>
            <a:ext cx="2401150" cy="427084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DD934FBB-4CD9-4884-843D-06DBDFC6D3CE}"/>
              </a:ext>
            </a:extLst>
          </p:cNvPr>
          <p:cNvGrpSpPr/>
          <p:nvPr/>
        </p:nvGrpSpPr>
        <p:grpSpPr>
          <a:xfrm>
            <a:off x="2524704" y="5307100"/>
            <a:ext cx="369293" cy="425616"/>
            <a:chOff x="3139175" y="2089534"/>
            <a:chExt cx="369293" cy="425616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140801A3-51BF-41A2-B7AA-39582D318444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DBB9051C-C1C6-487D-9F9F-9DDB4441EE3F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168A9F33-2EE2-4DFE-BB48-8116944E1749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6B3337EC-FBC1-4FD6-9E34-69430E481BCB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17469E5F-0BD7-4D68-A52A-3134C1439F1D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33C77B26-EF56-4A90-B20B-DD2B153DB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1F36AFD6-BC7A-4CE8-A155-E4E0BF3C8750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01985890-FDCC-4B9A-A373-67DB3BF66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30538"/>
              </p:ext>
            </p:extLst>
          </p:nvPr>
        </p:nvGraphicFramePr>
        <p:xfrm>
          <a:off x="7674155" y="1705312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 영역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</a:p>
                    <a:p>
                      <a:pPr marL="228600" indent="-228600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네이버로 인증하기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9475A9E-3813-4096-B4B1-BEBE84D3612C}"/>
              </a:ext>
            </a:extLst>
          </p:cNvPr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E7FE8D97-7597-41F7-8F67-945FD42BC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45291"/>
              </p:ext>
            </p:extLst>
          </p:nvPr>
        </p:nvGraphicFramePr>
        <p:xfrm>
          <a:off x="7684175" y="5096963"/>
          <a:ext cx="3149287" cy="13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 가입이 안되어 있다면 회원가입 후 로그인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989702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454555"/>
                  </a:ext>
                </a:extLst>
              </a:tr>
            </a:tbl>
          </a:graphicData>
        </a:graphic>
      </p:graphicFrame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73E05A8-5972-4011-8A15-91C9D5095E7C}"/>
              </a:ext>
            </a:extLst>
          </p:cNvPr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F92FDFC-610D-4DAA-825D-18F72C729231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2F0D3A4-8E35-4F0E-8829-663BE084FE3B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7E03FFF-80D4-4799-A282-95984BBD1F4A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FC0194A-9BD7-4A31-B158-F7F5A20FC147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22F4EBE-3497-426D-BD16-2B31941D9708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29F4A01-3572-422E-A3BA-20E45239DCFE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8FC8448-6DD7-437E-ABA2-EDDB14E466AF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27409043-AF34-4001-A15C-57353F95714A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85A9D572-3114-4004-A5B8-659349D8E555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3FB41FA-8088-4095-8ED0-2A6F67537A98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FB9249A-00A4-4DA2-9222-032A23516524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915C066-29CB-4E9D-9054-6A95EB456C56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02E1C0B-7988-452E-9193-F7AAF894FE62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636532-DA51-4C30-80CA-7C91E584F58B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0DCC511-454C-4AD0-90DE-9A96C1926CDE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B05AD328-0623-466D-A732-C8A30079BA60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0304BE9-3D35-4E41-94A3-C4B632203CDF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94DC311-EAAD-46C3-806F-2CA0BED88DDF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BE19970-D697-44E1-A042-0A44702034BA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4" name="TextBox 56">
              <a:extLst>
                <a:ext uri="{FF2B5EF4-FFF2-40B4-BE49-F238E27FC236}">
                  <a16:creationId xmlns:a16="http://schemas.microsoft.com/office/drawing/2014/main" id="{4DA473EF-43B3-47D0-B2A5-EE5218B3E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9DB6726-1CC1-4572-BC4C-587EA96923B9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8" name="직사각형 58">
              <a:extLst>
                <a:ext uri="{FF2B5EF4-FFF2-40B4-BE49-F238E27FC236}">
                  <a16:creationId xmlns:a16="http://schemas.microsoft.com/office/drawing/2014/main" id="{A2DFD5B2-CDD1-4D5A-935B-79222A832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15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9" name="TextBox 22">
              <a:extLst>
                <a:ext uri="{FF2B5EF4-FFF2-40B4-BE49-F238E27FC236}">
                  <a16:creationId xmlns:a16="http://schemas.microsoft.com/office/drawing/2014/main" id="{4BF0F460-4FE4-483D-87A7-951978EDE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25C76C2-543F-4B95-A86F-FF68F47AF573}"/>
              </a:ext>
            </a:extLst>
          </p:cNvPr>
          <p:cNvSpPr/>
          <p:nvPr/>
        </p:nvSpPr>
        <p:spPr>
          <a:xfrm>
            <a:off x="1083366" y="2098379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로그인 메인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F05E262-3933-4138-8AEF-68F5C9A42871}"/>
              </a:ext>
            </a:extLst>
          </p:cNvPr>
          <p:cNvSpPr/>
          <p:nvPr/>
        </p:nvSpPr>
        <p:spPr>
          <a:xfrm>
            <a:off x="4474570" y="2098379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네이버</a:t>
            </a:r>
          </a:p>
        </p:txBody>
      </p:sp>
    </p:spTree>
    <p:extLst>
      <p:ext uri="{BB962C8B-B14F-4D97-AF65-F5344CB8AC3E}">
        <p14:creationId xmlns:p14="http://schemas.microsoft.com/office/powerpoint/2010/main" val="310599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93328"/>
              </p:ext>
            </p:extLst>
          </p:nvPr>
        </p:nvGraphicFramePr>
        <p:xfrm>
          <a:off x="7674155" y="1705312"/>
          <a:ext cx="315375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출입증 등록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/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조회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등록된 출입증 리스트 조회 화면으로 전환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회원가입여부 상관없음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8" name="직선 연결선 197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090640"/>
              </p:ext>
            </p:extLst>
          </p:nvPr>
        </p:nvGraphicFramePr>
        <p:xfrm>
          <a:off x="7684175" y="5096963"/>
          <a:ext cx="3149287" cy="13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989702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454555"/>
                  </a:ext>
                </a:extLst>
              </a:tr>
            </a:tbl>
          </a:graphicData>
        </a:graphic>
      </p:graphicFrame>
      <p:sp>
        <p:nvSpPr>
          <p:cNvPr id="203" name="직사각형 202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102567" y="1163975"/>
            <a:ext cx="264057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3-5.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출입증 등록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조회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(1/2)</a:t>
            </a: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9" name="Picture 130" descr="5">
            <a:extLst>
              <a:ext uri="{FF2B5EF4-FFF2-40B4-BE49-F238E27FC236}">
                <a16:creationId xmlns:a16="http://schemas.microsoft.com/office/drawing/2014/main" id="{CABDA1EA-8084-4C14-A993-1996CE0A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3866676" y="3335812"/>
            <a:ext cx="452554" cy="1013918"/>
          </a:xfrm>
          <a:prstGeom prst="rect">
            <a:avLst/>
          </a:prstGeom>
          <a:noFill/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C989D1D1-BF18-4E1B-BEAD-B649284A02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366" y="2346204"/>
            <a:ext cx="2379136" cy="4231690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C1BFC22C-24D6-44E7-A5B0-E19DB956A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570" y="2315085"/>
            <a:ext cx="2396631" cy="4262808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856FB8A6-0629-4468-B458-2AF87FA2DAFF}"/>
              </a:ext>
            </a:extLst>
          </p:cNvPr>
          <p:cNvGrpSpPr/>
          <p:nvPr/>
        </p:nvGrpSpPr>
        <p:grpSpPr>
          <a:xfrm>
            <a:off x="3159465" y="6294103"/>
            <a:ext cx="369293" cy="425616"/>
            <a:chOff x="3139175" y="2089534"/>
            <a:chExt cx="369293" cy="425616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2763ECAD-CB0F-47DB-B557-A9ADEFF233F0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7D150ADF-0DB8-4965-980F-DEFF89A000F4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EB03F501-E773-4E16-A1F0-A31851B9FFB4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AB42AFE7-4645-43CF-BBFC-480DA35860A0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F6409CCB-BCB9-490A-BCFF-BD2AD165E986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id="{DBC5E91F-6614-4EF6-92DD-35D1BD895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7A3DD70-1D5C-4134-9F64-A709B5DDF86D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5111A4F-A21F-4F2C-BE3C-4E36D7646D4E}"/>
              </a:ext>
            </a:extLst>
          </p:cNvPr>
          <p:cNvGrpSpPr/>
          <p:nvPr/>
        </p:nvGrpSpPr>
        <p:grpSpPr>
          <a:xfrm>
            <a:off x="6329081" y="6192911"/>
            <a:ext cx="369293" cy="425616"/>
            <a:chOff x="3139175" y="2089534"/>
            <a:chExt cx="369293" cy="425616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9C6695FD-B872-4677-A65D-4EF0D82C02F1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08255A33-66AB-403B-8D34-A61644D82554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F5D2916A-12F5-4193-976D-0C898ABF3B37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D85A31D4-8E2D-401E-84B6-A8A764FF4695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E2447B59-A962-40E9-9182-39D8298B8CC3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id="{0EAF7D9C-0C46-4AF1-9A37-20D40EDD9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167FFE0-0030-45D3-B684-A1F57094C0C3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1AD40A29-80C0-4E4E-B265-6AC11B6E8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89151"/>
              </p:ext>
            </p:extLst>
          </p:nvPr>
        </p:nvGraphicFramePr>
        <p:xfrm>
          <a:off x="7674155" y="2128592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출입증 추가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등록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출입증 등록 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78635A4-DA4B-40F8-A215-A963B9F928CC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5FE80DC-AA54-4349-9182-CE3461E530E6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3E90C3B2-2412-4CC2-8437-EDDE09082BB7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42347FA5-1905-45D9-AEA9-22AE03B4ED2A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62C6AEC-1C39-4735-A1CA-FFE4F336DFD8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F7C0CC88-F26A-46F1-9E52-1AB0F0C4CA93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47EC320B-9503-4DC7-894F-EDC192D68EC9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DC4ECCF5-C4F1-4C37-BA50-D73F7B8D9660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05497F8-3FC7-4C10-86F4-75AF1AE0D9CC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AD6FFA1-7CAE-4A76-BC98-D0F12BD5D894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55A386F-5368-4686-AEE7-1980F06D0725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A9EFF444-7EDF-46EE-8027-7AFDB0734AD4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C0ED20EF-F139-477E-A1E8-E2D83109000A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D4A5AE9-BEA2-4942-829B-5D76131D9E6C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A55FC5F-B3A7-475C-B00B-F6D213F28472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E5C0DDD-0E40-4B0A-A56B-C106A75F6DF7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1D6EFFE3-FE7E-409D-99D9-9AB25999A0CA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FD9DF665-B43D-4F50-A138-9817A2C6DBCC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5263BD1-F355-4408-A894-0C029056C4A1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1" name="TextBox 56">
              <a:extLst>
                <a:ext uri="{FF2B5EF4-FFF2-40B4-BE49-F238E27FC236}">
                  <a16:creationId xmlns:a16="http://schemas.microsoft.com/office/drawing/2014/main" id="{B75ACC08-98EA-4271-B563-A9E2C0653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BF48289-69AF-4FC7-B2B0-5537CC1C45A3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3" name="직사각형 58">
              <a:extLst>
                <a:ext uri="{FF2B5EF4-FFF2-40B4-BE49-F238E27FC236}">
                  <a16:creationId xmlns:a16="http://schemas.microsoft.com/office/drawing/2014/main" id="{8EDFAE35-4993-468A-AE0E-AAFD0AA35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16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4" name="TextBox 22">
              <a:extLst>
                <a:ext uri="{FF2B5EF4-FFF2-40B4-BE49-F238E27FC236}">
                  <a16:creationId xmlns:a16="http://schemas.microsoft.com/office/drawing/2014/main" id="{CEB6C873-6632-4FE4-9884-A0C3F0C80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0319E03-9B6F-49B8-87FC-9BEDC46E5C91}"/>
              </a:ext>
            </a:extLst>
          </p:cNvPr>
          <p:cNvSpPr/>
          <p:nvPr/>
        </p:nvSpPr>
        <p:spPr>
          <a:xfrm>
            <a:off x="1083546" y="2117215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로그인 메인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492253E-9878-4E4B-89EE-49DB0FCF60D1}"/>
              </a:ext>
            </a:extLst>
          </p:cNvPr>
          <p:cNvSpPr/>
          <p:nvPr/>
        </p:nvSpPr>
        <p:spPr>
          <a:xfrm>
            <a:off x="4474570" y="2117215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출입증 조회</a:t>
            </a:r>
          </a:p>
        </p:txBody>
      </p:sp>
    </p:spTree>
    <p:extLst>
      <p:ext uri="{BB962C8B-B14F-4D97-AF65-F5344CB8AC3E}">
        <p14:creationId xmlns:p14="http://schemas.microsoft.com/office/powerpoint/2010/main" val="3505533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14999"/>
              </p:ext>
            </p:extLst>
          </p:nvPr>
        </p:nvGraphicFramePr>
        <p:xfrm>
          <a:off x="7674155" y="1695787"/>
          <a:ext cx="3153756" cy="5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출입증 등록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dialog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문자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/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카카오톡으로 받은 코드 입력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등록 시 정상 등록 번호 체크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8" name="직선 연결선 197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02" name="표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41208"/>
              </p:ext>
            </p:extLst>
          </p:nvPr>
        </p:nvGraphicFramePr>
        <p:xfrm>
          <a:off x="7684175" y="5096963"/>
          <a:ext cx="3149287" cy="13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 상태에서 타 사이트 출입증 등록 할 수 있음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약관은 회원가입 시 또는 최초 출입증 등록 시 동의 받음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989702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454555"/>
                  </a:ext>
                </a:extLst>
              </a:tr>
            </a:tbl>
          </a:graphicData>
        </a:graphic>
      </p:graphicFrame>
      <p:sp>
        <p:nvSpPr>
          <p:cNvPr id="203" name="직사각형 202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102567" y="1135400"/>
            <a:ext cx="264057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3-5.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출입증 등록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조회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(2/2)</a:t>
            </a: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9" name="Picture 130" descr="5">
            <a:extLst>
              <a:ext uri="{FF2B5EF4-FFF2-40B4-BE49-F238E27FC236}">
                <a16:creationId xmlns:a16="http://schemas.microsoft.com/office/drawing/2014/main" id="{CABDA1EA-8084-4C14-A993-1996CE0A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3866676" y="3335812"/>
            <a:ext cx="452554" cy="1013918"/>
          </a:xfrm>
          <a:prstGeom prst="rect">
            <a:avLst/>
          </a:prstGeom>
          <a:noFill/>
        </p:spPr>
      </p:pic>
      <p:pic>
        <p:nvPicPr>
          <p:cNvPr id="143" name="그림 142">
            <a:extLst>
              <a:ext uri="{FF2B5EF4-FFF2-40B4-BE49-F238E27FC236}">
                <a16:creationId xmlns:a16="http://schemas.microsoft.com/office/drawing/2014/main" id="{E4A737A4-E668-4EF0-BF2E-302ACE0344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366" y="2255467"/>
            <a:ext cx="2430149" cy="432242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F85E7EFD-6CCB-49FC-9A51-6378ECAB77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570" y="2255465"/>
            <a:ext cx="2430150" cy="432242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7AF60AF0-F404-4DA1-A3B3-1C36A5EE1B6A}"/>
              </a:ext>
            </a:extLst>
          </p:cNvPr>
          <p:cNvGrpSpPr/>
          <p:nvPr/>
        </p:nvGrpSpPr>
        <p:grpSpPr>
          <a:xfrm>
            <a:off x="2527396" y="5512329"/>
            <a:ext cx="369293" cy="425616"/>
            <a:chOff x="3139175" y="2089534"/>
            <a:chExt cx="369293" cy="425616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F9A0F79E-77D3-4B59-A8B0-98402E7F9DF3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E6FE4B76-4A2E-4980-B012-7BD1D1BEAD82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B3502AF4-A6BB-4814-8162-E7A737A80193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3FAC9712-8F6F-4B62-9C3F-5CB443409DA7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3B22C292-6607-411E-A3E1-76E1EBA63DDB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65" name="그림 164">
                <a:extLst>
                  <a:ext uri="{FF2B5EF4-FFF2-40B4-BE49-F238E27FC236}">
                    <a16:creationId xmlns:a16="http://schemas.microsoft.com/office/drawing/2014/main" id="{A1349DAA-25E5-4CF9-B487-3DF13FAA7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9582AD81-92F9-4AD5-B41D-D514D9687BE4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FBCDC5B-A1B1-42D0-A09F-C46AAA504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36407"/>
              </p:ext>
            </p:extLst>
          </p:nvPr>
        </p:nvGraphicFramePr>
        <p:xfrm>
          <a:off x="7674155" y="2255467"/>
          <a:ext cx="3153756" cy="5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약관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약관동의 안되어 있는 경우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최초 등록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약관 페이지 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 동의 된 경우에는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스킵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완료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(or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스킵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시 조회 화면으로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돌아감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 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데이터 갱신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ACCBB22-6522-411D-9BB9-3C3B17BA4DA3}"/>
              </a:ext>
            </a:extLst>
          </p:cNvPr>
          <p:cNvGrpSpPr/>
          <p:nvPr/>
        </p:nvGrpSpPr>
        <p:grpSpPr>
          <a:xfrm>
            <a:off x="6072128" y="6206282"/>
            <a:ext cx="369293" cy="425616"/>
            <a:chOff x="3139175" y="2089534"/>
            <a:chExt cx="369293" cy="425616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D01EB8B0-89E5-4E32-99C5-19064283A322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B5BFBC5A-4761-4940-BA80-82347A36A694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2D25D6D3-1900-41C2-8FB3-9147A24FB7FD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CE1E4DD2-A451-4207-B828-0C5AA0607B2F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5D135451-E5FB-4432-AC75-51685246400A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48" name="그림 147">
                <a:extLst>
                  <a:ext uri="{FF2B5EF4-FFF2-40B4-BE49-F238E27FC236}">
                    <a16:creationId xmlns:a16="http://schemas.microsoft.com/office/drawing/2014/main" id="{E0F780F2-34BB-4390-A784-B570280F5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AA10D7A-485D-4FFA-9105-80A1ACE587D6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4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243835E-7F63-49CA-B012-4C1EC138DACD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2165987-2E73-4E4F-ADBA-569690522F8E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51B08AB-7D9A-443B-8615-7A876A8815CB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590E569-7E43-42F8-B3A6-886DBA4BC68F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4B4B8CB-701E-4CE1-931F-9721F1EBC313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074F471-B176-4390-8D55-FB0635387FE6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19F77277-1862-4289-9258-AFDB035174B8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6601EFF-3FCB-465E-9637-E4F3CABD8F45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87D5BE0-3AF2-41A9-B70A-B123D7FCE9CD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98DAC89-F988-4376-8777-0192BA778E6D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05177FF-F733-406D-99EA-DBEE3676D5B3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17584D0B-23B1-4297-97E4-059EAE1DF0D2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CCEBB88-7910-41F6-8175-F5400E2B8FA5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A879C78-E7CC-462A-A764-A970EBE14384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05C28E2D-15DA-47E9-BF01-7B9C18D86128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C3E5063-98B3-4044-BC3F-DC60B139583F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EEC282E-48E5-487E-82E4-C74AC1F3C203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F27FBCE9-D57F-4C65-81C9-DE8F3D2153B3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DB32387-37BD-4CC1-AA20-04E34ABD54FD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1" name="TextBox 56">
              <a:extLst>
                <a:ext uri="{FF2B5EF4-FFF2-40B4-BE49-F238E27FC236}">
                  <a16:creationId xmlns:a16="http://schemas.microsoft.com/office/drawing/2014/main" id="{D158DAD6-3875-4BE6-A969-EC87F4C78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0173BC74-2BE8-44AB-92CF-DF9CB22943A8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3" name="직사각형 58">
              <a:extLst>
                <a:ext uri="{FF2B5EF4-FFF2-40B4-BE49-F238E27FC236}">
                  <a16:creationId xmlns:a16="http://schemas.microsoft.com/office/drawing/2014/main" id="{599D85BC-86BF-4833-B436-8210EAE9E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17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4" name="TextBox 22">
              <a:extLst>
                <a:ext uri="{FF2B5EF4-FFF2-40B4-BE49-F238E27FC236}">
                  <a16:creationId xmlns:a16="http://schemas.microsoft.com/office/drawing/2014/main" id="{16D81343-E846-4AAC-B13F-6564A8203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92DE321-E824-42D0-B0B7-B050A17764DA}"/>
              </a:ext>
            </a:extLst>
          </p:cNvPr>
          <p:cNvSpPr/>
          <p:nvPr/>
        </p:nvSpPr>
        <p:spPr>
          <a:xfrm>
            <a:off x="1083366" y="2040157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출입증 등록</a:t>
            </a:r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(dialog)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BB4EB0D-40FF-419F-999F-CB4F7958A7BF}"/>
              </a:ext>
            </a:extLst>
          </p:cNvPr>
          <p:cNvSpPr/>
          <p:nvPr/>
        </p:nvSpPr>
        <p:spPr>
          <a:xfrm>
            <a:off x="4474570" y="2040157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약관</a:t>
            </a:r>
          </a:p>
        </p:txBody>
      </p:sp>
    </p:spTree>
    <p:extLst>
      <p:ext uri="{BB962C8B-B14F-4D97-AF65-F5344CB8AC3E}">
        <p14:creationId xmlns:p14="http://schemas.microsoft.com/office/powerpoint/2010/main" val="2530744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800888" y="2700884"/>
            <a:ext cx="45365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고딕" pitchFamily="2" charset="-127"/>
                <a:ea typeface="나눔고딕" pitchFamily="2" charset="-127"/>
              </a:rPr>
              <a:t>4. Main page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10414" y="3378147"/>
            <a:ext cx="397867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공지사항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(default)</a:t>
            </a:r>
          </a:p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2) </a:t>
            </a:r>
            <a:r>
              <a:rPr lang="ko-KR" altLang="en-US" sz="1600" dirty="0" err="1">
                <a:latin typeface="나눔고딕" pitchFamily="2" charset="-127"/>
                <a:ea typeface="나눔고딕" pitchFamily="2" charset="-127"/>
              </a:rPr>
              <a:t>내차찾기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3)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출입증 발급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4) </a:t>
            </a:r>
            <a:r>
              <a:rPr lang="ko-KR" altLang="en-US" sz="1600" dirty="0" err="1">
                <a:latin typeface="나눔고딕" pitchFamily="2" charset="-127"/>
                <a:ea typeface="나눔고딕" pitchFamily="2" charset="-127"/>
              </a:rPr>
              <a:t>더보기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  4-1)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출입증 등록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조회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  4-2)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사용자 정보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  4-3)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환경설정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6595F59-A761-450F-B5F1-594C58E70828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E0CFD80-9695-4AE1-97C9-B005F2F56F80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EF272EF0-AEE7-4B53-96AE-779CD5730FDD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8B2CB0D-339C-4B70-AC8F-DE0F869B1467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6661F80-CAE5-457E-B368-17B24EA3AB4D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C4363F-5381-4964-8F6F-D58668DCB031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A086AC0-98F1-4C46-A608-06A353D249F5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C183236-E082-4BAE-931D-09A12FBE1BF5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D57C52C-E2D8-4643-B7A2-D62B92A21F28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E14E2475-DD76-4268-9663-5D02354149EC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65BF1DE-8E7E-4C32-AF05-C7B5EEE92BA2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2C706F0-25EF-4779-99B8-F888375A8590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E944B19-BC5E-49AA-BB71-3554495D77A8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88CD8C5-F849-44F2-BF31-07112FF55E5F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9F41B48-5497-4428-B7FB-5ABC9DBF83AC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2CF379A-CD79-47FB-8491-E899CD54ECA6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584D192-C356-4450-B86B-D5C50F09F0E2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A568BB7-FB63-4F4F-8174-97232404B48D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4470F3A-704B-4312-8742-E7BCAF444895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2" name="TextBox 56">
              <a:extLst>
                <a:ext uri="{FF2B5EF4-FFF2-40B4-BE49-F238E27FC236}">
                  <a16:creationId xmlns:a16="http://schemas.microsoft.com/office/drawing/2014/main" id="{4E2629ED-FDA2-4367-AF3D-86141AC21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1CE7FCA-0A1A-45E1-AF63-A430CF8203A3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4" name="직사각형 58">
              <a:extLst>
                <a:ext uri="{FF2B5EF4-FFF2-40B4-BE49-F238E27FC236}">
                  <a16:creationId xmlns:a16="http://schemas.microsoft.com/office/drawing/2014/main" id="{A7995228-F9E8-4A80-A6BF-38683BF6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18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5" name="TextBox 22">
              <a:extLst>
                <a:ext uri="{FF2B5EF4-FFF2-40B4-BE49-F238E27FC236}">
                  <a16:creationId xmlns:a16="http://schemas.microsoft.com/office/drawing/2014/main" id="{7FA8EB2B-5C97-4562-BBB6-5497FB6E9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77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093024" y="1128688"/>
            <a:ext cx="3718504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1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공지사항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54" name="직선 연결선 253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258" name="표 257"/>
          <p:cNvGraphicFramePr>
            <a:graphicFrameLocks noGrp="1"/>
          </p:cNvGraphicFramePr>
          <p:nvPr/>
        </p:nvGraphicFramePr>
        <p:xfrm>
          <a:off x="7684175" y="5096963"/>
          <a:ext cx="3149287" cy="6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9" name="직사각형 258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E84538C-81AE-4CDA-BC98-26CDF7A14C1E}"/>
              </a:ext>
            </a:extLst>
          </p:cNvPr>
          <p:cNvSpPr/>
          <p:nvPr/>
        </p:nvSpPr>
        <p:spPr>
          <a:xfrm>
            <a:off x="1459999" y="2107909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공지사항</a:t>
            </a:r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접기 </a:t>
            </a:r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– default)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2BE89992-DDA3-40C1-A142-2987DF28F1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5997" y="2293544"/>
            <a:ext cx="2428781" cy="4319993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210" name="그림 209">
            <a:extLst>
              <a:ext uri="{FF2B5EF4-FFF2-40B4-BE49-F238E27FC236}">
                <a16:creationId xmlns:a16="http://schemas.microsoft.com/office/drawing/2014/main" id="{311B3BA8-D11C-40F1-8FEC-D9F7082A7A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840" y="2293543"/>
            <a:ext cx="2428782" cy="4319993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A49ED60B-108B-4F35-9F14-6141DCF687C5}"/>
              </a:ext>
            </a:extLst>
          </p:cNvPr>
          <p:cNvGrpSpPr/>
          <p:nvPr/>
        </p:nvGrpSpPr>
        <p:grpSpPr>
          <a:xfrm>
            <a:off x="3535929" y="3216192"/>
            <a:ext cx="369293" cy="425616"/>
            <a:chOff x="3139175" y="2089534"/>
            <a:chExt cx="369293" cy="425616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9ED1CA2F-D34A-467B-8841-6ACAC568B5F1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3DAB7B2B-47EC-4770-8873-3B7A8C2BE8F9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E9630D76-19CD-45E4-AE04-50D578A45F9A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64AFBD09-3859-40A8-A129-BAC6F060ED9B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6155BE00-51D5-45E3-974F-B08138D1ED47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215" name="그림 214">
                <a:extLst>
                  <a:ext uri="{FF2B5EF4-FFF2-40B4-BE49-F238E27FC236}">
                    <a16:creationId xmlns:a16="http://schemas.microsoft.com/office/drawing/2014/main" id="{E50233AE-1E8F-44A9-A7F0-7FD3AE3B7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5A5F6F4E-9ACF-490A-9531-1294FE7FA9C2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DB54FC0B-E7AE-4AFE-9EF4-72AB07E70476}"/>
              </a:ext>
            </a:extLst>
          </p:cNvPr>
          <p:cNvGrpSpPr/>
          <p:nvPr/>
        </p:nvGrpSpPr>
        <p:grpSpPr>
          <a:xfrm>
            <a:off x="6405994" y="4018834"/>
            <a:ext cx="436205" cy="490997"/>
            <a:chOff x="3419872" y="4221088"/>
            <a:chExt cx="432048" cy="71419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20" name="아래쪽 화살표 167">
              <a:extLst>
                <a:ext uri="{FF2B5EF4-FFF2-40B4-BE49-F238E27FC236}">
                  <a16:creationId xmlns:a16="http://schemas.microsoft.com/office/drawing/2014/main" id="{378B2CB9-E1D9-42CF-AECF-9301183FD3F3}"/>
                </a:ext>
              </a:extLst>
            </p:cNvPr>
            <p:cNvSpPr/>
            <p:nvPr/>
          </p:nvSpPr>
          <p:spPr>
            <a:xfrm rot="10800000">
              <a:off x="3419872" y="4221088"/>
              <a:ext cx="432048" cy="366982"/>
            </a:xfrm>
            <a:prstGeom prst="downArrow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EE23BB2-8B9B-4BBB-A86B-104FA8F23FCB}"/>
                </a:ext>
              </a:extLst>
            </p:cNvPr>
            <p:cNvSpPr/>
            <p:nvPr/>
          </p:nvSpPr>
          <p:spPr>
            <a:xfrm>
              <a:off x="3527883" y="4624172"/>
              <a:ext cx="216024" cy="121928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4BCA4EC6-A760-45B4-AFF4-AA6B1ECE60A7}"/>
                </a:ext>
              </a:extLst>
            </p:cNvPr>
            <p:cNvSpPr/>
            <p:nvPr/>
          </p:nvSpPr>
          <p:spPr>
            <a:xfrm>
              <a:off x="3527883" y="4775597"/>
              <a:ext cx="216024" cy="81852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5DDE2C59-41E1-4639-9D6B-6EE6A52FCE30}"/>
                </a:ext>
              </a:extLst>
            </p:cNvPr>
            <p:cNvSpPr/>
            <p:nvPr/>
          </p:nvSpPr>
          <p:spPr>
            <a:xfrm>
              <a:off x="3527462" y="4889560"/>
              <a:ext cx="216024" cy="45719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0D5ED40E-A2E1-4632-8C0B-7D1CD0868B29}"/>
              </a:ext>
            </a:extLst>
          </p:cNvPr>
          <p:cNvGrpSpPr/>
          <p:nvPr/>
        </p:nvGrpSpPr>
        <p:grpSpPr>
          <a:xfrm>
            <a:off x="6805361" y="3209334"/>
            <a:ext cx="369293" cy="425616"/>
            <a:chOff x="3139175" y="2089534"/>
            <a:chExt cx="369293" cy="425616"/>
          </a:xfrm>
        </p:grpSpPr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2D1B82F4-2E09-4E16-AF27-5F4C9197FFB9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227" name="그룹 226">
                <a:extLst>
                  <a:ext uri="{FF2B5EF4-FFF2-40B4-BE49-F238E27FC236}">
                    <a16:creationId xmlns:a16="http://schemas.microsoft.com/office/drawing/2014/main" id="{8452CC86-C08C-4BF6-81CB-4C8041CA9CE6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5090B0DC-67A2-4655-91D0-E0EC1AE9FA5D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02A49D9A-2959-41DB-B6EF-89F910BB1BD2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7AC216EB-B3CA-4EE5-86BC-58D2E1EFF59A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233" name="그림 232">
                <a:extLst>
                  <a:ext uri="{FF2B5EF4-FFF2-40B4-BE49-F238E27FC236}">
                    <a16:creationId xmlns:a16="http://schemas.microsoft.com/office/drawing/2014/main" id="{6A7DFEEF-FF1F-42DC-82CC-FAB04B7AF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09C7947-4F9D-48B7-9199-351F8E7C60DE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69AC4E8F-9030-421A-9424-DFCAD3D0E46E}"/>
              </a:ext>
            </a:extLst>
          </p:cNvPr>
          <p:cNvGrpSpPr/>
          <p:nvPr/>
        </p:nvGrpSpPr>
        <p:grpSpPr>
          <a:xfrm rot="10800000">
            <a:off x="2475869" y="3438070"/>
            <a:ext cx="436205" cy="490997"/>
            <a:chOff x="3419872" y="4221088"/>
            <a:chExt cx="432048" cy="71419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38" name="아래쪽 화살표 181">
              <a:extLst>
                <a:ext uri="{FF2B5EF4-FFF2-40B4-BE49-F238E27FC236}">
                  <a16:creationId xmlns:a16="http://schemas.microsoft.com/office/drawing/2014/main" id="{9A2C0270-4CCC-487E-A2B4-EE913447B6D1}"/>
                </a:ext>
              </a:extLst>
            </p:cNvPr>
            <p:cNvSpPr/>
            <p:nvPr/>
          </p:nvSpPr>
          <p:spPr>
            <a:xfrm rot="10800000">
              <a:off x="3419872" y="4221088"/>
              <a:ext cx="432048" cy="366982"/>
            </a:xfrm>
            <a:prstGeom prst="downArrow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9C2647EC-F8A1-426A-8D46-3D132DE00EA5}"/>
                </a:ext>
              </a:extLst>
            </p:cNvPr>
            <p:cNvSpPr/>
            <p:nvPr/>
          </p:nvSpPr>
          <p:spPr>
            <a:xfrm>
              <a:off x="3527883" y="4624172"/>
              <a:ext cx="216024" cy="121928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3F6ABB99-C06D-4E0B-A630-13CE7E5AFA0D}"/>
                </a:ext>
              </a:extLst>
            </p:cNvPr>
            <p:cNvSpPr/>
            <p:nvPr/>
          </p:nvSpPr>
          <p:spPr>
            <a:xfrm>
              <a:off x="3527883" y="4775597"/>
              <a:ext cx="216024" cy="81852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4A653FDE-AFAA-46ED-9967-FDEBAD18CA05}"/>
                </a:ext>
              </a:extLst>
            </p:cNvPr>
            <p:cNvSpPr/>
            <p:nvPr/>
          </p:nvSpPr>
          <p:spPr>
            <a:xfrm>
              <a:off x="3527462" y="4889560"/>
              <a:ext cx="216024" cy="45719"/>
            </a:xfrm>
            <a:prstGeom prst="rect">
              <a:avLst/>
            </a:prstGeom>
            <a:grp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52115CFB-CCF3-4F63-BDAB-D89039B8820E}"/>
              </a:ext>
            </a:extLst>
          </p:cNvPr>
          <p:cNvGrpSpPr/>
          <p:nvPr/>
        </p:nvGrpSpPr>
        <p:grpSpPr>
          <a:xfrm>
            <a:off x="2888229" y="6311817"/>
            <a:ext cx="369293" cy="425616"/>
            <a:chOff x="3139175" y="2089534"/>
            <a:chExt cx="369293" cy="425616"/>
          </a:xfrm>
        </p:grpSpPr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84C850A4-564C-4618-BA2F-0CF6A573DF94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8FA2D9DB-8648-482F-8DDB-AC7474051D62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DB91B8E5-5B64-4A97-A5E5-44BB6C89433A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EF841860-F9E0-4F26-BE74-DCC3933560D1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08A59A41-7441-413D-BA06-850B8632CBF4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246" name="그림 245">
                <a:extLst>
                  <a:ext uri="{FF2B5EF4-FFF2-40B4-BE49-F238E27FC236}">
                    <a16:creationId xmlns:a16="http://schemas.microsoft.com/office/drawing/2014/main" id="{AF47B251-EADB-43C2-A0D2-CDC3C0E4C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EDE896FC-B800-4CFE-8404-6DE9B32F7264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4BD5234-B626-4B61-BF1E-F3F8276A9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89382"/>
              </p:ext>
            </p:extLst>
          </p:nvPr>
        </p:nvGraphicFramePr>
        <p:xfrm>
          <a:off x="7680325" y="1701554"/>
          <a:ext cx="347559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공지사항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 시 기본 페이지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(default)</a:t>
                      </a: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공지사항은 제목만 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7B162C4-E816-41F1-BA11-AB2B82A5B629}"/>
              </a:ext>
            </a:extLst>
          </p:cNvPr>
          <p:cNvSpPr/>
          <p:nvPr/>
        </p:nvSpPr>
        <p:spPr>
          <a:xfrm>
            <a:off x="7688342" y="1344120"/>
            <a:ext cx="346675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6A38149B-D75B-48D5-B0E0-09608AC67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75483"/>
              </p:ext>
            </p:extLst>
          </p:nvPr>
        </p:nvGraphicFramePr>
        <p:xfrm>
          <a:off x="7680325" y="2109443"/>
          <a:ext cx="347559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공지사항 펼치기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제목을 누르면 해당 항목의 세부내용이 펼쳐짐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3F9D2790-1883-479A-A6C2-7AD0F2F3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65977"/>
              </p:ext>
            </p:extLst>
          </p:nvPr>
        </p:nvGraphicFramePr>
        <p:xfrm>
          <a:off x="7680325" y="2519722"/>
          <a:ext cx="347559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공지사항 접기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제목을 누르면 해당 항목의 세부내용을 접음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DC62FE9-2414-4C64-ACCE-97FEB0E0DB66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E560B23-B1B7-48BD-8F87-6F6FE0850657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4D0B523-80FF-47FF-ABD1-C0C15B1E08AA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B63624F-68B2-449A-AC2A-B17D6ED8CDEE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10A72CB-36FC-4C05-A12B-D3F98B407D5C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8FB3D85-16E4-4647-A180-FEEB2BAA6A50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9252A07-8A04-4F56-AF63-CDF72ED0FB78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C3A09CF-37D2-41AA-A593-29BE060559CA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69B7731-D3A8-44DC-934C-159743C3ACB5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97F0D638-3A44-439E-AA1F-8BD6270957A6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4730891-2219-401F-A7C4-2C0C36BC39B3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9461C57-0554-452F-A9DE-01028D2C252D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6242A58-86CC-4D6E-81AF-322F67EDB610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CED0B3-0906-4B9B-853D-61C99FEE5E92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1D64B9B-0863-42D7-916D-1B08582BEBBC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9418FEF-E739-4F3C-94F7-73F699CE23D0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3AEA2B4-5163-4882-8626-3B767F125BAB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F37B13F-66EF-4FBD-801C-C46A771519B6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440B589-8CEF-4B28-969A-B71D61005B61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2" name="TextBox 56">
              <a:extLst>
                <a:ext uri="{FF2B5EF4-FFF2-40B4-BE49-F238E27FC236}">
                  <a16:creationId xmlns:a16="http://schemas.microsoft.com/office/drawing/2014/main" id="{E153EFF9-B521-4725-B282-3BC6A0047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435DB55-7FB8-4F30-B7C3-F9B5C88088A0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4" name="직사각형 58">
              <a:extLst>
                <a:ext uri="{FF2B5EF4-FFF2-40B4-BE49-F238E27FC236}">
                  <a16:creationId xmlns:a16="http://schemas.microsoft.com/office/drawing/2014/main" id="{08836D5D-A55B-4F30-83E8-66C8B44A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19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5" name="TextBox 22">
              <a:extLst>
                <a:ext uri="{FF2B5EF4-FFF2-40B4-BE49-F238E27FC236}">
                  <a16:creationId xmlns:a16="http://schemas.microsoft.com/office/drawing/2014/main" id="{BB2E57E1-B289-4A38-8EF9-5D259441E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B6D160C-276E-43CD-AF6E-11CA2B4291C2}"/>
              </a:ext>
            </a:extLst>
          </p:cNvPr>
          <p:cNvSpPr/>
          <p:nvPr/>
        </p:nvSpPr>
        <p:spPr>
          <a:xfrm>
            <a:off x="4677113" y="2107909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공지사항</a:t>
            </a:r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펼치기</a:t>
            </a:r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82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64947" y="873126"/>
            <a:ext cx="2924175" cy="30956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800" dirty="0">
                <a:latin typeface="나눔고딕" pitchFamily="2" charset="-127"/>
                <a:ea typeface="나눔고딕" pitchFamily="2" charset="-127"/>
                <a:cs typeface="MV Boli" pitchFamily="2"/>
              </a:rPr>
              <a:t>Revision History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4" name="TextBox 56"/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6" name="직사각형 58"/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2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7" name="TextBox 22"/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62792"/>
              </p:ext>
            </p:extLst>
          </p:nvPr>
        </p:nvGraphicFramePr>
        <p:xfrm>
          <a:off x="1972495" y="2123808"/>
          <a:ext cx="8303188" cy="450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5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일자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1.0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2022.01.10.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최초작성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라병수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1.1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2022.01.19.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와이어프레임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정은비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1.2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2022.01.21.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순서 및 내용 보완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이계혁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1.3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2022.01.26.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내부 동작 플로우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  <a:cs typeface="+mn-cs"/>
                        </a:rPr>
                        <a:t>이계혁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55476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31819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28329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067458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32027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86899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418855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8539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18099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12539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941576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66642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141798"/>
                  </a:ext>
                </a:extLst>
              </a:tr>
            </a:tbl>
          </a:graphicData>
        </a:graphic>
      </p:graphicFrame>
      <p:graphicFrame>
        <p:nvGraphicFramePr>
          <p:cNvPr id="29" name="Group 3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95129"/>
              </p:ext>
            </p:extLst>
          </p:nvPr>
        </p:nvGraphicFramePr>
        <p:xfrm>
          <a:off x="1972495" y="1259711"/>
          <a:ext cx="8299970" cy="792705"/>
        </p:xfrm>
        <a:graphic>
          <a:graphicData uri="http://schemas.openxmlformats.org/drawingml/2006/table">
            <a:tbl>
              <a:tblPr/>
              <a:tblGrid>
                <a:gridCol w="949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서비스명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0081" marR="8008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DAVIS(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사용자 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문서명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0081" marR="8008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기초 디자인</a:t>
                      </a: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최초 작성일자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0081" marR="8008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2022. 01. 10.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최종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변경일자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0081" marR="8008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2022. 01. 21.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보안등급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0081" marR="8008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□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비보안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                                              □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내부전용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                                                  ■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2" charset="-127"/>
                          <a:ea typeface="나눔고딕" pitchFamily="2" charset="-127"/>
                        </a:rPr>
                        <a:t>대외비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80081" marR="80081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140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91272"/>
              </p:ext>
            </p:extLst>
          </p:nvPr>
        </p:nvGraphicFramePr>
        <p:xfrm>
          <a:off x="7690761" y="1692884"/>
          <a:ext cx="314270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내차 찾기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내차찾기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(Navigation /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더보기의 내차 찾기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내차찾기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페이지 전환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093270" y="1131061"/>
            <a:ext cx="260583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2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내차 찾기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76774"/>
              </p:ext>
            </p:extLst>
          </p:nvPr>
        </p:nvGraphicFramePr>
        <p:xfrm>
          <a:off x="7684175" y="5096963"/>
          <a:ext cx="3149287" cy="13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이미지는 회원가입 시 단지 확정되면 미리 받아서 관리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층별 이미지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size: 4000 x 4000 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pixcel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차량번호로 위치 조회 시 이미지 파일 이름과 좌표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(x, y)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를 수신할 수 있고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 사이즈에 맞춰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scale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조정하여 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이미지는 확대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축소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이동이 가능해야 하고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이미지 손실이 없도록 함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994426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이미지 상단에 해당 단지 정보 표시는 표시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or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삭제 검토 중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0900946"/>
                  </a:ext>
                </a:extLst>
              </a:tr>
            </a:tbl>
          </a:graphicData>
        </a:graphic>
      </p:graphicFrame>
      <p:sp>
        <p:nvSpPr>
          <p:cNvPr id="194" name="직사각형 193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8A71EF-1D70-4837-98BA-BBE17043A934}"/>
              </a:ext>
            </a:extLst>
          </p:cNvPr>
          <p:cNvSpPr/>
          <p:nvPr/>
        </p:nvSpPr>
        <p:spPr>
          <a:xfrm>
            <a:off x="1436840" y="2088391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공지사항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3FCF3198-62D5-4D28-A639-44A70A9566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840" y="2293541"/>
            <a:ext cx="2428783" cy="431999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507018E4-9CE1-4EEB-A6D2-59291AEA28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5997" y="2293543"/>
            <a:ext cx="2428783" cy="4319995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15" name="Picture 130" descr="5">
            <a:extLst>
              <a:ext uri="{FF2B5EF4-FFF2-40B4-BE49-F238E27FC236}">
                <a16:creationId xmlns:a16="http://schemas.microsoft.com/office/drawing/2014/main" id="{FCC297F6-6EC3-4F3C-931E-AA1A972B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4072508" y="3785298"/>
            <a:ext cx="452554" cy="1013918"/>
          </a:xfrm>
          <a:prstGeom prst="rect">
            <a:avLst/>
          </a:prstGeom>
          <a:noFill/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6A50188-F898-4E99-97C1-04DEECD12320}"/>
              </a:ext>
            </a:extLst>
          </p:cNvPr>
          <p:cNvGrpSpPr/>
          <p:nvPr/>
        </p:nvGrpSpPr>
        <p:grpSpPr>
          <a:xfrm>
            <a:off x="1767809" y="6307729"/>
            <a:ext cx="369293" cy="425616"/>
            <a:chOff x="3139175" y="2089534"/>
            <a:chExt cx="369293" cy="425616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6169F2B-1639-4EA8-89EA-7E0731EF3E5E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B7E7D420-6358-4A97-B87F-E34A1C3E26C9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EBF1BB25-B18A-49D5-B9EB-8FD033CB321E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5424CDA-65B0-4C26-90A6-E160FECDC6F3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746869FB-AB02-40B4-8BCC-D3DD95A5C316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2AE3B78F-0DE0-47BD-AEA7-027621769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71DBE70-AE85-49EB-B098-565BAED146C3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514BB1F6-6825-4BE6-ACE7-C5E6FDF86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06966"/>
              </p:ext>
            </p:extLst>
          </p:nvPr>
        </p:nvGraphicFramePr>
        <p:xfrm>
          <a:off x="7690761" y="2119891"/>
          <a:ext cx="3142700" cy="5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내차 찾기 페이지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세대에 등록된 차량이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여러대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인 경우 차량 선택 가능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선택된 차량의 위치를 이미지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지도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+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목적지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와 텍스트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층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+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기둥번호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 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A6E1F48-2C60-4865-82E0-AC26EF1538E3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585F20A-7FB0-4AD3-A9C3-4ACDC79BBC03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EF2211A-5479-47D5-BFAA-05B790F2D296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9F0947B-5661-4A3C-A7D1-7B419D7A01A4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40FFE1B-C525-49C1-9C47-E2977A48C813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F11BBB2-F339-43F3-81E7-F7011D27EC24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1EFE950-9BD3-4A80-9734-9AE911BBB44A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32FC7A1-1C21-450F-8F56-0A48ABBAB23C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388A44A-5F32-4AD4-AA2E-454834E22788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7679D93-3847-462C-B4A9-01B6CBED4B70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D1576BC-E3FA-426C-9433-10C7B6620E62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15ACF5A-4B3A-4E28-B558-FC788FC2134F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49534FD-7D5D-48D1-951C-3784D9761712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8C0C795-8D4F-4418-BAE8-625CAC193E48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F5D2520-949C-4285-8A10-8BA0696D7A0B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4536C5B-18CB-4877-A3E7-09395A624DDF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091D416-361A-41BF-B6A3-3AE087AD8736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6244EE3C-1013-4494-8ED3-C989027C1D06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0ACC054-D0E2-4FD1-9D1A-6E6F325B97D5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1" name="TextBox 56">
              <a:extLst>
                <a:ext uri="{FF2B5EF4-FFF2-40B4-BE49-F238E27FC236}">
                  <a16:creationId xmlns:a16="http://schemas.microsoft.com/office/drawing/2014/main" id="{FAFC9503-1793-4DF5-80C9-C5ED70684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90B2C5C-4144-4CE4-9FA3-7BE5721C9774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3" name="직사각형 58">
              <a:extLst>
                <a:ext uri="{FF2B5EF4-FFF2-40B4-BE49-F238E27FC236}">
                  <a16:creationId xmlns:a16="http://schemas.microsoft.com/office/drawing/2014/main" id="{E8299890-3007-40C3-A4FD-1CAB5328D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20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F18455D3-DB0C-4F41-B4AD-A139548A6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8B0984E-184B-4E34-9A2D-AB6C5BD65078}"/>
              </a:ext>
            </a:extLst>
          </p:cNvPr>
          <p:cNvSpPr/>
          <p:nvPr/>
        </p:nvSpPr>
        <p:spPr>
          <a:xfrm>
            <a:off x="4665997" y="2088391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</a:t>
            </a:r>
            <a:r>
              <a:rPr lang="ko-KR" altLang="en-US" sz="900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내차찾기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873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81398"/>
              </p:ext>
            </p:extLst>
          </p:nvPr>
        </p:nvGraphicFramePr>
        <p:xfrm>
          <a:off x="7690761" y="1692884"/>
          <a:ext cx="3142700" cy="5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출입증 발급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방문예정인 인원에게 출입증 발급할 수 있다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출입증 발급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(Navigation /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더보기의 출입증 발급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출입증 발급 페이지 전환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093270" y="1131061"/>
            <a:ext cx="260583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3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출입증 발급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(1/2)</a:t>
            </a: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96000"/>
              </p:ext>
            </p:extLst>
          </p:nvPr>
        </p:nvGraphicFramePr>
        <p:xfrm>
          <a:off x="7684175" y="5096963"/>
          <a:ext cx="3149287" cy="6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주소록을 통해 등록한 정보는 수정할 수 없음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직사각형 193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47904B8-7267-4A11-9B81-5DCD0C02A78E}"/>
              </a:ext>
            </a:extLst>
          </p:cNvPr>
          <p:cNvSpPr/>
          <p:nvPr/>
        </p:nvSpPr>
        <p:spPr>
          <a:xfrm>
            <a:off x="1412662" y="2058030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공지사항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068F4782-D25E-477F-AB31-B6780846D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840" y="2293541"/>
            <a:ext cx="2428783" cy="431999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27A5032E-6DC9-40CD-82B0-6E8E67970A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5997" y="2293543"/>
            <a:ext cx="2428783" cy="4319995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16" name="Picture 130" descr="5">
            <a:extLst>
              <a:ext uri="{FF2B5EF4-FFF2-40B4-BE49-F238E27FC236}">
                <a16:creationId xmlns:a16="http://schemas.microsoft.com/office/drawing/2014/main" id="{058F1E97-B083-48AD-A292-33BD33B6E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4072508" y="3785298"/>
            <a:ext cx="452554" cy="1013918"/>
          </a:xfrm>
          <a:prstGeom prst="rect">
            <a:avLst/>
          </a:prstGeom>
          <a:noFill/>
        </p:spPr>
      </p:pic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5AD89F3-E19A-4FA4-8D78-19F7A3F57E25}"/>
              </a:ext>
            </a:extLst>
          </p:cNvPr>
          <p:cNvGrpSpPr/>
          <p:nvPr/>
        </p:nvGrpSpPr>
        <p:grpSpPr>
          <a:xfrm>
            <a:off x="2342750" y="6312241"/>
            <a:ext cx="369293" cy="425616"/>
            <a:chOff x="3139175" y="2089534"/>
            <a:chExt cx="369293" cy="425616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98B5785-885D-49E5-9414-C4CAAF7211E2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6B4E81E1-F677-4BAE-978C-4A23FA2174F7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012873C5-4741-43D6-8A76-82B84F347EC2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C27632F7-237F-4BC3-84CA-6B5FFBC40050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C889A2EE-3C1C-4CEF-A641-8C089DE8EDFB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2DD42401-45A5-4B09-A82C-BA85CE2FE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C605BF-1545-4446-AA88-5DD4AD94F4E0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6F527CD-C009-4FEE-A618-2E8899DE5BE6}"/>
              </a:ext>
            </a:extLst>
          </p:cNvPr>
          <p:cNvGrpSpPr/>
          <p:nvPr/>
        </p:nvGrpSpPr>
        <p:grpSpPr>
          <a:xfrm>
            <a:off x="6698374" y="3875584"/>
            <a:ext cx="369293" cy="425616"/>
            <a:chOff x="3139175" y="2089534"/>
            <a:chExt cx="369293" cy="42561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A8B0742-2F61-4A94-878D-08269CED0EDD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0569F369-C079-4D8D-8437-CBA39DD8A320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F5932B4B-17AC-4952-9F52-03918D84468C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BD6503A1-EE3F-4E7C-8D1D-4FA8E10784BA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44CAC892-0156-4B13-BB67-5E74C7810A82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9AE0573B-44FE-43EC-A4C9-363EAD95C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16A3A59-5623-431E-A4AF-3DF24FE77A18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8EC5799F-09ED-4A75-9F44-343A67934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23199"/>
              </p:ext>
            </p:extLst>
          </p:nvPr>
        </p:nvGraphicFramePr>
        <p:xfrm>
          <a:off x="7690761" y="2249020"/>
          <a:ext cx="314270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주소록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출입증 발급 시 연락처를 수동으로 입력 할 수 있고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주소록 버튼을 눌러 휴대폰 연락처에서 받아올 수 있다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96CA6BC5-5DF2-4480-8E10-C522503AE287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7936699-E213-41FE-8E1C-9CCA53B37B3E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1E3D359-2902-41DB-8312-C26273B6318C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BD0AB04-B54E-47B4-B792-A13D3E5E4745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6DB46A6-16A9-47A3-89D9-835D4ECC1D0B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2058EB7-A478-4378-ABFD-E0D850C88E93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3D0C50F-DF3F-41B9-AACE-54E674F43650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FCC3689-FBDA-48C2-B607-931168227080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BCDE8F2-C545-4828-9462-2654C688DFB2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A18535D-B3E7-4742-B0DB-55827ECBC385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9A797F1-7DA6-4CA1-A7BF-5B4742AB1659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40E474B-BF13-49C4-9017-B6D82E29392E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198A2FF-8DF1-4951-83C7-290AB802193E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680B6B5-CFB1-4BDB-93A1-A7EBFCB433A2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0842976-4AD3-4B17-B128-60E5CF0C4932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19F2B22-35B4-49B7-A3A1-7C458D5B84AF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75B902A-E867-4029-AE00-95B5AA99D330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EBB28FA8-3553-4BE9-A0D0-7ADE2662F1AC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6348C103-423E-425C-9360-5DBEE83FA8A4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9" name="TextBox 56">
              <a:extLst>
                <a:ext uri="{FF2B5EF4-FFF2-40B4-BE49-F238E27FC236}">
                  <a16:creationId xmlns:a16="http://schemas.microsoft.com/office/drawing/2014/main" id="{629CB302-CB6F-4012-815D-D0246BC04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B40417F-D3C8-4459-B34E-C2DEE4AD458B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1" name="직사각형 58">
              <a:extLst>
                <a:ext uri="{FF2B5EF4-FFF2-40B4-BE49-F238E27FC236}">
                  <a16:creationId xmlns:a16="http://schemas.microsoft.com/office/drawing/2014/main" id="{09FC6527-8316-4B1C-B4B5-8C1472AC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21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2" name="TextBox 22">
              <a:extLst>
                <a:ext uri="{FF2B5EF4-FFF2-40B4-BE49-F238E27FC236}">
                  <a16:creationId xmlns:a16="http://schemas.microsoft.com/office/drawing/2014/main" id="{F9725D7F-3CE5-4609-8E2B-16783A46A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319CBE2-E80E-4A66-8079-36BEB39B2D3D}"/>
              </a:ext>
            </a:extLst>
          </p:cNvPr>
          <p:cNvSpPr/>
          <p:nvPr/>
        </p:nvSpPr>
        <p:spPr>
          <a:xfrm>
            <a:off x="4665997" y="2058030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출입증 발급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72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53728"/>
              </p:ext>
            </p:extLst>
          </p:nvPr>
        </p:nvGraphicFramePr>
        <p:xfrm>
          <a:off x="7690761" y="1692884"/>
          <a:ext cx="314270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연락처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저장된 연락처에서 선택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093270" y="1131061"/>
            <a:ext cx="260583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3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출입증 발급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(2/2)</a:t>
            </a: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54723"/>
              </p:ext>
            </p:extLst>
          </p:nvPr>
        </p:nvGraphicFramePr>
        <p:xfrm>
          <a:off x="7684175" y="5096963"/>
          <a:ext cx="3149287" cy="6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유효 데이터 여부 체크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연락처 여부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날짜 유효성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문자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or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카톡알리미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API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호출필요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직사각형 193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47904B8-7267-4A11-9B81-5DCD0C02A78E}"/>
              </a:ext>
            </a:extLst>
          </p:cNvPr>
          <p:cNvSpPr/>
          <p:nvPr/>
        </p:nvSpPr>
        <p:spPr>
          <a:xfrm>
            <a:off x="1436840" y="2051098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연락처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27A5032E-6DC9-40CD-82B0-6E8E67970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5997" y="2293543"/>
            <a:ext cx="2428782" cy="4319995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16" name="Picture 130" descr="5">
            <a:extLst>
              <a:ext uri="{FF2B5EF4-FFF2-40B4-BE49-F238E27FC236}">
                <a16:creationId xmlns:a16="http://schemas.microsoft.com/office/drawing/2014/main" id="{058F1E97-B083-48AD-A292-33BD33B6E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4072508" y="3785298"/>
            <a:ext cx="452554" cy="1013918"/>
          </a:xfrm>
          <a:prstGeom prst="rect">
            <a:avLst/>
          </a:prstGeom>
          <a:noFill/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0B016E14-054E-49B0-916D-02A24CD53A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840" y="2293542"/>
            <a:ext cx="2428783" cy="4319995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2ABC0F8-EC28-4F08-A74B-516D9623DD36}"/>
              </a:ext>
            </a:extLst>
          </p:cNvPr>
          <p:cNvGrpSpPr/>
          <p:nvPr/>
        </p:nvGrpSpPr>
        <p:grpSpPr>
          <a:xfrm>
            <a:off x="3297663" y="3094353"/>
            <a:ext cx="369293" cy="425616"/>
            <a:chOff x="3139175" y="2089534"/>
            <a:chExt cx="369293" cy="425616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58BE850E-2055-4963-8CFC-567FDA077E13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A8E6B4E7-45EB-45D9-86E4-6565A8C77E2E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A6F83EB8-2BD7-49C1-B7E6-71AEF3ED975A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9CBBF082-4D7E-422D-8585-BAD33AE792FE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39188CB-4BBC-4885-B683-F8788FDAF8FF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44" name="그림 143">
                <a:extLst>
                  <a:ext uri="{FF2B5EF4-FFF2-40B4-BE49-F238E27FC236}">
                    <a16:creationId xmlns:a16="http://schemas.microsoft.com/office/drawing/2014/main" id="{B6FB2569-276B-4A02-9ECE-19BA71698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8422660-9334-4201-B2B2-EC95FE2EFCC2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FA78009-3BF9-47EB-8EC2-71C6577058C4}"/>
              </a:ext>
            </a:extLst>
          </p:cNvPr>
          <p:cNvGrpSpPr/>
          <p:nvPr/>
        </p:nvGrpSpPr>
        <p:grpSpPr>
          <a:xfrm>
            <a:off x="6513727" y="5931636"/>
            <a:ext cx="369293" cy="425616"/>
            <a:chOff x="3139175" y="2089534"/>
            <a:chExt cx="369293" cy="42561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D275A6C-19E2-4F57-902C-C550841E3E25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398E1F9D-2B3E-44CA-B11A-F74FBD0B7966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AA84C450-CAD6-42E0-B5DF-0AF7AC99A9D3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88858916-5710-422B-90B2-53E7602BE5CE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19" name="직사각형 118">
                  <a:extLst>
                    <a:ext uri="{FF2B5EF4-FFF2-40B4-BE49-F238E27FC236}">
                      <a16:creationId xmlns:a16="http://schemas.microsoft.com/office/drawing/2014/main" id="{536509AA-C7AE-436E-97B4-5196584B8A90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046C6412-25EB-449C-B2A0-FA4F80755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3C2D54F-A259-4DF3-A212-ED6398086C5D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4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01558273-6E06-42BB-A52D-5E9FA654F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88555"/>
              </p:ext>
            </p:extLst>
          </p:nvPr>
        </p:nvGraphicFramePr>
        <p:xfrm>
          <a:off x="7690761" y="2119891"/>
          <a:ext cx="314270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저장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발급 관련 정보 입력 후 저장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BAF2C96-3C65-474C-A7AF-E1D18493BE20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7F85D16-64FF-4D59-A6B3-1064878C6A4D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B27F32-D6AA-4181-A2C5-18A87E41E2BD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0A71316-C2D2-4D0D-99AF-2AA2B4440DEB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284FD6A-E12C-4EFE-91CC-72D00AED6197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29AD0C21-4F17-4A2F-AF22-4CA653C7ECE4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0202EE7-2EC0-4E2F-B8DC-186963340CBD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0E64E2A-12B1-48A7-9C6C-E2CEA95716F2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FC1ACB3-9B6B-41E9-AC66-06D29C397E6F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83DC317-430F-476B-9F66-E36FF0985283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B263C41-50E6-42C4-A898-111FADE5D185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892A390-38EF-4FDC-A565-564466BC2164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AAADAC6-13E8-40D7-B6CE-7CFCCDB16607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11A913B-ADBF-494E-830E-0AE7C2BFE680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AFA499F-82CB-4E7E-BDCE-DAF2BE869A9C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3CB1525-F51E-4FEC-81E7-89434101953C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45B26B8-A8C4-45C1-80BB-369D61A463FB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A83612A2-B482-493D-A071-BA1DDD1D3C5B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AB6FA0A-B944-4836-8FFC-34AB44AF4FA5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9" name="TextBox 56">
              <a:extLst>
                <a:ext uri="{FF2B5EF4-FFF2-40B4-BE49-F238E27FC236}">
                  <a16:creationId xmlns:a16="http://schemas.microsoft.com/office/drawing/2014/main" id="{A218A38F-E59D-4D54-9946-06008FE37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C6288F6-ECEF-4A71-9834-0804396C98E1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1" name="직사각형 58">
              <a:extLst>
                <a:ext uri="{FF2B5EF4-FFF2-40B4-BE49-F238E27FC236}">
                  <a16:creationId xmlns:a16="http://schemas.microsoft.com/office/drawing/2014/main" id="{72EDC6C9-E7E9-4DB1-BA0D-0C7835DC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22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2" name="TextBox 22">
              <a:extLst>
                <a:ext uri="{FF2B5EF4-FFF2-40B4-BE49-F238E27FC236}">
                  <a16:creationId xmlns:a16="http://schemas.microsoft.com/office/drawing/2014/main" id="{A040D79D-8B0D-412D-A86B-FC1F83B89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32CBC49-455F-4B5F-9612-4E4DF0F9CCE1}"/>
              </a:ext>
            </a:extLst>
          </p:cNvPr>
          <p:cNvSpPr/>
          <p:nvPr/>
        </p:nvSpPr>
        <p:spPr>
          <a:xfrm>
            <a:off x="4665997" y="2051098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출입증 발급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65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:a16="http://schemas.microsoft.com/office/drawing/2014/main" id="{A2ADD593-9D91-4A0E-8616-770E17C4FE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840" y="2293541"/>
            <a:ext cx="2428783" cy="431999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42" name="직사각형 41"/>
          <p:cNvSpPr/>
          <p:nvPr/>
        </p:nvSpPr>
        <p:spPr>
          <a:xfrm>
            <a:off x="1468074" y="2060284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공지사항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101345" y="1140586"/>
            <a:ext cx="260583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4-4. </a:t>
            </a:r>
            <a:r>
              <a:rPr lang="ko-KR" altLang="en-US" sz="1600" dirty="0" err="1">
                <a:latin typeface="나눔고딕" pitchFamily="2" charset="-127"/>
                <a:ea typeface="나눔고딕" pitchFamily="2" charset="-127"/>
              </a:rPr>
              <a:t>더보기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타원 234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7688342" y="1344120"/>
            <a:ext cx="346675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240" name="직선 연결선 239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1619CDE-0AF5-410E-B1F1-07B22B2C394C}"/>
              </a:ext>
            </a:extLst>
          </p:cNvPr>
          <p:cNvGrpSpPr/>
          <p:nvPr/>
        </p:nvGrpSpPr>
        <p:grpSpPr>
          <a:xfrm>
            <a:off x="3481387" y="6306501"/>
            <a:ext cx="369293" cy="425616"/>
            <a:chOff x="3139175" y="2089534"/>
            <a:chExt cx="369293" cy="425616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291CB53-BC03-419F-B4F4-B6EED2F1C170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8C7374DF-ADBE-4097-83C6-505A8FAE52DC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015047B-A7FA-47F6-8D6A-F96858EF5218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38D0037A-5069-41B2-AC6A-2822F17BD013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7F5353E7-361B-4458-9055-BFC7CDB2C1A6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0B923D0E-298C-4710-91FD-4AF49B0A89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C274281-4147-4AA0-BF0D-66D7432729D7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pic>
        <p:nvPicPr>
          <p:cNvPr id="103" name="Picture 130" descr="5">
            <a:extLst>
              <a:ext uri="{FF2B5EF4-FFF2-40B4-BE49-F238E27FC236}">
                <a16:creationId xmlns:a16="http://schemas.microsoft.com/office/drawing/2014/main" id="{9D22E248-C095-44CA-9B71-39F7E137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4072508" y="3785298"/>
            <a:ext cx="452554" cy="1013918"/>
          </a:xfrm>
          <a:prstGeom prst="rect">
            <a:avLst/>
          </a:prstGeom>
          <a:noFill/>
        </p:spPr>
      </p:pic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25F7865-BFC2-415D-AFE8-2AD73EF61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681422"/>
              </p:ext>
            </p:extLst>
          </p:nvPr>
        </p:nvGraphicFramePr>
        <p:xfrm>
          <a:off x="7680325" y="1690343"/>
          <a:ext cx="347559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더보기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모든 메뉴를 볼 수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더보기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F7B3D755-083A-4C5D-A154-A48CEE228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360"/>
              </p:ext>
            </p:extLst>
          </p:nvPr>
        </p:nvGraphicFramePr>
        <p:xfrm>
          <a:off x="7684175" y="5096963"/>
          <a:ext cx="3149287" cy="13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989702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454555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FDC8F5C1-9A1C-4EED-8C64-9FC28771447D}"/>
              </a:ext>
            </a:extLst>
          </p:cNvPr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BB8FA571-5150-4D8D-92BF-33C8303D4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27" y="2287998"/>
            <a:ext cx="2428770" cy="4307744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96096769-D280-43CE-8F6B-90F8B47372EA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6948671-4B99-4FB2-A9CF-BACCD7194C50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4101A0B-1790-443B-8325-4F913C70D462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3B02DCB-D492-4CD0-B8E7-EEBF5DAA4B64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265586A-8A70-4B56-8AE0-750B2D2E60E7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EAC1061-56F5-4BA1-A7B0-E67FEE786B2F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A583202-1196-4B39-9097-7A854B3D7B37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0BBD20D-0DDA-4732-A5A4-2B0A7CF64A53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C4A6D16C-03BA-45A5-A73F-364B88779075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79FB243-6ACE-419F-8F55-39BF48C209C1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1C0A0A08-0BD6-44FF-A353-E6F519E4B9A3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B8B279B-4E5C-45BA-91C0-1C13270E9956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161F8EA0-4739-4132-8632-5979136E4E80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CABC7D-CE73-4C2C-9ADE-2C5F2A304F1A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F40FC72-0DDF-4BBC-98C1-F0F8E0E61529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0DB64C9F-6B20-41CE-B6A2-E6765D06A8CF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447D34F-DE05-4DC3-BD6E-A550A9E59552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812D1D2-C29B-4DE2-BCCE-04ADF01E0020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2FC3FE9-A63B-4513-8CEC-E9C4C6DA79CF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4" name="TextBox 56">
              <a:extLst>
                <a:ext uri="{FF2B5EF4-FFF2-40B4-BE49-F238E27FC236}">
                  <a16:creationId xmlns:a16="http://schemas.microsoft.com/office/drawing/2014/main" id="{735C0D5B-FB70-4587-A81E-596C2CAD8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0E6CCC1-C2A7-4A72-BEDE-7854069C61D5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6" name="직사각형 58">
              <a:extLst>
                <a:ext uri="{FF2B5EF4-FFF2-40B4-BE49-F238E27FC236}">
                  <a16:creationId xmlns:a16="http://schemas.microsoft.com/office/drawing/2014/main" id="{E581B706-D330-4078-87D3-62F4B2A1F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23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7" name="TextBox 22">
              <a:extLst>
                <a:ext uri="{FF2B5EF4-FFF2-40B4-BE49-F238E27FC236}">
                  <a16:creationId xmlns:a16="http://schemas.microsoft.com/office/drawing/2014/main" id="{F7215732-B7A0-4AFA-9FEF-55A21FFD0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D5D4D50-A894-4C03-9016-0AE9C6730717}"/>
              </a:ext>
            </a:extLst>
          </p:cNvPr>
          <p:cNvSpPr/>
          <p:nvPr/>
        </p:nvSpPr>
        <p:spPr>
          <a:xfrm>
            <a:off x="4633193" y="2060284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</a:t>
            </a:r>
            <a:r>
              <a:rPr lang="ko-KR" altLang="en-US" sz="900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더보기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80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그림 128">
            <a:extLst>
              <a:ext uri="{FF2B5EF4-FFF2-40B4-BE49-F238E27FC236}">
                <a16:creationId xmlns:a16="http://schemas.microsoft.com/office/drawing/2014/main" id="{99837124-0A63-4F12-9725-6780B50D6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27" y="2287998"/>
            <a:ext cx="2428770" cy="4307744"/>
          </a:xfrm>
          <a:prstGeom prst="rect">
            <a:avLst/>
          </a:prstGeom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83734"/>
              </p:ext>
            </p:extLst>
          </p:nvPr>
        </p:nvGraphicFramePr>
        <p:xfrm>
          <a:off x="7690761" y="1692884"/>
          <a:ext cx="3142700" cy="5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출입증 등록 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/ 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조회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출입증 등록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/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조회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 화면 버튼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/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더보기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메뉴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 화면의 페이지와 동일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093270" y="1121536"/>
            <a:ext cx="26058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5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출입증 등록 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조회</a:t>
            </a:r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361315"/>
              </p:ext>
            </p:extLst>
          </p:nvPr>
        </p:nvGraphicFramePr>
        <p:xfrm>
          <a:off x="7684175" y="5096963"/>
          <a:ext cx="3149287" cy="6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직사각형 193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D955FB2-067A-4371-A393-E1FD12D3CC0E}"/>
              </a:ext>
            </a:extLst>
          </p:cNvPr>
          <p:cNvSpPr/>
          <p:nvPr/>
        </p:nvSpPr>
        <p:spPr>
          <a:xfrm>
            <a:off x="1439128" y="2052487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</a:t>
            </a:r>
            <a:r>
              <a:rPr lang="ko-KR" altLang="en-US" sz="900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더보기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38C7A431-FD28-4612-8C51-EC2DB3C703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5997" y="2293544"/>
            <a:ext cx="2428782" cy="4319993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10" name="Picture 130" descr="5">
            <a:extLst>
              <a:ext uri="{FF2B5EF4-FFF2-40B4-BE49-F238E27FC236}">
                <a16:creationId xmlns:a16="http://schemas.microsoft.com/office/drawing/2014/main" id="{7BE51362-6F46-49A0-9B7C-F2912689C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4072508" y="3785298"/>
            <a:ext cx="452554" cy="1013918"/>
          </a:xfrm>
          <a:prstGeom prst="rect">
            <a:avLst/>
          </a:prstGeom>
          <a:noFill/>
        </p:spPr>
      </p:pic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A5490FC-6D62-48B7-B3D8-2AD808D60C4A}"/>
              </a:ext>
            </a:extLst>
          </p:cNvPr>
          <p:cNvGrpSpPr/>
          <p:nvPr/>
        </p:nvGrpSpPr>
        <p:grpSpPr>
          <a:xfrm>
            <a:off x="2505585" y="3647406"/>
            <a:ext cx="369293" cy="425616"/>
            <a:chOff x="3139175" y="2089534"/>
            <a:chExt cx="369293" cy="425616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BEA1609-C5D7-45F3-8940-43BCE6C43154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0623F2DE-829D-4FF1-9EE7-34C626C68618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2F7A81C5-C852-48ED-89CA-6F43C7E85EFB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D5A8109E-AC20-471C-ABBB-07E3EE78B6A5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9F860500-CCAB-46D9-9CAF-34BF48B3613E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434C3E0D-BB17-4449-83CF-225390A86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5512BB0-B3FD-476E-9D6D-124AED04436E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67F00D9-5D86-48D8-B7C3-B243481337FC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A904C01-CE52-43FA-B0DB-261F270D786F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6BCE540-E2D4-442C-B665-458466AADE22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9F118FF-6095-45CF-8CD2-72ACBCBBBE37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C7EBA50-6AD9-407D-9192-8B2609FDD4C1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0BDA4C5-C86A-45CD-B5DD-3C605D942B92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8B219BF-F840-4244-BA8D-D55A3D27080F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1EE1C74-228A-4C2B-B33C-582ACD004281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08AF5549-8381-4486-8C14-FE97599402D8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A279F-234C-44F0-898B-D27860A5B379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95F6103-BC21-4281-9BF2-8A8697A6E1A3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81201E99-B312-48C3-AB6B-762A616A10F7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3E6256C-00D8-4705-91B0-254F7E478FDE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AEAFBE4-B9D8-41F5-9148-B4887461E6BA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A0D8A6F-087C-42D1-A41F-4C513FD04216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A66211D-3F49-4193-A1D5-C3D750146C13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741080F-1DCA-4407-AC13-749F47D2E223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7636D7D-470E-4B17-B49B-66B241B2F081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385D265-80DA-4743-9CE5-1FD51901D06A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9" name="TextBox 56">
              <a:extLst>
                <a:ext uri="{FF2B5EF4-FFF2-40B4-BE49-F238E27FC236}">
                  <a16:creationId xmlns:a16="http://schemas.microsoft.com/office/drawing/2014/main" id="{3D566CCD-7785-437D-980E-414FEC7D6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97D9AD70-0E6F-40F3-A491-DF01B145A879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1" name="직사각형 58">
              <a:extLst>
                <a:ext uri="{FF2B5EF4-FFF2-40B4-BE49-F238E27FC236}">
                  <a16:creationId xmlns:a16="http://schemas.microsoft.com/office/drawing/2014/main" id="{6187844D-486E-4FF0-9944-A1FDF819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24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2" name="TextBox 22">
              <a:extLst>
                <a:ext uri="{FF2B5EF4-FFF2-40B4-BE49-F238E27FC236}">
                  <a16:creationId xmlns:a16="http://schemas.microsoft.com/office/drawing/2014/main" id="{3C43634C-B790-4D83-AE1C-1C5824A2D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725749F-9335-4CA1-B7A8-4C00F05CA897}"/>
              </a:ext>
            </a:extLst>
          </p:cNvPr>
          <p:cNvSpPr/>
          <p:nvPr/>
        </p:nvSpPr>
        <p:spPr>
          <a:xfrm>
            <a:off x="4665997" y="2052487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출입증 조회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737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그림 107">
            <a:extLst>
              <a:ext uri="{FF2B5EF4-FFF2-40B4-BE49-F238E27FC236}">
                <a16:creationId xmlns:a16="http://schemas.microsoft.com/office/drawing/2014/main" id="{65B75F9D-B036-4814-83FC-DD0D9231A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27" y="2287998"/>
            <a:ext cx="2428770" cy="4307744"/>
          </a:xfrm>
          <a:prstGeom prst="rect">
            <a:avLst/>
          </a:prstGeom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22509"/>
              </p:ext>
            </p:extLst>
          </p:nvPr>
        </p:nvGraphicFramePr>
        <p:xfrm>
          <a:off x="7690761" y="1692884"/>
          <a:ext cx="3142700" cy="8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사용자 정보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 된 사용자 정보 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기본정보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(e-mail,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전화번호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는 수정 불가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: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비밀번호만 변경 가능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단지정보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동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/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세대주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차량번호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차량종류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는 세트로 관리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093270" y="1131061"/>
            <a:ext cx="260583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6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사용자 정보 관리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(1/4)</a:t>
            </a: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1119"/>
              </p:ext>
            </p:extLst>
          </p:nvPr>
        </p:nvGraphicFramePr>
        <p:xfrm>
          <a:off x="7684175" y="5096963"/>
          <a:ext cx="3149287" cy="6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패스워드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변경시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암호화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직사각형 193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C0BA645-7906-4B60-89CC-90F62C553970}"/>
              </a:ext>
            </a:extLst>
          </p:cNvPr>
          <p:cNvSpPr/>
          <p:nvPr/>
        </p:nvSpPr>
        <p:spPr>
          <a:xfrm>
            <a:off x="1434207" y="2040096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</a:t>
            </a:r>
            <a:r>
              <a:rPr lang="ko-KR" altLang="en-US" sz="900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더보기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5CF2102-3C30-4FBE-8F3E-561723B21D5E}"/>
              </a:ext>
            </a:extLst>
          </p:cNvPr>
          <p:cNvGrpSpPr/>
          <p:nvPr/>
        </p:nvGrpSpPr>
        <p:grpSpPr>
          <a:xfrm>
            <a:off x="2264705" y="3875584"/>
            <a:ext cx="369293" cy="425616"/>
            <a:chOff x="3139175" y="2089534"/>
            <a:chExt cx="369293" cy="425616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EDEBC47-AEE7-47C9-865B-C277A345F902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8F78C966-84FD-41D5-A7CA-9E9B7DC44A0C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7DDD8BCC-F618-4D2B-82A7-37B0CF790DA5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8E5BCAA8-9083-43A4-BF52-0037E041C6B5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AF93AD4F-9148-4D2D-951E-793898CFFD24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A1356B78-F3E4-48A1-9A93-FC96AF4BC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9B611B8-7324-47E6-838B-B0103009C587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pic>
        <p:nvPicPr>
          <p:cNvPr id="128" name="그림 127">
            <a:extLst>
              <a:ext uri="{FF2B5EF4-FFF2-40B4-BE49-F238E27FC236}">
                <a16:creationId xmlns:a16="http://schemas.microsoft.com/office/drawing/2014/main" id="{CA213550-087D-480E-83B0-80F611E18A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5997" y="2293543"/>
            <a:ext cx="2428783" cy="4319995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02" name="Picture 130" descr="5">
            <a:extLst>
              <a:ext uri="{FF2B5EF4-FFF2-40B4-BE49-F238E27FC236}">
                <a16:creationId xmlns:a16="http://schemas.microsoft.com/office/drawing/2014/main" id="{0AD03031-134B-437A-AA11-AA0DF3336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4072508" y="3785298"/>
            <a:ext cx="452554" cy="1013918"/>
          </a:xfrm>
          <a:prstGeom prst="rect">
            <a:avLst/>
          </a:prstGeom>
          <a:noFill/>
        </p:spPr>
      </p:pic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C83B16B-93A6-4E8C-98D2-A3D2846A4C79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679EC34-EC5B-4CAE-A97D-E23637D22543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EB9DD0E-1AAC-48FA-8CC1-FEFE02EA1016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5C3E020-EC8C-44CA-944B-0FED85A5851E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FB6EE0C-0EB9-4FAE-9DAF-41729316E5C6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9B01C39-2869-4180-BC8A-8662256E8238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CB89819-8802-4EC0-AD23-D94F79C16131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98906FA-6E1B-47D4-B6E6-9E2E81E1F0CF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39F1BAC-03F8-4439-926F-47F0F4690ADF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39F8813-25F0-4E4D-9CBC-41B46C711541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F17D67F4-D558-4670-B273-7D79CF4F9B09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209FD03-C3B9-461D-9D05-ED08E87E1AE4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DCF4048-290F-4486-835B-03B957C02AE0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232CCFB-9B7E-4022-B1BD-9B8FDB3396BE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1144467-66A4-4F6A-9B66-0C637BCB7D39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C1C10FC-FDAB-41AA-A4E8-E541386AD354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8FA1B2-456C-43A9-B0D4-8A31E1E90C9C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5366DDD-2E50-46E6-BB91-CD031039D3F3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9CCFC2B-1E63-4D2F-9428-1245F2173723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0" name="TextBox 56">
              <a:extLst>
                <a:ext uri="{FF2B5EF4-FFF2-40B4-BE49-F238E27FC236}">
                  <a16:creationId xmlns:a16="http://schemas.microsoft.com/office/drawing/2014/main" id="{612BF3E6-584C-41CD-8476-6226C4210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F053682-665A-411D-8A2D-29FFFDF6145C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2" name="직사각형 58">
              <a:extLst>
                <a:ext uri="{FF2B5EF4-FFF2-40B4-BE49-F238E27FC236}">
                  <a16:creationId xmlns:a16="http://schemas.microsoft.com/office/drawing/2014/main" id="{E9832725-55E8-4577-8ED4-5D3CA4090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25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3" name="TextBox 22">
              <a:extLst>
                <a:ext uri="{FF2B5EF4-FFF2-40B4-BE49-F238E27FC236}">
                  <a16:creationId xmlns:a16="http://schemas.microsoft.com/office/drawing/2014/main" id="{FE8AA22E-FF41-4796-9EB7-37C6F0388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8D16151-6C70-4630-82A0-2F77B333AF56}"/>
              </a:ext>
            </a:extLst>
          </p:cNvPr>
          <p:cNvSpPr/>
          <p:nvPr/>
        </p:nvSpPr>
        <p:spPr>
          <a:xfrm>
            <a:off x="4665997" y="2040096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사용자 정보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119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67423"/>
              </p:ext>
            </p:extLst>
          </p:nvPr>
        </p:nvGraphicFramePr>
        <p:xfrm>
          <a:off x="7701335" y="1704228"/>
          <a:ext cx="3125226" cy="34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변경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규칙에 맞게 변경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7" name="직선 연결선 166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2" name="TextBox 3"/>
          <p:cNvSpPr txBox="1">
            <a:spLocks noChangeArrowheads="1"/>
          </p:cNvSpPr>
          <p:nvPr/>
        </p:nvSpPr>
        <p:spPr bwMode="auto">
          <a:xfrm>
            <a:off x="1083366" y="1125902"/>
            <a:ext cx="627824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6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사용자 정보 관리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(2/4) –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비밀번호 변경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23ED6DE-1A46-46E7-84AA-EEC16AC962CC}"/>
              </a:ext>
            </a:extLst>
          </p:cNvPr>
          <p:cNvSpPr/>
          <p:nvPr/>
        </p:nvSpPr>
        <p:spPr>
          <a:xfrm>
            <a:off x="1436840" y="2088391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사용자 정보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E550D2EE-23B3-4B61-B9B6-0E90670BF7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6840" y="2293541"/>
            <a:ext cx="2428784" cy="431999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64" name="그림 163">
            <a:extLst>
              <a:ext uri="{FF2B5EF4-FFF2-40B4-BE49-F238E27FC236}">
                <a16:creationId xmlns:a16="http://schemas.microsoft.com/office/drawing/2014/main" id="{C7ECBB77-2C6C-4426-B668-F5748B1017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5997" y="2293543"/>
            <a:ext cx="2428783" cy="4319995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42C97F02-3243-4DA5-9835-1285CF0DAF01}"/>
              </a:ext>
            </a:extLst>
          </p:cNvPr>
          <p:cNvGrpSpPr/>
          <p:nvPr/>
        </p:nvGrpSpPr>
        <p:grpSpPr>
          <a:xfrm>
            <a:off x="3482309" y="3908176"/>
            <a:ext cx="369293" cy="425616"/>
            <a:chOff x="3139175" y="2089534"/>
            <a:chExt cx="369293" cy="425616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4C41D3D2-3B07-46D1-8668-4C509EE4AAF5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ACFD9E90-92BC-4CAB-8564-F25ADAC52CC5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66316162-E994-4FC0-B0A9-70E4CD9E646E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2" name="타원 241">
                  <a:extLst>
                    <a:ext uri="{FF2B5EF4-FFF2-40B4-BE49-F238E27FC236}">
                      <a16:creationId xmlns:a16="http://schemas.microsoft.com/office/drawing/2014/main" id="{9EB4FD91-C5B4-4851-A324-ABBB09C3CDF3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43" name="직사각형 242">
                  <a:extLst>
                    <a:ext uri="{FF2B5EF4-FFF2-40B4-BE49-F238E27FC236}">
                      <a16:creationId xmlns:a16="http://schemas.microsoft.com/office/drawing/2014/main" id="{B0076FB0-3ED7-42C4-A3B1-B049EEB07B66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240" name="그림 239">
                <a:extLst>
                  <a:ext uri="{FF2B5EF4-FFF2-40B4-BE49-F238E27FC236}">
                    <a16:creationId xmlns:a16="http://schemas.microsoft.com/office/drawing/2014/main" id="{55D56CAF-6D64-4780-8CAA-7152025C0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9FD04689-360B-42A4-8C61-1BF92E208043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pic>
        <p:nvPicPr>
          <p:cNvPr id="85" name="Picture 130" descr="5">
            <a:extLst>
              <a:ext uri="{FF2B5EF4-FFF2-40B4-BE49-F238E27FC236}">
                <a16:creationId xmlns:a16="http://schemas.microsoft.com/office/drawing/2014/main" id="{3A1DD7CD-C6A1-4E28-A487-1E89DD917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4072508" y="3785298"/>
            <a:ext cx="452554" cy="1013918"/>
          </a:xfrm>
          <a:prstGeom prst="rect">
            <a:avLst/>
          </a:prstGeom>
          <a:noFill/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FEFB79-F440-4AEE-B621-90B2E252610B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FCD0CDC-40A5-4BDC-83CE-14E45AF16A1B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3C0EEF7-C1E4-46CB-80E1-0F1D62FF3CE3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2F1E030-F75A-4832-9DA2-1C13BD004803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6FF66115-6846-40D0-9F53-8A02F0FD2B4E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BA36D96-26D6-43D8-8159-DCA5550599F3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EED3157-3CDB-4272-B56C-8050A6FC26B6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F83D094-3E08-4FAF-B7C3-D1B94937A7A6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4C8D121-4785-4A4D-BE38-1FEE36F96DD3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0712171-45B5-4A38-B915-2A66849DAE68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F347504-A13A-44AD-82F7-E04110F47E2A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98846A9-A9EE-4764-9C5B-58EF52A35FF7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D4EA60D-EEC0-40A0-9311-CBE437A8B69A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DEE4C89-CAC3-4748-899C-61ADB5451E03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7DB38D8-1E71-48D4-9A4A-1C7FECD36A1F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8B85D13-70D1-40E0-B410-46A1E7F4EB4C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9D7EC52-E13B-4CAF-8536-5AE1EA6E0CCA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9EE092F-DC93-4393-9DE0-E394C71DDFD8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66369C9-8F9F-4B81-9D15-3FDE2F04F3D4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5" name="TextBox 56">
              <a:extLst>
                <a:ext uri="{FF2B5EF4-FFF2-40B4-BE49-F238E27FC236}">
                  <a16:creationId xmlns:a16="http://schemas.microsoft.com/office/drawing/2014/main" id="{372229E6-77A1-487B-A5B3-55201D167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72DA56F-A2C6-4468-840C-D95212B2C288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7" name="직사각형 58">
              <a:extLst>
                <a:ext uri="{FF2B5EF4-FFF2-40B4-BE49-F238E27FC236}">
                  <a16:creationId xmlns:a16="http://schemas.microsoft.com/office/drawing/2014/main" id="{0DA7B5C7-6A47-4937-BFE1-F12666C0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26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E36762B5-E508-4E7C-9842-8BDCDA266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443B4B6A-109B-404F-AD3E-E2531D126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11917"/>
              </p:ext>
            </p:extLst>
          </p:nvPr>
        </p:nvGraphicFramePr>
        <p:xfrm>
          <a:off x="7684175" y="5096963"/>
          <a:ext cx="3149287" cy="6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초기화 페이지 재사용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기존 비밀번호 탭 추가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7F6C2F2-8C4C-4BFA-A0FB-E3BF84489876}"/>
              </a:ext>
            </a:extLst>
          </p:cNvPr>
          <p:cNvSpPr/>
          <p:nvPr/>
        </p:nvSpPr>
        <p:spPr>
          <a:xfrm>
            <a:off x="4665997" y="2088391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비밀번호 변경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833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0" descr="5">
            <a:extLst>
              <a:ext uri="{FF2B5EF4-FFF2-40B4-BE49-F238E27FC236}">
                <a16:creationId xmlns:a16="http://schemas.microsoft.com/office/drawing/2014/main" id="{9125DF72-4169-4749-B74B-4D700203E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5650988" y="3785298"/>
            <a:ext cx="452554" cy="1013918"/>
          </a:xfrm>
          <a:prstGeom prst="rect">
            <a:avLst/>
          </a:prstGeom>
          <a:noFill/>
        </p:spPr>
      </p:pic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093270" y="1131061"/>
            <a:ext cx="401968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6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사용자 정보 관리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(3/4) –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단지 추가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87932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2" name="TextBox 3"/>
          <p:cNvSpPr txBox="1">
            <a:spLocks noChangeArrowheads="1"/>
          </p:cNvSpPr>
          <p:nvPr/>
        </p:nvSpPr>
        <p:spPr bwMode="auto">
          <a:xfrm rot="5400000">
            <a:off x="-1292846" y="3731286"/>
            <a:ext cx="40754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나눔고딕" pitchFamily="2" charset="-127"/>
                <a:ea typeface="나눔고딕" pitchFamily="2" charset="-127"/>
              </a:rPr>
              <a:t>Activity GUI Guide </a:t>
            </a:r>
          </a:p>
          <a:p>
            <a:pPr algn="ctr"/>
            <a:r>
              <a:rPr lang="ko-KR" altLang="en-US" sz="800" dirty="0" err="1">
                <a:latin typeface="나눔고딕" pitchFamily="2" charset="-127"/>
                <a:ea typeface="나눔고딕" pitchFamily="2" charset="-127"/>
              </a:rPr>
              <a:t>다온텍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 모바일 앱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Guideline</a:t>
            </a:r>
          </a:p>
          <a:p>
            <a:pPr algn="ctr"/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83974"/>
              </p:ext>
            </p:extLst>
          </p:nvPr>
        </p:nvGraphicFramePr>
        <p:xfrm>
          <a:off x="8789075" y="5096963"/>
          <a:ext cx="3149287" cy="6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4" name="직사각형 193"/>
          <p:cNvSpPr/>
          <p:nvPr/>
        </p:nvSpPr>
        <p:spPr>
          <a:xfrm>
            <a:off x="88062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그림 110">
            <a:extLst>
              <a:ext uri="{FF2B5EF4-FFF2-40B4-BE49-F238E27FC236}">
                <a16:creationId xmlns:a16="http://schemas.microsoft.com/office/drawing/2014/main" id="{CBE492E0-C6E3-49A9-8C74-EE78F8EBEF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440" y="2293541"/>
            <a:ext cx="2428784" cy="431999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1FE21B1F-5D0E-465C-992F-B64B91BD9D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4397" y="2293542"/>
            <a:ext cx="2428783" cy="431999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pic>
        <p:nvPicPr>
          <p:cNvPr id="113" name="Picture 130" descr="5">
            <a:extLst>
              <a:ext uri="{FF2B5EF4-FFF2-40B4-BE49-F238E27FC236}">
                <a16:creationId xmlns:a16="http://schemas.microsoft.com/office/drawing/2014/main" id="{980F61C4-0E79-43C9-8880-8C35243C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2891408" y="3785298"/>
            <a:ext cx="452554" cy="1013918"/>
          </a:xfrm>
          <a:prstGeom prst="rect">
            <a:avLst/>
          </a:prstGeom>
          <a:noFill/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A2D9A9A-94ED-44F1-B8BD-463374FD404C}"/>
              </a:ext>
            </a:extLst>
          </p:cNvPr>
          <p:cNvGrpSpPr/>
          <p:nvPr/>
        </p:nvGrpSpPr>
        <p:grpSpPr>
          <a:xfrm>
            <a:off x="2567909" y="4697914"/>
            <a:ext cx="369293" cy="425616"/>
            <a:chOff x="3139175" y="2089534"/>
            <a:chExt cx="369293" cy="425616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405F67AC-10A0-4B67-8C37-7353AFFB58E3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2C6F7320-920F-4EBA-8BD7-77FB5BA63F11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38993AE9-4878-4402-A0A5-9BDFF03B9360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550C63B0-27F2-4D40-BB00-2F236B9C0926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28BAFEEB-4086-474E-A1ED-2933CF66444C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218E842D-0640-453F-A2C3-E26AD717C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48B2424-890C-46DA-B8E5-875229AC9BD5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B45A381F-5D1E-467E-BB8C-1BA093A2B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76164"/>
              </p:ext>
            </p:extLst>
          </p:nvPr>
        </p:nvGraphicFramePr>
        <p:xfrm>
          <a:off x="8795661" y="1692884"/>
          <a:ext cx="314270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단지 추가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현재 등록된 단지 외 추가하는 경우 회원 가입 시 순서를 따름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단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약관 동의는 이미 했으므로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스킵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147F972-9BCE-4EC8-98A8-8BBAF9F6E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01684"/>
              </p:ext>
            </p:extLst>
          </p:nvPr>
        </p:nvGraphicFramePr>
        <p:xfrm>
          <a:off x="8795661" y="2130644"/>
          <a:ext cx="3142700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사용자 정보관리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추가된 단지는 단지별 세트로 표시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2" name="그림 131">
            <a:extLst>
              <a:ext uri="{FF2B5EF4-FFF2-40B4-BE49-F238E27FC236}">
                <a16:creationId xmlns:a16="http://schemas.microsoft.com/office/drawing/2014/main" id="{74348FE9-6BA2-49AD-B39B-6D2C8BED1F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949" y="2293543"/>
            <a:ext cx="2428783" cy="4319995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AF4CCEA-F593-48A3-8215-D9AFF0445756}"/>
              </a:ext>
            </a:extLst>
          </p:cNvPr>
          <p:cNvGrpSpPr/>
          <p:nvPr/>
        </p:nvGrpSpPr>
        <p:grpSpPr>
          <a:xfrm>
            <a:off x="6151897" y="2558032"/>
            <a:ext cx="367104" cy="221878"/>
            <a:chOff x="3112789" y="2089534"/>
            <a:chExt cx="367104" cy="221878"/>
          </a:xfrm>
        </p:grpSpPr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D363E450-FF0A-405A-AECD-E89E96A837A6}"/>
                </a:ext>
              </a:extLst>
            </p:cNvPr>
            <p:cNvGrpSpPr/>
            <p:nvPr/>
          </p:nvGrpSpPr>
          <p:grpSpPr>
            <a:xfrm>
              <a:off x="3176013" y="2089534"/>
              <a:ext cx="221878" cy="221878"/>
              <a:chOff x="4332047" y="5013176"/>
              <a:chExt cx="221878" cy="221878"/>
            </a:xfrm>
          </p:grpSpPr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FC2DF990-4C75-49EA-8FB0-20884E9045E2}"/>
                  </a:ext>
                </a:extLst>
              </p:cNvPr>
              <p:cNvSpPr/>
              <p:nvPr/>
            </p:nvSpPr>
            <p:spPr>
              <a:xfrm>
                <a:off x="4332047" y="5013176"/>
                <a:ext cx="221878" cy="22187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98744D59-07D1-42C6-81AD-32E7BEB73A5A}"/>
                  </a:ext>
                </a:extLst>
              </p:cNvPr>
              <p:cNvSpPr/>
              <p:nvPr/>
            </p:nvSpPr>
            <p:spPr>
              <a:xfrm flipH="1" flipV="1">
                <a:off x="4389381" y="5071194"/>
                <a:ext cx="105842" cy="1058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52D9A5-3EE6-4CCF-BEEF-A426DD54F839}"/>
                  </a:ext>
                </a:extLst>
              </p:cNvPr>
              <p:cNvSpPr/>
              <p:nvPr/>
            </p:nvSpPr>
            <p:spPr>
              <a:xfrm>
                <a:off x="4359341" y="5025862"/>
                <a:ext cx="166409" cy="192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  <a:cs typeface="Verdana" pitchFamily="34" charset="0"/>
                </a:endParaRPr>
              </a:p>
            </p:txBody>
          </p:sp>
        </p:grp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F5D7561-4EAA-4392-8F13-A84D60C4FC11}"/>
                </a:ext>
              </a:extLst>
            </p:cNvPr>
            <p:cNvSpPr/>
            <p:nvPr/>
          </p:nvSpPr>
          <p:spPr>
            <a:xfrm>
              <a:off x="3112789" y="2089735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8CD49D8-F733-4D99-910C-C79A0FF4B47E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168EC8F-B21F-4141-B91C-78756CD39FAE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49B6690-C7E6-4214-894E-4AC03BCEEC04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5CD9BA6-BA7D-4F43-8ADB-6F364E6D0A3F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8814D11B-6D5D-428D-B167-4DDD33A66B78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55170DC-2904-4BB2-8570-D2C857A4B5A3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17EA556-B086-4FCB-B4E7-E4A64E85CE47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5607400-0223-4DC2-81C2-A7E0643574A2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126D902-A7C9-401C-AF24-A722915A46BF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CDA2D07-DE1C-45B9-A78D-7AE102FA7FA3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A49E1DC-17BC-401B-BDA1-33E1CA3B7D1A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05A6BC8D-C01D-4685-8E9B-9D9401FA2EAC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E61A02D-9AD3-42FB-8068-F8F39BB4451F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BD30176-1F4D-4631-A466-472BD5B14F55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E8EE587-14A4-4BE7-8AF6-D3C5BFD09083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001B186-431A-4A33-94ED-ABCD36209120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D92746F-7E6C-4B28-86A8-23B03C748C10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4CDA8AA-004E-4254-AC51-FAA079BA6CE8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3DFF2C8-5B02-444F-A65F-747199344FB8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1" name="TextBox 56">
              <a:extLst>
                <a:ext uri="{FF2B5EF4-FFF2-40B4-BE49-F238E27FC236}">
                  <a16:creationId xmlns:a16="http://schemas.microsoft.com/office/drawing/2014/main" id="{83A50E2F-8522-4F09-9C80-D31B708F8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7EE59F5-DE52-4B9F-B7B9-4B04CA0B37A6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3" name="직사각형 58">
              <a:extLst>
                <a:ext uri="{FF2B5EF4-FFF2-40B4-BE49-F238E27FC236}">
                  <a16:creationId xmlns:a16="http://schemas.microsoft.com/office/drawing/2014/main" id="{29E8FC5C-67AA-41B4-8DD7-9EB21816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27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4" name="TextBox 22">
              <a:extLst>
                <a:ext uri="{FF2B5EF4-FFF2-40B4-BE49-F238E27FC236}">
                  <a16:creationId xmlns:a16="http://schemas.microsoft.com/office/drawing/2014/main" id="{6CCAEA71-23C0-4875-8E1D-1154A7C11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1FFB68D-ABB0-4FFC-AC88-08454790A2CA}"/>
              </a:ext>
            </a:extLst>
          </p:cNvPr>
          <p:cNvSpPr/>
          <p:nvPr/>
        </p:nvSpPr>
        <p:spPr>
          <a:xfrm>
            <a:off x="522440" y="2048255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사용자 정보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A5EE422-042D-4EEA-B649-FE3F1C91283D}"/>
              </a:ext>
            </a:extLst>
          </p:cNvPr>
          <p:cNvSpPr/>
          <p:nvPr/>
        </p:nvSpPr>
        <p:spPr>
          <a:xfrm>
            <a:off x="3294397" y="2048255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단지 코드 등록</a:t>
            </a:r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(dialog)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C561646-BD82-4B3B-8F87-23512EC1553E}"/>
              </a:ext>
            </a:extLst>
          </p:cNvPr>
          <p:cNvSpPr/>
          <p:nvPr/>
        </p:nvSpPr>
        <p:spPr>
          <a:xfrm>
            <a:off x="6066354" y="2048255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사용자 정보</a:t>
            </a:r>
          </a:p>
        </p:txBody>
      </p:sp>
    </p:spTree>
    <p:extLst>
      <p:ext uri="{BB962C8B-B14F-4D97-AF65-F5344CB8AC3E}">
        <p14:creationId xmlns:p14="http://schemas.microsoft.com/office/powerpoint/2010/main" val="2316725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6C21910-E9D8-41B0-9AB9-82AB8141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912" y="3242316"/>
            <a:ext cx="2081802" cy="12388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22CEF9-75CF-435D-9011-0CE45F2F0A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728" y="2290439"/>
            <a:ext cx="2428784" cy="43199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softEdge rad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A66B5F-D8EB-47C2-BB48-FB43FF775A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43" y="2293541"/>
            <a:ext cx="2428784" cy="4319998"/>
          </a:xfrm>
          <a:prstGeom prst="rect">
            <a:avLst/>
          </a:prstGeom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63955"/>
              </p:ext>
            </p:extLst>
          </p:nvPr>
        </p:nvGraphicFramePr>
        <p:xfrm>
          <a:off x="8739560" y="1704228"/>
          <a:ext cx="31252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수정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단지별 수정 버튼은 어떤 버튼을 눌러도 동일하게 단지 정보 페이지로 이동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7" name="직선 연결선 166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타원 167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8726567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8739560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75" name="직선 연결선 174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그림 242">
            <a:extLst>
              <a:ext uri="{FF2B5EF4-FFF2-40B4-BE49-F238E27FC236}">
                <a16:creationId xmlns:a16="http://schemas.microsoft.com/office/drawing/2014/main" id="{47EEE3C8-8C57-4B5A-A088-A3F2EAF5BD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440" y="2293541"/>
            <a:ext cx="2428784" cy="431999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B968757E-23C2-4DC7-893C-4DCD43C2C125}"/>
              </a:ext>
            </a:extLst>
          </p:cNvPr>
          <p:cNvGrpSpPr/>
          <p:nvPr/>
        </p:nvGrpSpPr>
        <p:grpSpPr>
          <a:xfrm>
            <a:off x="2579577" y="4982000"/>
            <a:ext cx="369293" cy="425616"/>
            <a:chOff x="3139175" y="2089534"/>
            <a:chExt cx="369293" cy="425616"/>
          </a:xfrm>
        </p:grpSpPr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E8FBE187-3B3A-41A6-8B57-7C6743EE5C0E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5F2FB141-BCAB-4B90-9AB7-8FA2E642AB52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250" name="타원 249">
                  <a:extLst>
                    <a:ext uri="{FF2B5EF4-FFF2-40B4-BE49-F238E27FC236}">
                      <a16:creationId xmlns:a16="http://schemas.microsoft.com/office/drawing/2014/main" id="{ACC05902-C97D-424B-8673-4DFED0EEF454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51" name="타원 250">
                  <a:extLst>
                    <a:ext uri="{FF2B5EF4-FFF2-40B4-BE49-F238E27FC236}">
                      <a16:creationId xmlns:a16="http://schemas.microsoft.com/office/drawing/2014/main" id="{48D8268E-252D-4B57-83D4-EE4D1D82B56B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252" name="직사각형 251">
                  <a:extLst>
                    <a:ext uri="{FF2B5EF4-FFF2-40B4-BE49-F238E27FC236}">
                      <a16:creationId xmlns:a16="http://schemas.microsoft.com/office/drawing/2014/main" id="{C15A53E1-BD99-4170-B8AE-2DBDAACBB341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249" name="그림 248">
                <a:extLst>
                  <a:ext uri="{FF2B5EF4-FFF2-40B4-BE49-F238E27FC236}">
                    <a16:creationId xmlns:a16="http://schemas.microsoft.com/office/drawing/2014/main" id="{116A65FF-A8C5-4371-8745-7FA4844E4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13131C1F-EAD0-43E5-8725-3251D990F528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0E4E4D5-69ED-47A1-898C-C5580CC979BB}"/>
              </a:ext>
            </a:extLst>
          </p:cNvPr>
          <p:cNvGrpSpPr/>
          <p:nvPr/>
        </p:nvGrpSpPr>
        <p:grpSpPr>
          <a:xfrm>
            <a:off x="10742877" y="4256915"/>
            <a:ext cx="369293" cy="425616"/>
            <a:chOff x="3139175" y="2089534"/>
            <a:chExt cx="369293" cy="42561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8E75887F-DC2A-472B-8A0F-D4A548B0A89C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6B52E85-0447-4D05-BE74-15446BA59C4D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2DE52027-9F8F-4BA1-B18E-F38F791321D2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D83749F3-12E0-45F3-8466-5D586CCCC022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D11EEEFD-33C5-4C60-AA38-CA934D35B4D2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24C81028-8496-426A-96B3-AB309794F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4C79751-77B8-4B98-B6FD-520DE40FED52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pic>
        <p:nvPicPr>
          <p:cNvPr id="101" name="Picture 130" descr="5">
            <a:extLst>
              <a:ext uri="{FF2B5EF4-FFF2-40B4-BE49-F238E27FC236}">
                <a16:creationId xmlns:a16="http://schemas.microsoft.com/office/drawing/2014/main" id="{0F228645-3AD9-4CB1-970A-B7FF91DA4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2919983" y="3785298"/>
            <a:ext cx="452554" cy="1013918"/>
          </a:xfrm>
          <a:prstGeom prst="rect">
            <a:avLst/>
          </a:prstGeom>
          <a:noFill/>
        </p:spPr>
      </p:pic>
      <p:pic>
        <p:nvPicPr>
          <p:cNvPr id="103" name="Picture 130" descr="5">
            <a:extLst>
              <a:ext uri="{FF2B5EF4-FFF2-40B4-BE49-F238E27FC236}">
                <a16:creationId xmlns:a16="http://schemas.microsoft.com/office/drawing/2014/main" id="{00D58F2A-9767-41EB-BED6-ACC20EB2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5660539" y="3785298"/>
            <a:ext cx="452554" cy="1013918"/>
          </a:xfrm>
          <a:prstGeom prst="rect">
            <a:avLst/>
          </a:prstGeom>
          <a:noFill/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315BE3D-7DEF-4606-B56F-EB17DE2ED31A}"/>
              </a:ext>
            </a:extLst>
          </p:cNvPr>
          <p:cNvGrpSpPr/>
          <p:nvPr/>
        </p:nvGrpSpPr>
        <p:grpSpPr>
          <a:xfrm>
            <a:off x="4796830" y="5819825"/>
            <a:ext cx="369293" cy="425616"/>
            <a:chOff x="3139175" y="2089534"/>
            <a:chExt cx="369293" cy="425616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A2F21716-13B5-4BDD-BB8D-547222C07851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C3A4887-3463-4D07-8475-D30C5025A802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3C748397-2B66-4386-8FC2-CC6E3B11992D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B0BF7691-08CD-4FF0-A2A8-30E8FB9180F4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C14DC009-AACF-4833-9719-B917BD4FD473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08" name="그림 107">
                <a:extLst>
                  <a:ext uri="{FF2B5EF4-FFF2-40B4-BE49-F238E27FC236}">
                    <a16:creationId xmlns:a16="http://schemas.microsoft.com/office/drawing/2014/main" id="{737B454C-A9C2-4074-BC3C-C3088327CD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CAF7E2F-C446-445B-B7A6-CF0E363620DA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C58EC2AB-FCAB-46CE-91AD-D433DC875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19979"/>
              </p:ext>
            </p:extLst>
          </p:nvPr>
        </p:nvGraphicFramePr>
        <p:xfrm>
          <a:off x="8739560" y="2140851"/>
          <a:ext cx="3125226" cy="34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저장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각각의 정보를 변경 할 수 있음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4F37C7AD-23F9-4EEC-B323-5AE897323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955465"/>
              </p:ext>
            </p:extLst>
          </p:nvPr>
        </p:nvGraphicFramePr>
        <p:xfrm>
          <a:off x="8739560" y="2473272"/>
          <a:ext cx="312522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확인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(alert)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세대주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동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 변경 시에는 동일 세대의 가입자 모두가 변경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차량번호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차종은 개별 관리 항목이므로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스킵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8BA425E-5926-4F5D-A136-70AB5D84CBB9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C756BC6-2818-45CD-A609-D69BFE22F0EB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DC361612-1E3C-4F47-A986-856826F25900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E53E680-75A0-495F-AC7E-3B3E39675C39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4E1B0B5-33FB-4A58-88D1-E7B10D02AFF0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65B017B-5809-4C56-9552-E608098C307A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165830C2-9764-4614-B672-028130D2A219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A12871D-7858-4CC0-9C20-28B04C2165A2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D6D2325-90AC-4961-994F-70B8C5F02E05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0D3E46D-5B60-4DD2-9D94-EADB3780450F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D648FD8-0E87-4537-A09C-29549A5B3AA1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397F34A-BBC0-4FE7-8778-B23AE51A1533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51F78E6-FE2F-49F8-979A-2BC07D7B5E53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D80886D-4ABB-4234-88C5-90C3B96F1C42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D2D1047-40C2-48CD-BBC8-A791B836D15B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673BFE0-BB6A-4A3C-9AB6-90797A4268BA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D476B10-8E5C-4025-903B-4E849F10455D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2D41B0-1554-4F70-811F-C3FD90A64B95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34BA645-DE14-418B-8119-2D10EEA839A4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3" name="TextBox 56">
              <a:extLst>
                <a:ext uri="{FF2B5EF4-FFF2-40B4-BE49-F238E27FC236}">
                  <a16:creationId xmlns:a16="http://schemas.microsoft.com/office/drawing/2014/main" id="{BF9BB2B1-A1C5-4F8A-A2E2-F83E19F07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4260D85-3595-4CC1-9C3A-E73528860AB4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5" name="직사각형 58">
              <a:extLst>
                <a:ext uri="{FF2B5EF4-FFF2-40B4-BE49-F238E27FC236}">
                  <a16:creationId xmlns:a16="http://schemas.microsoft.com/office/drawing/2014/main" id="{F619289F-1197-4752-B361-35DEB28DD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28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E354F264-A0A8-4F95-9E2F-E42199B17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38" name="TextBox 3">
            <a:extLst>
              <a:ext uri="{FF2B5EF4-FFF2-40B4-BE49-F238E27FC236}">
                <a16:creationId xmlns:a16="http://schemas.microsoft.com/office/drawing/2014/main" id="{EB62952E-6FC5-464A-93D6-C05DFB0E8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70" y="1131061"/>
            <a:ext cx="401968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6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사용자 정보 관리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(4/4) –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단지 정보 변경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A40522F0-F72A-4DDE-91C5-0E8D394E6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481650"/>
              </p:ext>
            </p:extLst>
          </p:nvPr>
        </p:nvGraphicFramePr>
        <p:xfrm>
          <a:off x="8731925" y="5068388"/>
          <a:ext cx="3149287" cy="6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차량번호 추가는 회원가입 시 사용하는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dialog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활용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147DFC9-B65A-4591-95BE-6137F71667E5}"/>
              </a:ext>
            </a:extLst>
          </p:cNvPr>
          <p:cNvSpPr/>
          <p:nvPr/>
        </p:nvSpPr>
        <p:spPr>
          <a:xfrm>
            <a:off x="517036" y="2059392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사용자 정보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DD9B460-E841-4922-920A-E75F394642C1}"/>
              </a:ext>
            </a:extLst>
          </p:cNvPr>
          <p:cNvSpPr/>
          <p:nvPr/>
        </p:nvSpPr>
        <p:spPr>
          <a:xfrm>
            <a:off x="3322143" y="2059392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단지 정보관리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08A28D8-B37B-4DC1-A5B8-10C0AE5AFB80}"/>
              </a:ext>
            </a:extLst>
          </p:cNvPr>
          <p:cNvSpPr/>
          <p:nvPr/>
        </p:nvSpPr>
        <p:spPr>
          <a:xfrm>
            <a:off x="6096368" y="2059392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차량 등록</a:t>
            </a:r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(dialog)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186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BF22E7-BAD0-4CD9-9551-20018728F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73" y="2278340"/>
            <a:ext cx="2428770" cy="4315135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A8326EBB-B244-453E-A818-4A03D6180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27" y="2287998"/>
            <a:ext cx="2428770" cy="4307744"/>
          </a:xfrm>
          <a:prstGeom prst="rect">
            <a:avLst/>
          </a:prstGeom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26774"/>
              </p:ext>
            </p:extLst>
          </p:nvPr>
        </p:nvGraphicFramePr>
        <p:xfrm>
          <a:off x="7690761" y="1692884"/>
          <a:ext cx="3142700" cy="6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환경설정 영역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블루투스 감도 조절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블루투스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는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자동입력되고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수정불가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IOS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기기명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+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식별번호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(seq)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알림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On/Off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TextBox 3"/>
          <p:cNvSpPr txBox="1">
            <a:spLocks noChangeArrowheads="1"/>
          </p:cNvSpPr>
          <p:nvPr/>
        </p:nvSpPr>
        <p:spPr bwMode="auto">
          <a:xfrm>
            <a:off x="1093270" y="1131061"/>
            <a:ext cx="2605832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7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환경설정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93" name="표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8199"/>
              </p:ext>
            </p:extLst>
          </p:nvPr>
        </p:nvGraphicFramePr>
        <p:xfrm>
          <a:off x="7684175" y="5096963"/>
          <a:ext cx="3149287" cy="102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OS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에 따라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기기명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표시여부를 판단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(IOS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에만 표시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이름 뒤에 식별코드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(seq)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는 회원가입 시 받아온다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 시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기기명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체크하여 일치하지 않는 경우에는 이름 변경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dialog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를 띄우도록 한다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 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일치 하지 않으면 앱 실행 불가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5239620"/>
                  </a:ext>
                </a:extLst>
              </a:tr>
            </a:tbl>
          </a:graphicData>
        </a:graphic>
      </p:graphicFrame>
      <p:sp>
        <p:nvSpPr>
          <p:cNvPr id="194" name="직사각형 193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95" name="직선 연결선 194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39E1CE7-97B4-47AE-8140-BA52E3B81E3B}"/>
              </a:ext>
            </a:extLst>
          </p:cNvPr>
          <p:cNvSpPr/>
          <p:nvPr/>
        </p:nvSpPr>
        <p:spPr>
          <a:xfrm>
            <a:off x="1437927" y="2093626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</a:t>
            </a:r>
            <a:r>
              <a:rPr lang="ko-KR" altLang="en-US" sz="900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더보기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19" name="Picture 130" descr="5">
            <a:extLst>
              <a:ext uri="{FF2B5EF4-FFF2-40B4-BE49-F238E27FC236}">
                <a16:creationId xmlns:a16="http://schemas.microsoft.com/office/drawing/2014/main" id="{51C5A0D7-3510-451D-8930-F919B5F5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rgbClr val="2D2D8A">
                <a:shade val="45000"/>
                <a:satMod val="135000"/>
              </a:srgbClr>
              <a:prstClr val="white"/>
            </a:duotone>
            <a:lum bright="-9000" contrast="40000"/>
          </a:blip>
          <a:srcRect/>
          <a:stretch>
            <a:fillRect/>
          </a:stretch>
        </p:blipFill>
        <p:spPr bwMode="auto">
          <a:xfrm>
            <a:off x="4072508" y="3785298"/>
            <a:ext cx="452554" cy="1013918"/>
          </a:xfrm>
          <a:prstGeom prst="rect">
            <a:avLst/>
          </a:prstGeom>
          <a:noFill/>
        </p:spPr>
      </p:pic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2B3D864-4FE7-4BE3-B8B1-6DBCB7B9D411}"/>
              </a:ext>
            </a:extLst>
          </p:cNvPr>
          <p:cNvGrpSpPr/>
          <p:nvPr/>
        </p:nvGrpSpPr>
        <p:grpSpPr>
          <a:xfrm>
            <a:off x="2183187" y="4452272"/>
            <a:ext cx="369293" cy="425616"/>
            <a:chOff x="3139175" y="2089534"/>
            <a:chExt cx="369293" cy="425616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6464286E-D5B5-48F9-B760-02BA5D85D7E3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B882CB0C-9778-406B-AD52-2DF562201B1C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81B0C113-5CB5-484D-857D-0EC1087E8489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5AE89BC0-5670-408E-8D9F-1281C8A1E7C4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7A80D744-691F-492E-843E-921B8345E7C7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A65E6702-FB1A-4626-B60B-90FCB995F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156A91D-7EA5-492F-93F2-4399F62B9D67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ADC70D3-297D-4FED-B04E-9C94E5B4ACBB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E26D300-031C-49B4-A9EB-EED905BF3876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B14A34A6-10C4-40BC-B69B-7816A820AF95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894BF53-F66B-4388-8867-6ED707053BEE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CC1BF77-AD7A-4B2D-808A-B1CAE6371036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568EC9D-7C4D-40F1-A795-9D6B308E2032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35CCEA-E7A5-4E4C-A5E0-30688A268AF8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58F0B32-4B4E-4B58-A813-1C7C79A33304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03ECFA3-8627-474B-81C8-0F7475EDA2D3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AF66835-2AFD-4AA1-9C5A-099C9AB33419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D711276-D5CE-48A1-94D9-704ADA4B14A3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4B4F6C9-6F85-4F37-A82D-1C78CD870C4A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19D8BF9-B9C6-4389-A26C-D1856DD9C768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C066A85-4A82-4823-A6E6-36E539321AA3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32C2837-5576-433A-A7E1-CF96DC46E9B4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1847FBF-679E-407E-A630-984FBEDF7A47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5C0A8BE-22E0-4A9F-B188-44FF703B339A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F8FC7A5-0656-4F3A-9D52-4EA76AAFBD87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8857B97A-950D-4AD6-8344-42C56AE42C54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1" name="TextBox 56">
              <a:extLst>
                <a:ext uri="{FF2B5EF4-FFF2-40B4-BE49-F238E27FC236}">
                  <a16:creationId xmlns:a16="http://schemas.microsoft.com/office/drawing/2014/main" id="{F8E22258-C52F-4502-9AD1-01FD57740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BA69A4BA-BA9E-4A1F-BE9B-82E45878E71D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3" name="직사각형 58">
              <a:extLst>
                <a:ext uri="{FF2B5EF4-FFF2-40B4-BE49-F238E27FC236}">
                  <a16:creationId xmlns:a16="http://schemas.microsoft.com/office/drawing/2014/main" id="{5008B02B-6976-47A0-902A-0991B242F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29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4" name="TextBox 22">
              <a:extLst>
                <a:ext uri="{FF2B5EF4-FFF2-40B4-BE49-F238E27FC236}">
                  <a16:creationId xmlns:a16="http://schemas.microsoft.com/office/drawing/2014/main" id="{5CF426E4-1FCB-417D-BF63-7B4CF7F1B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B3FEC84-5BE7-48B1-BCB8-94BD450DE61C}"/>
              </a:ext>
            </a:extLst>
          </p:cNvPr>
          <p:cNvSpPr/>
          <p:nvPr/>
        </p:nvSpPr>
        <p:spPr>
          <a:xfrm>
            <a:off x="4665997" y="2093626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환경설정</a:t>
            </a:r>
            <a:endParaRPr lang="ko-KR" altLang="en-US" sz="8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63F9CC99-B73F-4EF2-9F5F-E3AF4B4DC929}"/>
              </a:ext>
            </a:extLst>
          </p:cNvPr>
          <p:cNvGrpSpPr/>
          <p:nvPr/>
        </p:nvGrpSpPr>
        <p:grpSpPr>
          <a:xfrm>
            <a:off x="6001412" y="4441870"/>
            <a:ext cx="369293" cy="425616"/>
            <a:chOff x="3139175" y="2089534"/>
            <a:chExt cx="369293" cy="425616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A0DE1C85-43A3-4ED1-972D-6C9DA9852DE3}"/>
                </a:ext>
              </a:extLst>
            </p:cNvPr>
            <p:cNvGrpSpPr/>
            <p:nvPr/>
          </p:nvGrpSpPr>
          <p:grpSpPr>
            <a:xfrm>
              <a:off x="3139175" y="2089534"/>
              <a:ext cx="330131" cy="425616"/>
              <a:chOff x="5855517" y="1890539"/>
              <a:chExt cx="330131" cy="425616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5F888D2B-E643-422E-821B-B771B07D0B25}"/>
                  </a:ext>
                </a:extLst>
              </p:cNvPr>
              <p:cNvGrpSpPr/>
              <p:nvPr/>
            </p:nvGrpSpPr>
            <p:grpSpPr>
              <a:xfrm>
                <a:off x="5892355" y="1890539"/>
                <a:ext cx="221878" cy="221878"/>
                <a:chOff x="4332047" y="5013176"/>
                <a:chExt cx="221878" cy="221878"/>
              </a:xfrm>
            </p:grpSpPr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474E9BD5-90AF-4E09-B496-3D39C8C70E12}"/>
                    </a:ext>
                  </a:extLst>
                </p:cNvPr>
                <p:cNvSpPr/>
                <p:nvPr/>
              </p:nvSpPr>
              <p:spPr>
                <a:xfrm>
                  <a:off x="4332047" y="5013176"/>
                  <a:ext cx="221878" cy="221878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AC569CDE-416B-46A3-971B-B5FF12AC4CE5}"/>
                    </a:ext>
                  </a:extLst>
                </p:cNvPr>
                <p:cNvSpPr/>
                <p:nvPr/>
              </p:nvSpPr>
              <p:spPr>
                <a:xfrm flipH="1" flipV="1">
                  <a:off x="4389381" y="5071194"/>
                  <a:ext cx="105842" cy="1058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</a:endParaRPr>
                </a:p>
              </p:txBody>
            </p:sp>
            <p:sp>
              <p:nvSpPr>
                <p:cNvPr id="172" name="직사각형 171">
                  <a:extLst>
                    <a:ext uri="{FF2B5EF4-FFF2-40B4-BE49-F238E27FC236}">
                      <a16:creationId xmlns:a16="http://schemas.microsoft.com/office/drawing/2014/main" id="{69C5DE30-1910-4455-996A-CB817F9D3156}"/>
                    </a:ext>
                  </a:extLst>
                </p:cNvPr>
                <p:cNvSpPr/>
                <p:nvPr/>
              </p:nvSpPr>
              <p:spPr>
                <a:xfrm>
                  <a:off x="4359341" y="5025862"/>
                  <a:ext cx="166409" cy="1928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나눔고딕" pitchFamily="2" charset="-127"/>
                    <a:ea typeface="나눔고딕" pitchFamily="2" charset="-127"/>
                    <a:cs typeface="Verdana" pitchFamily="34" charset="0"/>
                  </a:endParaRPr>
                </a:p>
              </p:txBody>
            </p:sp>
          </p:grpSp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id="{B377B005-DD96-4A94-98F0-CA3299524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5517" y="1986024"/>
                <a:ext cx="330131" cy="33013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31F1B4E8-3E0F-4022-80A6-51F9931F6830}"/>
                </a:ext>
              </a:extLst>
            </p:cNvPr>
            <p:cNvSpPr/>
            <p:nvPr/>
          </p:nvSpPr>
          <p:spPr>
            <a:xfrm>
              <a:off x="3141364" y="228976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73" name="표 172">
            <a:extLst>
              <a:ext uri="{FF2B5EF4-FFF2-40B4-BE49-F238E27FC236}">
                <a16:creationId xmlns:a16="http://schemas.microsoft.com/office/drawing/2014/main" id="{CAB45E29-88A4-4595-B8D0-E7E997155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80013"/>
              </p:ext>
            </p:extLst>
          </p:nvPr>
        </p:nvGraphicFramePr>
        <p:xfrm>
          <a:off x="7690761" y="2363054"/>
          <a:ext cx="314270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기기명</a:t>
                      </a:r>
                      <a:endParaRPr lang="en-US" altLang="ko-KR" sz="800" b="0" u="sng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seq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는 선택되지 않음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수정불가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키패드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내 완료 버튼으로 빠져나옴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31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165566" y="3090446"/>
            <a:ext cx="58608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고딕" pitchFamily="2" charset="-127"/>
                <a:ea typeface="나눔고딕" pitchFamily="2" charset="-127"/>
              </a:rPr>
              <a:t>다온텍</a:t>
            </a:r>
            <a:r>
              <a:rPr lang="ko-KR" altLang="en-US" sz="2800" dirty="0">
                <a:latin typeface="나눔고딕" pitchFamily="2" charset="-127"/>
                <a:ea typeface="나눔고딕" pitchFamily="2" charset="-127"/>
              </a:rPr>
              <a:t> 모바일 앱</a:t>
            </a:r>
            <a:r>
              <a:rPr lang="en-US" altLang="ko-KR" sz="2800" dirty="0">
                <a:latin typeface="나눔고딕" pitchFamily="2" charset="-127"/>
                <a:ea typeface="나눔고딕" pitchFamily="2" charset="-127"/>
              </a:rPr>
              <a:t>(DAVIS) - </a:t>
            </a:r>
            <a:r>
              <a:rPr lang="ko-KR" altLang="en-US" sz="2800" dirty="0">
                <a:latin typeface="나눔고딕" pitchFamily="2" charset="-127"/>
                <a:ea typeface="나눔고딕" pitchFamily="2" charset="-127"/>
              </a:rPr>
              <a:t>사용자용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1000" dirty="0" err="1">
                <a:latin typeface="나눔고딕" pitchFamily="2" charset="-127"/>
                <a:ea typeface="나눔고딕" pitchFamily="2" charset="-127"/>
              </a:rPr>
              <a:t>다온텍</a:t>
            </a:r>
            <a:r>
              <a:rPr lang="ko-KR" altLang="en-US" sz="1000" dirty="0">
                <a:latin typeface="나눔고딕" pitchFamily="2" charset="-127"/>
                <a:ea typeface="나눔고딕" pitchFamily="2" charset="-127"/>
              </a:rPr>
              <a:t> 모바일 앱 </a:t>
            </a:r>
            <a:r>
              <a:rPr lang="en-US" altLang="ko-KR" sz="1000" dirty="0">
                <a:latin typeface="나눔고딕" pitchFamily="2" charset="-127"/>
                <a:ea typeface="나눔고딕" pitchFamily="2" charset="-127"/>
              </a:rPr>
              <a:t>Android/IOS Application Guideline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D3545EF-0AEC-4E9A-9A55-7E04DF6D72F0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06D69D-A0E1-4691-BC34-79E2C1D32629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3D44DB-9592-42FC-8DC6-E20E8280B611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F4205F1-3CC0-4E34-89B9-296E76FFE9A1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783A39-02D8-40F8-96DF-88FA4796ED89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BBA267A-35A4-4690-81A5-E5BC57A84222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2B235E-2E6C-4D1B-AF66-A78E87F943FA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B1F2393-5824-40DE-AB74-08986C969969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605D808-0144-478F-9E2C-71A4DB7994DD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009512E-AEB3-4C10-9642-9AECDD9493DB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8CB352-6C5E-40AB-9BCC-CA2EF7304BF7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99838DF-553E-4A04-8B3F-7965A05718C7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A79477-1D01-4F38-9E0F-EBF529CA583A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72E8650-F9B2-4C2D-8FC5-ACBC4C029014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D7C34A6-1797-4E42-A9E7-C9DEB41277AB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53923AB-A737-4D51-AF8A-53A9F195DB00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76AA2FF-3523-4102-8821-CFF02456DD42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A654A67-D695-4DC0-831F-C40364D36E63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0BCF973-50BA-4F99-B691-F6576AE63224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6" name="TextBox 56">
              <a:extLst>
                <a:ext uri="{FF2B5EF4-FFF2-40B4-BE49-F238E27FC236}">
                  <a16:creationId xmlns:a16="http://schemas.microsoft.com/office/drawing/2014/main" id="{99891B4C-8F71-4EA7-9067-B602AFB6D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DCE6E9F-28C6-49E9-AD9C-AD5F92E52E12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8" name="직사각형 58">
              <a:extLst>
                <a:ext uri="{FF2B5EF4-FFF2-40B4-BE49-F238E27FC236}">
                  <a16:creationId xmlns:a16="http://schemas.microsoft.com/office/drawing/2014/main" id="{BA9782C0-6E2D-40CE-8DCB-AB44AFCB6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3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ED7155A7-CE14-436E-A779-BB30837B7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7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3"/>
          <p:cNvSpPr txBox="1">
            <a:spLocks noChangeArrowheads="1"/>
          </p:cNvSpPr>
          <p:nvPr/>
        </p:nvSpPr>
        <p:spPr bwMode="auto">
          <a:xfrm>
            <a:off x="1198649" y="2080560"/>
            <a:ext cx="28223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2. Device Layout</a:t>
            </a:r>
            <a:endParaRPr lang="en-US" altLang="ko-KR" sz="105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화면 구성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1187632" y="4335657"/>
            <a:ext cx="27047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4. Main page</a:t>
            </a:r>
          </a:p>
          <a:p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메인 페이지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공지사항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(default)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2) </a:t>
            </a:r>
            <a:r>
              <a:rPr lang="ko-KR" altLang="en-US" sz="800" dirty="0" err="1">
                <a:latin typeface="나눔고딕" pitchFamily="2" charset="-127"/>
                <a:ea typeface="나눔고딕" pitchFamily="2" charset="-127"/>
              </a:rPr>
              <a:t>내차찾기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3)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출입증 발급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4) </a:t>
            </a:r>
            <a:r>
              <a:rPr lang="ko-KR" altLang="en-US" sz="800" dirty="0" err="1">
                <a:latin typeface="나눔고딕" pitchFamily="2" charset="-127"/>
                <a:ea typeface="나눔고딕" pitchFamily="2" charset="-127"/>
              </a:rPr>
              <a:t>더보기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4-1)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출입증 등록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조회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4-2)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사용자 정보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4-3)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공지사항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4-4)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환경설정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" name="TextBox 3"/>
          <p:cNvSpPr txBox="1">
            <a:spLocks noChangeArrowheads="1"/>
          </p:cNvSpPr>
          <p:nvPr/>
        </p:nvSpPr>
        <p:spPr bwMode="auto">
          <a:xfrm>
            <a:off x="1187632" y="2846306"/>
            <a:ext cx="30963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3. Login Page</a:t>
            </a:r>
          </a:p>
          <a:p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로그인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회원가입  화면 구성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1)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로그인 화면 구성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2)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패스워드 초기화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3)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회원가입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4)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카카오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네이버 로그인 연동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5)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출입증 등록 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/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조회</a:t>
            </a:r>
          </a:p>
        </p:txBody>
      </p:sp>
      <p:cxnSp>
        <p:nvCxnSpPr>
          <p:cNvPr id="192" name="직선 연결선 191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192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">
            <a:extLst>
              <a:ext uri="{FF2B5EF4-FFF2-40B4-BE49-F238E27FC236}">
                <a16:creationId xmlns:a16="http://schemas.microsoft.com/office/drawing/2014/main" id="{260D4B06-863F-4E87-B6FD-2020C5FA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453" y="1300559"/>
            <a:ext cx="6072697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600" dirty="0" err="1">
                <a:latin typeface="나눔고딕" pitchFamily="2" charset="-127"/>
                <a:ea typeface="나눔고딕" pitchFamily="2" charset="-127"/>
              </a:rPr>
              <a:t>개발본수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로그인 페이지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(9)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 err="1">
                <a:latin typeface="나눔고딕" pitchFamily="2" charset="-127"/>
                <a:ea typeface="나눔고딕" pitchFamily="2" charset="-127"/>
              </a:rPr>
              <a:t>메인화면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패스워드 초기화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(2):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본인인증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비밀번호 변경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회원가입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(3):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약관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기본정보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단지정보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단지 코드입력 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dialog,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차량등록 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dialog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로그인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(2):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카카오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네이버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출입증 등록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조회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(1):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조회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출입증 등록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dialog,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약관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(0-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재사용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메인 페이지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(8)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 err="1">
                <a:latin typeface="나눔고딕" pitchFamily="2" charset="-127"/>
                <a:ea typeface="나눔고딕" pitchFamily="2" charset="-127"/>
              </a:rPr>
              <a:t>내차찾기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출입증 발급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(2):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발급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연락처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공지사항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 err="1">
                <a:latin typeface="나눔고딕" pitchFamily="2" charset="-127"/>
                <a:ea typeface="나눔고딕" pitchFamily="2" charset="-127"/>
              </a:rPr>
              <a:t>더보기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출입증 등록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조회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(0-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재사용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사용자 정보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(2):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사용자 정보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비밀번호 변경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(0-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재사용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),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단지 정보관리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단지 코드입력 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dialog(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재사용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),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차량등록 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dialog(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재사용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환경설정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(1)</a:t>
            </a:r>
          </a:p>
          <a:p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총</a:t>
            </a:r>
            <a:endParaRPr lang="en-US" altLang="ko-KR" sz="800" dirty="0">
              <a:latin typeface="나눔고딕" pitchFamily="2" charset="-127"/>
              <a:ea typeface="나눔고딕" pitchFamily="2" charset="-127"/>
            </a:endParaRPr>
          </a:p>
          <a:p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  - 17 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페이지</a:t>
            </a:r>
            <a:r>
              <a:rPr lang="en-US" altLang="ko-KR" sz="800" dirty="0">
                <a:latin typeface="나눔고딕" pitchFamily="2" charset="-127"/>
                <a:ea typeface="나눔고딕" pitchFamily="2" charset="-127"/>
              </a:rPr>
              <a:t>, 3 dialog</a:t>
            </a:r>
          </a:p>
        </p:txBody>
      </p:sp>
      <p:sp>
        <p:nvSpPr>
          <p:cNvPr id="76" name="TextBox 3">
            <a:extLst>
              <a:ext uri="{FF2B5EF4-FFF2-40B4-BE49-F238E27FC236}">
                <a16:creationId xmlns:a16="http://schemas.microsoft.com/office/drawing/2014/main" id="{7EFA27E2-754F-4F1B-A823-FE099B56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649" y="1281057"/>
            <a:ext cx="28223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시스템 구성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1)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시스템 구성도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itchFamily="2" charset="-127"/>
              <a:ea typeface="나눔고딕" pitchFamily="2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itchFamily="2" charset="-127"/>
                <a:ea typeface="나눔고딕" pitchFamily="2" charset="-127"/>
                <a:cs typeface="+mn-cs"/>
              </a:rPr>
              <a:t>2) </a:t>
            </a:r>
            <a:r>
              <a:rPr lang="en-US" altLang="ko-KR" sz="8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Background process</a:t>
            </a:r>
            <a:endParaRPr lang="en-US" altLang="ko-KR" sz="105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54ADE2E8-8EAD-43A2-8999-1148B9C29BC3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C066315-18A4-47A2-858F-43EF31CA659B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263FBB1-D316-4DE3-9BEB-5EC185B2B3E8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580A9C9-F8E7-41BA-9F5C-948A31978F8A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2D64F21-8B70-4586-8A7A-B5A50EABE08F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93FDBC8-A894-430A-BE75-477A6DF0C13E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B6380B5-43B0-42B7-8056-AB986917ED9D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7DA16F5-C19F-414E-B715-91A28367761C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565BEB7-B70F-4003-84BC-D34FD013207C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779D872-C921-4DB9-9FA0-F6CBFFAB1BC5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C558B14-0B13-48D8-88A0-368FFF84672F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801FD569-A1EB-4A9B-86E9-A2FFF4E84498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80CB86C-236B-4F03-A50C-22DB87D627AA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4989C24-D369-4F79-9F6F-1A4AC914A22B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F3160AD-C111-42DA-AE97-5A9F6A8D030C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F5BA03C3-905D-4A52-9689-08FBB8BE098E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775DBFE9-1CD5-497A-9874-C783FA0758E3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72F37F0-A6C4-416C-B44D-0B73A871B9B7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9D47DC5D-3A98-43D8-B3B7-3467579AB16C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1" name="TextBox 56">
              <a:extLst>
                <a:ext uri="{FF2B5EF4-FFF2-40B4-BE49-F238E27FC236}">
                  <a16:creationId xmlns:a16="http://schemas.microsoft.com/office/drawing/2014/main" id="{8A8D22D0-02EB-4CD0-AFD5-CF597A5FF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11BA633-EB18-4840-B9BF-06826CFEA7ED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3" name="직사각형 58">
              <a:extLst>
                <a:ext uri="{FF2B5EF4-FFF2-40B4-BE49-F238E27FC236}">
                  <a16:creationId xmlns:a16="http://schemas.microsoft.com/office/drawing/2014/main" id="{13692DF6-746D-4869-BAEC-025DE4246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4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4" name="TextBox 22">
              <a:extLst>
                <a:ext uri="{FF2B5EF4-FFF2-40B4-BE49-F238E27FC236}">
                  <a16:creationId xmlns:a16="http://schemas.microsoft.com/office/drawing/2014/main" id="{EA48B645-AC65-40D5-A7B7-4BBB14F76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090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770067" y="3090446"/>
            <a:ext cx="46090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2800" dirty="0">
                <a:latin typeface="나눔고딕" pitchFamily="2" charset="-127"/>
                <a:ea typeface="나눔고딕" pitchFamily="2" charset="-127"/>
              </a:rPr>
              <a:t>시스템 구성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TextBox 56">
            <a:extLst>
              <a:ext uri="{FF2B5EF4-FFF2-40B4-BE49-F238E27FC236}">
                <a16:creationId xmlns:a16="http://schemas.microsoft.com/office/drawing/2014/main" id="{4D360219-B18D-4B02-9F31-3B983A186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997" y="60960"/>
            <a:ext cx="1681799" cy="21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 dirty="0">
                <a:latin typeface="나눔고딕" pitchFamily="2" charset="-127"/>
                <a:ea typeface="나눔고딕" pitchFamily="2" charset="-127"/>
              </a:rPr>
              <a:t>2022.01.18</a:t>
            </a:r>
            <a:endParaRPr kumimoji="0"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1B361E-E88C-4E3B-81D4-3B476CF69158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C748181-512D-4E6C-80CF-5946F17E2501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90D57B-AE4B-4BAC-9303-8AEB1C6EE0C1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09F7BE5-499F-4C9E-BD1C-1D3C130994BE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C2965F-99A1-426F-BFBE-75813D3A4B82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CC2DDA-D577-4F84-B25E-1DAF975882C8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2F54644-0176-4EF5-AEE7-18F77C1EAA36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9F62774-662C-4539-B79F-9D7E378623C7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A9EDD2-F408-4AAD-B030-FA0925BBB2ED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984B7EE-B75F-4BFF-9431-D09F3B522770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18AC460-B7AD-4C49-9E39-3DFE7464F979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C47D43-B855-4025-98C6-A573E4FC5DC5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4206DE0-6BF9-4033-9384-580B8ADA9810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445C327-1186-4CA7-907A-C3EF5B4070E0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E47F7CE-7A82-433B-BF62-5AB63C10BB9A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01E114B-5823-4CB9-A120-EAE40E312153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F2B2DEB-556E-4CEB-831B-B1459A847421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16D1CA5-A4C3-43D8-91E4-181A70C7FA04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62095C9-66B8-4268-ABAD-4E89C58069BE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6" name="TextBox 56">
              <a:extLst>
                <a:ext uri="{FF2B5EF4-FFF2-40B4-BE49-F238E27FC236}">
                  <a16:creationId xmlns:a16="http://schemas.microsoft.com/office/drawing/2014/main" id="{FD8D75B9-05AE-4A3A-AF2D-EA8499439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677EF75-9E1B-495D-B8FF-2FACB968B42E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8" name="직사각형 58">
              <a:extLst>
                <a:ext uri="{FF2B5EF4-FFF2-40B4-BE49-F238E27FC236}">
                  <a16:creationId xmlns:a16="http://schemas.microsoft.com/office/drawing/2014/main" id="{591115D5-8D68-4726-AD2D-3DF70981F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5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55F8D54E-D8CD-465A-BE93-47C908527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97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>
            <a:extLst>
              <a:ext uri="{FF2B5EF4-FFF2-40B4-BE49-F238E27FC236}">
                <a16:creationId xmlns:a16="http://schemas.microsoft.com/office/drawing/2014/main" id="{8126104E-93CD-447A-9247-B1692A9B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8" y="3737647"/>
            <a:ext cx="2310397" cy="2335329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6A1A84C-CF93-4E3B-9AC6-A86E979C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738" y="4349631"/>
            <a:ext cx="1550465" cy="1506878"/>
          </a:xfrm>
          <a:prstGeom prst="rect">
            <a:avLst/>
          </a:prstGeom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2C8E1F5-997B-4EE1-8A3A-3F02C0B08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27565"/>
              </p:ext>
            </p:extLst>
          </p:nvPr>
        </p:nvGraphicFramePr>
        <p:xfrm>
          <a:off x="8657135" y="1663402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주차 시 초음파 센서에서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BLE 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Advertize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데이터 수신 시 앱 서버에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API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45E71BE0-6194-4523-9A84-39283B3185E6}"/>
              </a:ext>
            </a:extLst>
          </p:cNvPr>
          <p:cNvGrpSpPr/>
          <p:nvPr/>
        </p:nvGrpSpPr>
        <p:grpSpPr>
          <a:xfrm>
            <a:off x="2922258" y="4333209"/>
            <a:ext cx="363167" cy="356476"/>
            <a:chOff x="3616838" y="5500033"/>
            <a:chExt cx="369396" cy="35647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07C68D3-3B81-4EE3-A39B-7BD88511EF15}"/>
                </a:ext>
              </a:extLst>
            </p:cNvPr>
            <p:cNvGrpSpPr/>
            <p:nvPr/>
          </p:nvGrpSpPr>
          <p:grpSpPr>
            <a:xfrm>
              <a:off x="3616838" y="5500033"/>
              <a:ext cx="367103" cy="356475"/>
              <a:chOff x="4332047" y="5013176"/>
              <a:chExt cx="221878" cy="221878"/>
            </a:xfrm>
          </p:grpSpPr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567B974F-6DE8-437A-A6C5-9C1CE0BE54DA}"/>
                  </a:ext>
                </a:extLst>
              </p:cNvPr>
              <p:cNvSpPr/>
              <p:nvPr/>
            </p:nvSpPr>
            <p:spPr>
              <a:xfrm>
                <a:off x="4332047" y="5013176"/>
                <a:ext cx="221878" cy="22187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AAE3D11-7A40-4415-A454-CE58F8F2DBA3}"/>
                  </a:ext>
                </a:extLst>
              </p:cNvPr>
              <p:cNvSpPr/>
              <p:nvPr/>
            </p:nvSpPr>
            <p:spPr>
              <a:xfrm flipH="1" flipV="1">
                <a:off x="4389381" y="5071194"/>
                <a:ext cx="105842" cy="1058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567F850-3273-4A5F-A61F-03FB14C72D59}"/>
                  </a:ext>
                </a:extLst>
              </p:cNvPr>
              <p:cNvSpPr/>
              <p:nvPr/>
            </p:nvSpPr>
            <p:spPr>
              <a:xfrm>
                <a:off x="4359341" y="5025862"/>
                <a:ext cx="166409" cy="192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  <a:cs typeface="Verdana" pitchFamily="34" charset="0"/>
                </a:endParaRPr>
              </a:p>
            </p:txBody>
          </p: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7D031E5-88E9-49DB-B01B-6E610CF1DBE0}"/>
                </a:ext>
              </a:extLst>
            </p:cNvPr>
            <p:cNvSpPr/>
            <p:nvPr/>
          </p:nvSpPr>
          <p:spPr>
            <a:xfrm>
              <a:off x="3619130" y="555598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9B6B263-0DD5-4A77-8613-FDB04C03F77B}"/>
              </a:ext>
            </a:extLst>
          </p:cNvPr>
          <p:cNvGrpSpPr/>
          <p:nvPr/>
        </p:nvGrpSpPr>
        <p:grpSpPr>
          <a:xfrm>
            <a:off x="5064399" y="4333209"/>
            <a:ext cx="363166" cy="356476"/>
            <a:chOff x="3616838" y="5500033"/>
            <a:chExt cx="369395" cy="35647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09FAEF7B-8CD8-47D4-9323-D45F8671ECDA}"/>
                </a:ext>
              </a:extLst>
            </p:cNvPr>
            <p:cNvGrpSpPr/>
            <p:nvPr/>
          </p:nvGrpSpPr>
          <p:grpSpPr>
            <a:xfrm>
              <a:off x="3616838" y="5500033"/>
              <a:ext cx="367103" cy="356475"/>
              <a:chOff x="4332047" y="5013176"/>
              <a:chExt cx="221878" cy="221878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2272727A-BB50-4ADA-A517-8413D7C86D1A}"/>
                  </a:ext>
                </a:extLst>
              </p:cNvPr>
              <p:cNvSpPr/>
              <p:nvPr/>
            </p:nvSpPr>
            <p:spPr>
              <a:xfrm>
                <a:off x="4332047" y="5013176"/>
                <a:ext cx="221878" cy="22187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4A0F208B-C656-44BD-812E-D2FC668DDE1C}"/>
                  </a:ext>
                </a:extLst>
              </p:cNvPr>
              <p:cNvSpPr/>
              <p:nvPr/>
            </p:nvSpPr>
            <p:spPr>
              <a:xfrm flipH="1" flipV="1">
                <a:off x="4389381" y="5071194"/>
                <a:ext cx="105842" cy="1058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6BE123B-47CF-4142-ABE1-FD3E0A7A4624}"/>
                  </a:ext>
                </a:extLst>
              </p:cNvPr>
              <p:cNvSpPr/>
              <p:nvPr/>
            </p:nvSpPr>
            <p:spPr>
              <a:xfrm>
                <a:off x="4359341" y="5025862"/>
                <a:ext cx="166409" cy="192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  <a:cs typeface="Verdana" pitchFamily="34" charset="0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E740819-6204-417E-9A5E-6AC3CDCC102D}"/>
                </a:ext>
              </a:extLst>
            </p:cNvPr>
            <p:cNvSpPr/>
            <p:nvPr/>
          </p:nvSpPr>
          <p:spPr>
            <a:xfrm>
              <a:off x="3619129" y="5564689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71234107-9FE1-4E00-80BF-86C8A7EAD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99676"/>
              </p:ext>
            </p:extLst>
          </p:nvPr>
        </p:nvGraphicFramePr>
        <p:xfrm>
          <a:off x="8657135" y="2080993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공동현관 접근 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(3m)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공동현관 센서에서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BLE 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Advertize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데이터 수신 시 앱 서버에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API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1" name="그림 70">
            <a:extLst>
              <a:ext uri="{FF2B5EF4-FFF2-40B4-BE49-F238E27FC236}">
                <a16:creationId xmlns:a16="http://schemas.microsoft.com/office/drawing/2014/main" id="{D8715A81-88F1-49BF-83D4-6444A7D8F3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5793" y="3396376"/>
            <a:ext cx="1351875" cy="2404534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267088AA-71E4-4465-B574-2749681B2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87230"/>
              </p:ext>
            </p:extLst>
          </p:nvPr>
        </p:nvGraphicFramePr>
        <p:xfrm>
          <a:off x="8657135" y="2493488"/>
          <a:ext cx="3153756" cy="339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사용자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APP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을 이용하여 내차 위치를 조회 할 수 있음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8302D90-B379-44E1-9C8E-FC0B11F4C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80362"/>
              </p:ext>
            </p:extLst>
          </p:nvPr>
        </p:nvGraphicFramePr>
        <p:xfrm>
          <a:off x="8657135" y="1246136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아파트 반경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1km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이내에서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회에 한하여 앱 서버에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API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호출하여 추천 주차구역 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messag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를 푸시 알람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(Notification)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표출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561520F-D27E-4341-88A5-4E196371DE3A}"/>
              </a:ext>
            </a:extLst>
          </p:cNvPr>
          <p:cNvCxnSpPr>
            <a:cxnSpLocks/>
            <a:stCxn id="80" idx="0"/>
            <a:endCxn id="87" idx="2"/>
          </p:cNvCxnSpPr>
          <p:nvPr/>
        </p:nvCxnSpPr>
        <p:spPr>
          <a:xfrm rot="16200000" flipV="1">
            <a:off x="5589311" y="2357560"/>
            <a:ext cx="1510480" cy="1357051"/>
          </a:xfrm>
          <a:prstGeom prst="bentConnector3">
            <a:avLst>
              <a:gd name="adj1" fmla="val 24776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5087820A-263D-4154-9166-4F0F07902D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96" y="3791326"/>
            <a:ext cx="385559" cy="40671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F1431F2-B05E-48FB-B95F-4C8263297FDF}"/>
              </a:ext>
            </a:extLst>
          </p:cNvPr>
          <p:cNvSpPr txBox="1"/>
          <p:nvPr/>
        </p:nvSpPr>
        <p:spPr>
          <a:xfrm>
            <a:off x="3891401" y="286243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로컬 서버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A99569-2728-4B12-8F2B-C7517E487295}"/>
              </a:ext>
            </a:extLst>
          </p:cNvPr>
          <p:cNvSpPr txBox="1"/>
          <p:nvPr/>
        </p:nvSpPr>
        <p:spPr>
          <a:xfrm>
            <a:off x="5971833" y="1965157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앱 서버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8BC1B07-E341-43F0-9006-DA9B1BE3CB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58" y="2190803"/>
            <a:ext cx="834866" cy="881247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48EA6C95-1F73-45F6-BD1A-841450BD44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18" y="1129778"/>
            <a:ext cx="1101414" cy="1151068"/>
          </a:xfrm>
          <a:prstGeom prst="rect">
            <a:avLst/>
          </a:prstGeom>
        </p:spPr>
      </p:pic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D78F1B6C-AFD7-409D-AAB0-8AE1B1349ADF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3945724" y="1859280"/>
            <a:ext cx="1384102" cy="772147"/>
          </a:xfrm>
          <a:prstGeom prst="bentConnector3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2FBD52C3-D89B-41E1-A767-3508CC2E2E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3" y="4897002"/>
            <a:ext cx="385559" cy="40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560BA26D-9FBA-47F5-9754-C6B2C5E7F29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33915">
            <a:off x="5473299" y="4155133"/>
            <a:ext cx="1133633" cy="1076475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207A939E-89BF-4945-9EAF-7F05005C2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0" y="4898313"/>
            <a:ext cx="1120746" cy="958195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70973BF5-E4D0-4ED5-94D6-A8BD4E099EA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970" y="3979822"/>
            <a:ext cx="704948" cy="609685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8F7B51D6-F710-4819-A16B-6BB8891B92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189" y="4869611"/>
            <a:ext cx="1154318" cy="986898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7E2FCEDF-FE10-4810-A71D-C5F0F97EBCA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9" y="4516751"/>
            <a:ext cx="2310398" cy="64717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9347075-7FEE-4257-BE38-20C9F24279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37" y="4540338"/>
            <a:ext cx="385559" cy="40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B18D63F7-B05B-4D86-9CCD-7C68DBF8C2C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73856" y="4819445"/>
            <a:ext cx="557540" cy="87237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0E351B0-F4F5-429F-95D5-FFFA854565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50" y="4966017"/>
            <a:ext cx="385559" cy="406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24D4727-9BC8-44BE-8783-7E14EF17670C}"/>
              </a:ext>
            </a:extLst>
          </p:cNvPr>
          <p:cNvSpPr/>
          <p:nvPr/>
        </p:nvSpPr>
        <p:spPr>
          <a:xfrm>
            <a:off x="8669417" y="8869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7C76179-E43D-4882-8635-0ED30DA569E7}"/>
              </a:ext>
            </a:extLst>
          </p:cNvPr>
          <p:cNvGrpSpPr/>
          <p:nvPr/>
        </p:nvGrpSpPr>
        <p:grpSpPr>
          <a:xfrm>
            <a:off x="156150" y="66198"/>
            <a:ext cx="12035244" cy="6725603"/>
            <a:chOff x="53975" y="34925"/>
            <a:chExt cx="9020175" cy="6751638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8B852C36-554E-4437-9CD5-5E1C4D8A27C1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3410173-AD55-48D0-95FF-A83A2A4489AE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5105803-7145-424A-9340-F53B3CB875C5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3661C79-0F40-473E-8EFC-0E78297806C4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C1D0A91-D165-48ED-BF36-6F351ECA9769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9655C3C-6A7D-4797-AC71-5DE95AD4211B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1324268-2788-4CBF-8AE8-12FC17ABEB68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CD334CE-D57A-4D94-B625-B74287ED98E5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719DD8B6-7E4F-4B2D-8E1E-1002CA3BBD87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9F85EEA-AD4D-4AD6-95D3-203106641934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C5EF116-3861-4290-A220-FE17B667E123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90C9394-D78E-4055-B902-4464FDA9326C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99D7584F-43E1-41A6-A9C7-7D794C96D269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80F0680-2652-489C-89DD-D8727DA6BB3F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A5F0460-3D14-40F2-B73F-C77BAE380BE6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40EFD22A-8580-48B9-AE9C-9A378AF70EE7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9324806-85EB-49C3-8C4A-5DD036DE5CC1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1F569DF-A9E4-452C-9473-458F1C45B690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9" name="TextBox 56">
              <a:extLst>
                <a:ext uri="{FF2B5EF4-FFF2-40B4-BE49-F238E27FC236}">
                  <a16:creationId xmlns:a16="http://schemas.microsoft.com/office/drawing/2014/main" id="{F9AE467D-D60E-4009-84FE-07F726DDE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F9A9086-E48B-4CD1-A6F2-9E2786793757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1" name="직사각형 58">
              <a:extLst>
                <a:ext uri="{FF2B5EF4-FFF2-40B4-BE49-F238E27FC236}">
                  <a16:creationId xmlns:a16="http://schemas.microsoft.com/office/drawing/2014/main" id="{FCDD89F4-3669-48DC-91A2-2296E9B7F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6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2" name="TextBox 22">
              <a:extLst>
                <a:ext uri="{FF2B5EF4-FFF2-40B4-BE49-F238E27FC236}">
                  <a16:creationId xmlns:a16="http://schemas.microsoft.com/office/drawing/2014/main" id="{83B01B76-F105-4EB7-9405-38685936B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EED439E4-9F6F-4FFE-8C52-33098F7DF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19012"/>
              </p:ext>
            </p:extLst>
          </p:nvPr>
        </p:nvGraphicFramePr>
        <p:xfrm>
          <a:off x="8653490" y="4174253"/>
          <a:ext cx="3153756" cy="5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앱이 앱 서버와 연결된 상태라면 앱 서버에서 푸시 알람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(Notification)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을 받아 처리하고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연결되지 않은 경우는 앱 서버에서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Firebase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를 통하여 푸시 알람을 전달 한다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6D30E580-1212-4292-A98E-0446177D2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7335"/>
              </p:ext>
            </p:extLst>
          </p:nvPr>
        </p:nvGraphicFramePr>
        <p:xfrm>
          <a:off x="8653490" y="5157900"/>
          <a:ext cx="3153756" cy="29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6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앱 서버 구축 및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API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는 당사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다온텍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에서 제공한다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1618A59C-4F7B-4F99-BEDC-877E24526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717677"/>
              </p:ext>
            </p:extLst>
          </p:nvPr>
        </p:nvGraphicFramePr>
        <p:xfrm>
          <a:off x="8653490" y="4724575"/>
          <a:ext cx="3153756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블루투스 신호를 상시 감지하고 있다가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BLE 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Advertize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데이터 수신 시 유효성 검증 후 앱 서버에게 전달한다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DD2EF77E-B075-416B-9C99-AD2C48074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36283"/>
              </p:ext>
            </p:extLst>
          </p:nvPr>
        </p:nvGraphicFramePr>
        <p:xfrm>
          <a:off x="8653490" y="3756987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앱을 종료하더라도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background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에서 상시 실행되고 있어야 한다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88AE2737-37EB-4E5E-B700-659FB6C59E6F}"/>
              </a:ext>
            </a:extLst>
          </p:cNvPr>
          <p:cNvSpPr/>
          <p:nvPr/>
        </p:nvSpPr>
        <p:spPr>
          <a:xfrm>
            <a:off x="8665772" y="3397771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E9B07E45-2D53-40B2-B8BF-5F846AA6B7A7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3894775" y="2769088"/>
            <a:ext cx="2259492" cy="1283008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BB58DB5D-B155-4888-8C3E-A36D4F317B71}"/>
              </a:ext>
            </a:extLst>
          </p:cNvPr>
          <p:cNvCxnSpPr>
            <a:cxnSpLocks/>
            <a:stCxn id="30" idx="0"/>
            <a:endCxn id="87" idx="2"/>
          </p:cNvCxnSpPr>
          <p:nvPr/>
        </p:nvCxnSpPr>
        <p:spPr>
          <a:xfrm rot="5400000" flipH="1" flipV="1">
            <a:off x="4227392" y="3527385"/>
            <a:ext cx="2685171" cy="192095"/>
          </a:xfrm>
          <a:prstGeom prst="bentConnector3">
            <a:avLst>
              <a:gd name="adj1" fmla="val 5766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3">
            <a:extLst>
              <a:ext uri="{FF2B5EF4-FFF2-40B4-BE49-F238E27FC236}">
                <a16:creationId xmlns:a16="http://schemas.microsoft.com/office/drawing/2014/main" id="{FFF3E7F4-7726-4653-B238-C505D0AE0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034" y="738600"/>
            <a:ext cx="276859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1-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1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dirty="0">
                <a:latin typeface="나눔고딕" pitchFamily="2" charset="-127"/>
                <a:ea typeface="나눔고딕" pitchFamily="2" charset="-127"/>
              </a:rPr>
              <a:t>시스템 구성도</a:t>
            </a:r>
            <a:endParaRPr lang="en-US" altLang="ko-KR" sz="105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B78EC18-A105-4BEE-90C9-338B14BD7682}"/>
              </a:ext>
            </a:extLst>
          </p:cNvPr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214D359F-5026-48E7-9FF0-C25DE664967C}"/>
              </a:ext>
            </a:extLst>
          </p:cNvPr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9778648-9912-4528-B0D1-BEEA2371AB51}"/>
              </a:ext>
            </a:extLst>
          </p:cNvPr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E41CB7B5-8BD6-4504-B86C-8B4B48C69D92}"/>
              </a:ext>
            </a:extLst>
          </p:cNvPr>
          <p:cNvCxnSpPr>
            <a:cxnSpLocks/>
            <a:stCxn id="95" idx="0"/>
            <a:endCxn id="87" idx="2"/>
          </p:cNvCxnSpPr>
          <p:nvPr/>
        </p:nvCxnSpPr>
        <p:spPr>
          <a:xfrm rot="5400000" flipH="1" flipV="1">
            <a:off x="1817271" y="1048248"/>
            <a:ext cx="2616156" cy="5081352"/>
          </a:xfrm>
          <a:prstGeom prst="bentConnector3">
            <a:avLst>
              <a:gd name="adj1" fmla="val 5699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9045DB9F-4C60-461A-BB81-8E7B016D4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32722"/>
              </p:ext>
            </p:extLst>
          </p:nvPr>
        </p:nvGraphicFramePr>
        <p:xfrm>
          <a:off x="8653490" y="5441868"/>
          <a:ext cx="3153756" cy="301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5.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최종 앱 디자인은 당사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다온텍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에서 진행한다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5" name="그룹 64">
            <a:extLst>
              <a:ext uri="{FF2B5EF4-FFF2-40B4-BE49-F238E27FC236}">
                <a16:creationId xmlns:a16="http://schemas.microsoft.com/office/drawing/2014/main" id="{2294A182-9E13-45AA-A31C-5EA23C5732B7}"/>
              </a:ext>
            </a:extLst>
          </p:cNvPr>
          <p:cNvGrpSpPr/>
          <p:nvPr/>
        </p:nvGrpSpPr>
        <p:grpSpPr>
          <a:xfrm>
            <a:off x="6869504" y="3245537"/>
            <a:ext cx="367370" cy="356476"/>
            <a:chOff x="3610270" y="5500033"/>
            <a:chExt cx="373671" cy="35647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E508260-74AE-4EAC-ACCE-C4E801914476}"/>
                </a:ext>
              </a:extLst>
            </p:cNvPr>
            <p:cNvGrpSpPr/>
            <p:nvPr/>
          </p:nvGrpSpPr>
          <p:grpSpPr>
            <a:xfrm>
              <a:off x="3616838" y="5500033"/>
              <a:ext cx="367103" cy="356475"/>
              <a:chOff x="4332047" y="5013176"/>
              <a:chExt cx="221878" cy="221878"/>
            </a:xfrm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1F677337-C306-463B-B6C6-71AB64256873}"/>
                  </a:ext>
                </a:extLst>
              </p:cNvPr>
              <p:cNvSpPr/>
              <p:nvPr/>
            </p:nvSpPr>
            <p:spPr>
              <a:xfrm>
                <a:off x="4332047" y="5013176"/>
                <a:ext cx="221878" cy="22187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A6432BDD-D099-4B3D-A3F9-04ADF0E90D8F}"/>
                  </a:ext>
                </a:extLst>
              </p:cNvPr>
              <p:cNvSpPr/>
              <p:nvPr/>
            </p:nvSpPr>
            <p:spPr>
              <a:xfrm flipH="1" flipV="1">
                <a:off x="4389381" y="5071194"/>
                <a:ext cx="105842" cy="1058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3492F8F-FF8B-464F-A53B-B7CA74A1D8F6}"/>
                  </a:ext>
                </a:extLst>
              </p:cNvPr>
              <p:cNvSpPr/>
              <p:nvPr/>
            </p:nvSpPr>
            <p:spPr>
              <a:xfrm>
                <a:off x="4359341" y="5025862"/>
                <a:ext cx="166409" cy="192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  <a:cs typeface="Verdana" pitchFamily="34" charset="0"/>
                </a:endParaRPr>
              </a:p>
            </p:txBody>
          </p:sp>
        </p:grp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432B588-A79D-48DE-A3D3-DEF9421DDEC4}"/>
                </a:ext>
              </a:extLst>
            </p:cNvPr>
            <p:cNvSpPr/>
            <p:nvPr/>
          </p:nvSpPr>
          <p:spPr>
            <a:xfrm>
              <a:off x="3610270" y="5564689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4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D5982C78-7770-4E43-AD19-F2270BC6E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16289"/>
              </p:ext>
            </p:extLst>
          </p:nvPr>
        </p:nvGraphicFramePr>
        <p:xfrm>
          <a:off x="8653490" y="5732010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6.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하드웨어와 통신에서 물리적 오류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신호의 세기나 데이터 깨짐 등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 인한 오작동은 프로젝트의 성패와 무관한 것으로 판단한다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101DEEF3-CF20-4D61-93F2-0151944C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10714"/>
              </p:ext>
            </p:extLst>
          </p:nvPr>
        </p:nvGraphicFramePr>
        <p:xfrm>
          <a:off x="8657135" y="2832784"/>
          <a:ext cx="3153756" cy="339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2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5.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공지사항 등 앱 서버에서 푸시 알람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(Notification)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전송 시 화면에 표출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172342B7-6E5B-4648-A6E4-84FE38F2F079}"/>
              </a:ext>
            </a:extLst>
          </p:cNvPr>
          <p:cNvCxnSpPr>
            <a:cxnSpLocks/>
            <a:stCxn id="87" idx="1"/>
            <a:endCxn id="27" idx="0"/>
          </p:cNvCxnSpPr>
          <p:nvPr/>
        </p:nvCxnSpPr>
        <p:spPr>
          <a:xfrm rot="10800000" flipV="1">
            <a:off x="1671578" y="1705311"/>
            <a:ext cx="3443741" cy="894541"/>
          </a:xfrm>
          <a:prstGeom prst="bent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B35717EC-611F-455D-9440-71AF5D50CC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6378" y="2599853"/>
            <a:ext cx="2310398" cy="646180"/>
          </a:xfrm>
          <a:prstGeom prst="rect">
            <a:avLst/>
          </a:prstGeom>
        </p:spPr>
      </p:pic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FB19A96-F0C1-4A8B-9531-0E3585E74278}"/>
              </a:ext>
            </a:extLst>
          </p:cNvPr>
          <p:cNvGrpSpPr/>
          <p:nvPr/>
        </p:nvGrpSpPr>
        <p:grpSpPr>
          <a:xfrm>
            <a:off x="491225" y="2415865"/>
            <a:ext cx="367370" cy="356476"/>
            <a:chOff x="3610270" y="5500033"/>
            <a:chExt cx="373671" cy="356475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0437896-9CB5-427E-A36C-05D39B6AF570}"/>
                </a:ext>
              </a:extLst>
            </p:cNvPr>
            <p:cNvGrpSpPr/>
            <p:nvPr/>
          </p:nvGrpSpPr>
          <p:grpSpPr>
            <a:xfrm>
              <a:off x="3616838" y="5500033"/>
              <a:ext cx="367103" cy="356475"/>
              <a:chOff x="4332047" y="5013176"/>
              <a:chExt cx="221878" cy="221878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6C45DC46-81EF-4238-AB46-51B8EC2B751A}"/>
                  </a:ext>
                </a:extLst>
              </p:cNvPr>
              <p:cNvSpPr/>
              <p:nvPr/>
            </p:nvSpPr>
            <p:spPr>
              <a:xfrm>
                <a:off x="4332047" y="5013176"/>
                <a:ext cx="221878" cy="22187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A77EDCB5-AECF-4748-AE5B-AD9CB9055B6C}"/>
                  </a:ext>
                </a:extLst>
              </p:cNvPr>
              <p:cNvSpPr/>
              <p:nvPr/>
            </p:nvSpPr>
            <p:spPr>
              <a:xfrm flipH="1" flipV="1">
                <a:off x="4389381" y="5071194"/>
                <a:ext cx="105842" cy="1058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4E6441E0-2832-4E13-AD56-749D2638101E}"/>
                  </a:ext>
                </a:extLst>
              </p:cNvPr>
              <p:cNvSpPr/>
              <p:nvPr/>
            </p:nvSpPr>
            <p:spPr>
              <a:xfrm>
                <a:off x="4359341" y="5025862"/>
                <a:ext cx="166409" cy="192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  <a:cs typeface="Verdana" pitchFamily="34" charset="0"/>
                </a:endParaRPr>
              </a:p>
            </p:txBody>
          </p:sp>
        </p:grp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24B4E7D-50F9-4BEA-A84D-0FBFCC7E39F8}"/>
                </a:ext>
              </a:extLst>
            </p:cNvPr>
            <p:cNvSpPr/>
            <p:nvPr/>
          </p:nvSpPr>
          <p:spPr>
            <a:xfrm>
              <a:off x="3610270" y="5564689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5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F5F63AE-DAA8-495B-BB82-37B88E3D7B9C}"/>
              </a:ext>
            </a:extLst>
          </p:cNvPr>
          <p:cNvGrpSpPr/>
          <p:nvPr/>
        </p:nvGrpSpPr>
        <p:grpSpPr>
          <a:xfrm>
            <a:off x="452291" y="4333209"/>
            <a:ext cx="363166" cy="356476"/>
            <a:chOff x="3616838" y="5500033"/>
            <a:chExt cx="369395" cy="356475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E1BA2DC-2FE3-4644-A6AC-E022B60C59DD}"/>
                </a:ext>
              </a:extLst>
            </p:cNvPr>
            <p:cNvGrpSpPr/>
            <p:nvPr/>
          </p:nvGrpSpPr>
          <p:grpSpPr>
            <a:xfrm>
              <a:off x="3616838" y="5500033"/>
              <a:ext cx="367103" cy="356475"/>
              <a:chOff x="4332047" y="5013176"/>
              <a:chExt cx="221878" cy="221878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CFE00B9C-F18C-44D0-98C7-CD770AF0009C}"/>
                  </a:ext>
                </a:extLst>
              </p:cNvPr>
              <p:cNvSpPr/>
              <p:nvPr/>
            </p:nvSpPr>
            <p:spPr>
              <a:xfrm>
                <a:off x="4332047" y="5013176"/>
                <a:ext cx="221878" cy="22187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654B14FD-A6C6-43FF-987A-756F80E5BCEC}"/>
                  </a:ext>
                </a:extLst>
              </p:cNvPr>
              <p:cNvSpPr/>
              <p:nvPr/>
            </p:nvSpPr>
            <p:spPr>
              <a:xfrm flipH="1" flipV="1">
                <a:off x="4389381" y="5071194"/>
                <a:ext cx="105842" cy="1058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903834CE-FEAA-4615-ACFC-F43B2F5C8FEA}"/>
                  </a:ext>
                </a:extLst>
              </p:cNvPr>
              <p:cNvSpPr/>
              <p:nvPr/>
            </p:nvSpPr>
            <p:spPr>
              <a:xfrm>
                <a:off x="4359341" y="5025862"/>
                <a:ext cx="166409" cy="192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  <a:cs typeface="Verdana" pitchFamily="34" charset="0"/>
                </a:endParaRPr>
              </a:p>
            </p:txBody>
          </p:sp>
        </p:grp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D6343D3-53DB-403A-AB48-C280540D9458}"/>
                </a:ext>
              </a:extLst>
            </p:cNvPr>
            <p:cNvSpPr/>
            <p:nvPr/>
          </p:nvSpPr>
          <p:spPr>
            <a:xfrm>
              <a:off x="3619129" y="555598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87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CEB68C5-ECA7-4ABC-ADFF-F549CB0C2EF8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43C544-3A99-4CDD-8E86-A2DAF5C4D9B2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712321-1D16-49C1-887F-08C15AB236E7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642F680-C525-4886-A8B5-1ABCC164EC31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28CD4EE-1213-414A-A4EC-8A17E0C6CCD7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A2592A-0325-4A21-A08D-40CF7A691330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E742167-C5BD-4AE7-8C99-D345D0946791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40656D-4166-43EF-BA63-37067ECEBAEF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B98B9C-5338-48C8-8A6F-4868C881EC1C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037B0D9-1361-4822-9959-E4E362947DB5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47830C-3D82-414E-9B34-F3BECE55875C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2CF4DFC-FF96-432F-9DA4-7E444FE55222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A7035DB-6123-44AF-B5C3-A46A6FD6FD84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8CC8CB-C55E-4798-95D1-B285EA1CCF0C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24F8A3-E1CD-42EE-9C12-B81D2A18769D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D38E2BA-2329-4B26-B7F2-C559647E97BE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D17EB4B-7AEB-4289-9C9F-EBC9B42AFF08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4AE9413-E534-42DD-99B6-8C2025FDF05A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65DA98-0667-49C7-B1C2-3C655B201DAE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1" name="TextBox 56">
              <a:extLst>
                <a:ext uri="{FF2B5EF4-FFF2-40B4-BE49-F238E27FC236}">
                  <a16:creationId xmlns:a16="http://schemas.microsoft.com/office/drawing/2014/main" id="{0ECD19F1-872C-48F6-A8DE-B83A76CA8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ECD2CF-1A1C-4500-B51E-24507B687B3E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3" name="직사각형 58">
              <a:extLst>
                <a:ext uri="{FF2B5EF4-FFF2-40B4-BE49-F238E27FC236}">
                  <a16:creationId xmlns:a16="http://schemas.microsoft.com/office/drawing/2014/main" id="{8C688C00-0A22-46EF-B39C-9BBB2B9E3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7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4" name="TextBox 22">
              <a:extLst>
                <a:ext uri="{FF2B5EF4-FFF2-40B4-BE49-F238E27FC236}">
                  <a16:creationId xmlns:a16="http://schemas.microsoft.com/office/drawing/2014/main" id="{CD59BE20-A607-40C0-ADF6-DE7507A4B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77" name="TextBox 3">
            <a:extLst>
              <a:ext uri="{FF2B5EF4-FFF2-40B4-BE49-F238E27FC236}">
                <a16:creationId xmlns:a16="http://schemas.microsoft.com/office/drawing/2014/main" id="{7722ABC3-D652-44C0-A91D-B64389EB2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034" y="738600"/>
            <a:ext cx="276859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1-</a:t>
            </a:r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2</a:t>
            </a:r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. Background Process</a:t>
            </a:r>
            <a:endParaRPr lang="en-US" altLang="ko-KR" sz="105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1938293-1E45-44ED-87A1-506881E6B8B9}"/>
              </a:ext>
            </a:extLst>
          </p:cNvPr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D1BB1408-F05D-4A5D-AC36-43B38EE15404}"/>
              </a:ext>
            </a:extLst>
          </p:cNvPr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5BA3931-6FFF-40E7-8E50-A80A40F2FB04}"/>
              </a:ext>
            </a:extLst>
          </p:cNvPr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BBFB792C-4538-4790-A680-CC6CE39AC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308499"/>
              </p:ext>
            </p:extLst>
          </p:nvPr>
        </p:nvGraphicFramePr>
        <p:xfrm>
          <a:off x="1215921" y="2730150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iBeacon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데이터 형식으로 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Advertize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됨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Advertize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data(31)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중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UUID(16), Major(2), Minor(2)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활용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5F482BB4-9840-493E-9C4D-7DEF2725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71111"/>
              </p:ext>
            </p:extLst>
          </p:nvPr>
        </p:nvGraphicFramePr>
        <p:xfrm>
          <a:off x="1215921" y="3147741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Major(2) =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회사코드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‘DO’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고정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Minor(2) =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장비코드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‘US’(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초음파센서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), ‘PG’(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공동현관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D526DD29-31DE-4146-B2AA-FDDE656E1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66739"/>
              </p:ext>
            </p:extLst>
          </p:nvPr>
        </p:nvGraphicFramePr>
        <p:xfrm>
          <a:off x="1215921" y="3560236"/>
          <a:ext cx="3153756" cy="15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2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Major, Minor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가 규칙에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맞는경우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UUID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를 규칙에 맞게 읽어 앱 서버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API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DOUS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인 경우 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- UUID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중 앞에서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9bytes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사용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주차장코드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(5) + LCU ID(2) +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센서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ID(2)</a:t>
                      </a: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  ex)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ALD010327  - ALD01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현장의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번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LCU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의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27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번 센서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DOPG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인 경우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- UUID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중 앞에서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7bytes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사용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주차장코드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(5) +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게이트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ID(2)</a:t>
                      </a: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 ex)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ALD0107  - ALD01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현장의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7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번 공동현관 수신기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0A0817D7-BA90-4571-B0E9-FF66FE87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2130"/>
              </p:ext>
            </p:extLst>
          </p:nvPr>
        </p:nvGraphicFramePr>
        <p:xfrm>
          <a:off x="1215921" y="2312884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BLE </a:t>
                      </a:r>
                      <a:r>
                        <a:rPr lang="en-US" altLang="ko-KR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Advertize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데이터 수신 대기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40DD502F-7DFE-4D82-8CE4-FD4CEDD9CF90}"/>
              </a:ext>
            </a:extLst>
          </p:cNvPr>
          <p:cNvSpPr/>
          <p:nvPr/>
        </p:nvSpPr>
        <p:spPr>
          <a:xfrm>
            <a:off x="1228203" y="1953668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 1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FD0FCEB-3650-4553-863B-30FAA125F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02013"/>
              </p:ext>
            </p:extLst>
          </p:nvPr>
        </p:nvGraphicFramePr>
        <p:xfrm>
          <a:off x="1215921" y="5087656"/>
          <a:ext cx="3153756" cy="741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6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1-4.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UUID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와 어플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 가입 시 서버에서 발급 받은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ID)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를 포함하여 앱 서버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API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응답값에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message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가 있는 경우 푸시 알림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(Notification)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으로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message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를 표출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40FF7F4D-8CE5-4864-B4B1-B9006FFA3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92060"/>
              </p:ext>
            </p:extLst>
          </p:nvPr>
        </p:nvGraphicFramePr>
        <p:xfrm>
          <a:off x="4861952" y="2730150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2-1.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푸시 알림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(Notification)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수신 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message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표출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8497C3F0-70CD-46CD-A9EC-BDFA8041E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7593"/>
              </p:ext>
            </p:extLst>
          </p:nvPr>
        </p:nvGraphicFramePr>
        <p:xfrm>
          <a:off x="4861952" y="3147741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2-11.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내차 주차 알림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옵션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차량 주차 시 세대 구성원에게 앱 서버가 푸시 알림 할 수 있음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A0F7BD5-C7F6-4A54-A6FF-3AFAAA8E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33962"/>
              </p:ext>
            </p:extLst>
          </p:nvPr>
        </p:nvGraphicFramePr>
        <p:xfrm>
          <a:off x="4861952" y="2312884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앱 서버와 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웹소켓으로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상시 연결 유지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EDFA36D0-A51F-4789-91ED-13A1FDFD90D1}"/>
              </a:ext>
            </a:extLst>
          </p:cNvPr>
          <p:cNvSpPr/>
          <p:nvPr/>
        </p:nvSpPr>
        <p:spPr>
          <a:xfrm>
            <a:off x="4874234" y="1953668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 2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48B860C6-9AD8-45A1-8823-7BBC1E413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15744"/>
              </p:ext>
            </p:extLst>
          </p:nvPr>
        </p:nvGraphicFramePr>
        <p:xfrm>
          <a:off x="8511628" y="2730150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3-1.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회원가입 시 등록한 단지 위치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위도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경도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반경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1km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이내 도착 시 앱 서버로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API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호출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5EA88F13-4058-442E-AC9D-A695B7617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06094"/>
              </p:ext>
            </p:extLst>
          </p:nvPr>
        </p:nvGraphicFramePr>
        <p:xfrm>
          <a:off x="8511628" y="3147741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3-2.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앱 서버에서 최적 주차공간을 응답 받아 푸시 알림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(Notification)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으로 표출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D8DA7CB4-F877-4F2D-B14B-5784A9381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81597"/>
              </p:ext>
            </p:extLst>
          </p:nvPr>
        </p:nvGraphicFramePr>
        <p:xfrm>
          <a:off x="8511628" y="2312884"/>
          <a:ext cx="3153756" cy="427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위치 기반 서비스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(GPS)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사용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–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지도 연계 필요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a16="http://schemas.microsoft.com/office/drawing/2014/main" id="{F498757D-3C3B-419E-BB84-FB5AD8BCBF59}"/>
              </a:ext>
            </a:extLst>
          </p:cNvPr>
          <p:cNvSpPr/>
          <p:nvPr/>
        </p:nvSpPr>
        <p:spPr>
          <a:xfrm>
            <a:off x="8523910" y="1953668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 3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8A260E-615C-4708-9B7E-7E147AA78EC8}"/>
              </a:ext>
            </a:extLst>
          </p:cNvPr>
          <p:cNvSpPr txBox="1"/>
          <p:nvPr/>
        </p:nvSpPr>
        <p:spPr>
          <a:xfrm>
            <a:off x="8275320" y="5501640"/>
            <a:ext cx="351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앱 서버와의 </a:t>
            </a:r>
            <a:r>
              <a:rPr lang="en-US" altLang="ko-KR" dirty="0"/>
              <a:t>API</a:t>
            </a:r>
            <a:r>
              <a:rPr lang="ko-KR" altLang="en-US" dirty="0"/>
              <a:t>는 별도 제공</a:t>
            </a: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15D0CD54-79D9-4241-A710-B87CF6432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10327"/>
              </p:ext>
            </p:extLst>
          </p:nvPr>
        </p:nvGraphicFramePr>
        <p:xfrm>
          <a:off x="4861952" y="3560236"/>
          <a:ext cx="3153756" cy="5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2-12.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주요 공지사항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옵션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단지내 중요 공지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어플 공지 시 앱 서버가 푸시 알림 할 수 있음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4439275" y="3012083"/>
            <a:ext cx="46090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고딕" pitchFamily="2" charset="-127"/>
                <a:ea typeface="나눔고딕" pitchFamily="2" charset="-127"/>
              </a:rPr>
              <a:t>2. Device Layout</a:t>
            </a:r>
            <a:endParaRPr lang="en-US" altLang="ko-KR" sz="16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TextBox 56">
            <a:extLst>
              <a:ext uri="{FF2B5EF4-FFF2-40B4-BE49-F238E27FC236}">
                <a16:creationId xmlns:a16="http://schemas.microsoft.com/office/drawing/2014/main" id="{4D360219-B18D-4B02-9F31-3B983A186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997" y="60960"/>
            <a:ext cx="1681799" cy="21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 dirty="0">
                <a:latin typeface="나눔고딕" pitchFamily="2" charset="-127"/>
                <a:ea typeface="나눔고딕" pitchFamily="2" charset="-127"/>
              </a:rPr>
              <a:t>2022.01.18</a:t>
            </a:r>
            <a:endParaRPr kumimoji="0"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4C0F31F-E26F-41D3-B116-9736D65E1E90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9297AF9-73E6-41A9-928D-4376B7CD778E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9606BBB-2F31-49AF-9282-5067B3DB4D90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F2E0A83-2C1B-4283-B36A-33DBDAAE20C4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BBB3CE4-AFCE-400D-89ED-A2DE05B243AB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F7294DC-27A2-44CC-9CAF-993E6952B6AC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985CFA9-CCA9-4B43-B1D2-5381DA806BDF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417CB1C-A4FC-49C2-80E3-C0E4F83B34B7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7F58BB2-AA12-4305-ADB3-889D3DCF79A8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88CBC07-CD6E-4AE6-8731-E879EB7999E1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973B314-8209-457F-9458-DA38B83A1716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B2DBBCD-5197-4897-ACEF-0C5524FE1E1A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74B5F9-9C1D-4D7B-BDF9-D206EC7EA473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42D63C6-B5A1-4B14-9387-CC79207A38A1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F9AABD-1F36-4800-A76C-C2FE46FFB9F3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8C4B91B-4517-49FA-8937-AA29E4D96413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2C3828E-1DD5-404D-ADCF-FF6F6F79D2BD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E7463E-82B5-4C57-8764-8C796E5900F4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16B4434-D317-4942-9332-3CE2FFC07A04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6" name="TextBox 56">
              <a:extLst>
                <a:ext uri="{FF2B5EF4-FFF2-40B4-BE49-F238E27FC236}">
                  <a16:creationId xmlns:a16="http://schemas.microsoft.com/office/drawing/2014/main" id="{6A8F4AE7-81E9-479C-AC89-47A0316B9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7D069B4-66E4-4922-9D07-2DC379838A4A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8" name="직사각형 58">
              <a:extLst>
                <a:ext uri="{FF2B5EF4-FFF2-40B4-BE49-F238E27FC236}">
                  <a16:creationId xmlns:a16="http://schemas.microsoft.com/office/drawing/2014/main" id="{5D30252A-9E60-43BF-A4A6-D02A4962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8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6F772E1E-D211-4CBE-AADD-A6B81E895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61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그림 170">
            <a:extLst>
              <a:ext uri="{FF2B5EF4-FFF2-40B4-BE49-F238E27FC236}">
                <a16:creationId xmlns:a16="http://schemas.microsoft.com/office/drawing/2014/main" id="{B686D12D-EC80-4DBD-903A-2806E9EAE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0165" y="2017316"/>
            <a:ext cx="2428783" cy="4319997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105" name="직사각형 104"/>
          <p:cNvSpPr/>
          <p:nvPr/>
        </p:nvSpPr>
        <p:spPr>
          <a:xfrm>
            <a:off x="1083366" y="1338092"/>
            <a:ext cx="601141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108579" y="1427801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▶ 사용 화면 구성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362661" y="1763839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</a:t>
            </a:r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Layout Guideline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1" name="TextBox 3"/>
          <p:cNvSpPr txBox="1">
            <a:spLocks noChangeArrowheads="1"/>
          </p:cNvSpPr>
          <p:nvPr/>
        </p:nvSpPr>
        <p:spPr bwMode="auto">
          <a:xfrm>
            <a:off x="1095034" y="738600"/>
            <a:ext cx="2768593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2. Device Layout</a:t>
            </a:r>
            <a:endParaRPr lang="en-US" altLang="ko-KR" sz="105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300" dirty="0"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21888"/>
              </p:ext>
            </p:extLst>
          </p:nvPr>
        </p:nvGraphicFramePr>
        <p:xfrm>
          <a:off x="7691085" y="1697468"/>
          <a:ext cx="3138445" cy="5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Title 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영역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상단 가운데 각 기능별 타이틀 기록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  <a:p>
                      <a:pPr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또는 상단에 시스템 명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(DAVIS)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노출 후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Content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영역에 기능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title 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기록 검토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9" name="직선 연결선 178"/>
          <p:cNvCxnSpPr/>
          <p:nvPr/>
        </p:nvCxnSpPr>
        <p:spPr>
          <a:xfrm>
            <a:off x="944130" y="762028"/>
            <a:ext cx="0" cy="1584176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/>
          <p:cNvSpPr/>
          <p:nvPr/>
        </p:nvSpPr>
        <p:spPr>
          <a:xfrm>
            <a:off x="800114" y="921670"/>
            <a:ext cx="288032" cy="25678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7688342" y="1344120"/>
            <a:ext cx="3145119" cy="354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Description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aphicFrame>
        <p:nvGraphicFramePr>
          <p:cNvPr id="183" name="표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993467"/>
              </p:ext>
            </p:extLst>
          </p:nvPr>
        </p:nvGraphicFramePr>
        <p:xfrm>
          <a:off x="7684175" y="5096963"/>
          <a:ext cx="3149287" cy="674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로그인 화면은 위 구성과 상관없이 전체 화면 사용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" name="직사각형 183"/>
          <p:cNvSpPr/>
          <p:nvPr/>
        </p:nvSpPr>
        <p:spPr>
          <a:xfrm>
            <a:off x="7701335" y="4744678"/>
            <a:ext cx="3132128" cy="3320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Function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85" name="직선 연결선 184"/>
          <p:cNvCxnSpPr/>
          <p:nvPr/>
        </p:nvCxnSpPr>
        <p:spPr>
          <a:xfrm>
            <a:off x="592854" y="1050060"/>
            <a:ext cx="6624736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2F5ACA52-B44C-436A-9035-F252D643F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56746"/>
              </p:ext>
            </p:extLst>
          </p:nvPr>
        </p:nvGraphicFramePr>
        <p:xfrm>
          <a:off x="7691085" y="2253228"/>
          <a:ext cx="3138445" cy="5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3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Content 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영역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모든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Layout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및 화면은 수직 모드를 기준으로 작업 된다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화면은 타이틀 바와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Navigation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을 제외한 부분을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Content 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영역으로 사용</a:t>
                      </a:r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065E4A7-1B63-4276-B62E-C06FE001D9CB}"/>
              </a:ext>
            </a:extLst>
          </p:cNvPr>
          <p:cNvGrpSpPr>
            <a:grpSpLocks noChangeAspect="1"/>
          </p:cNvGrpSpPr>
          <p:nvPr/>
        </p:nvGrpSpPr>
        <p:grpSpPr>
          <a:xfrm>
            <a:off x="4635059" y="2002262"/>
            <a:ext cx="2188489" cy="4320000"/>
            <a:chOff x="4635059" y="2070472"/>
            <a:chExt cx="2083865" cy="4113476"/>
          </a:xfrm>
        </p:grpSpPr>
        <p:sp>
          <p:nvSpPr>
            <p:cNvPr id="87" name="직사각형 86"/>
            <p:cNvSpPr/>
            <p:nvPr/>
          </p:nvSpPr>
          <p:spPr>
            <a:xfrm>
              <a:off x="4646644" y="2233686"/>
              <a:ext cx="2047623" cy="3922641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3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83540" y="5322474"/>
              <a:ext cx="16353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현재 사용량이 목표대비 </a:t>
              </a:r>
              <a:endParaRPr lang="en-US" altLang="ko-KR" sz="11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10% </a:t>
              </a:r>
              <a:r>
                <a:rPr lang="ko-KR" altLang="en-US" sz="11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초과되었습니다</a:t>
              </a:r>
              <a:r>
                <a:rPr lang="en-US" altLang="ko-KR" sz="1100" dirty="0">
                  <a:solidFill>
                    <a:schemeClr val="bg1"/>
                  </a:solidFill>
                  <a:latin typeface="나눔고딕" pitchFamily="2" charset="-127"/>
                  <a:ea typeface="나눔고딕" pitchFamily="2" charset="-127"/>
                </a:rPr>
                <a:t>.</a:t>
              </a:r>
              <a:endParaRPr lang="ko-KR" altLang="en-US" sz="110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55772" y="2358471"/>
              <a:ext cx="457143" cy="37790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700321" y="2772466"/>
              <a:ext cx="51809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나눔고딕" pitchFamily="2" charset="-127"/>
                  <a:ea typeface="나눔고딕" pitchFamily="2" charset="-127"/>
                </a:rPr>
                <a:t>DAVIS</a:t>
              </a:r>
              <a:endParaRPr lang="ko-KR" altLang="en-US" sz="900" dirty="0">
                <a:latin typeface="나눔고딕" pitchFamily="2" charset="-127"/>
                <a:ea typeface="나눔고딕" pitchFamily="2" charset="-127"/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29BB881-3A6B-4435-9D31-4DD3FEE7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5059" y="2070472"/>
              <a:ext cx="2041450" cy="163214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27842366-A335-430E-8BA7-7592DC1B8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1063" y="5950753"/>
              <a:ext cx="2021022" cy="233195"/>
            </a:xfrm>
            <a:prstGeom prst="rect">
              <a:avLst/>
            </a:prstGeom>
          </p:spPr>
        </p:pic>
      </p:grpSp>
      <p:graphicFrame>
        <p:nvGraphicFramePr>
          <p:cNvPr id="153" name="표 152">
            <a:extLst>
              <a:ext uri="{FF2B5EF4-FFF2-40B4-BE49-F238E27FC236}">
                <a16:creationId xmlns:a16="http://schemas.microsoft.com/office/drawing/2014/main" id="{2421285D-8C61-4B27-80D9-BFE2D12A1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81021"/>
              </p:ext>
            </p:extLst>
          </p:nvPr>
        </p:nvGraphicFramePr>
        <p:xfrm>
          <a:off x="7691085" y="2809138"/>
          <a:ext cx="3138445" cy="5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Bottom Navigation </a:t>
                      </a:r>
                      <a:r>
                        <a:rPr lang="ko-KR" altLang="en-US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영역</a:t>
                      </a:r>
                      <a:r>
                        <a:rPr lang="en-US" altLang="ko-KR" sz="800" b="0" u="sng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- Navigation bar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는 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“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내차찾기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“, 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출입증 발급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“, “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공지사항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”, “</a:t>
                      </a:r>
                      <a:r>
                        <a:rPr lang="ko-KR" altLang="en-US" sz="800" b="0" u="none" baseline="0" dirty="0" err="1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더보기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” </a:t>
                      </a:r>
                      <a:r>
                        <a:rPr lang="ko-KR" altLang="en-US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로 구성한다</a:t>
                      </a:r>
                      <a:r>
                        <a:rPr lang="en-US" altLang="ko-KR" sz="800" b="0" u="none" baseline="0" dirty="0">
                          <a:solidFill>
                            <a:schemeClr val="tx1"/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800" b="0" u="none" baseline="0" dirty="0">
                        <a:solidFill>
                          <a:schemeClr val="tx1"/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TextBox 56">
            <a:extLst>
              <a:ext uri="{FF2B5EF4-FFF2-40B4-BE49-F238E27FC236}">
                <a16:creationId xmlns:a16="http://schemas.microsoft.com/office/drawing/2014/main" id="{6C4EA931-546B-4CE6-8FEE-0351D42F4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0997" y="60960"/>
            <a:ext cx="1681799" cy="21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800" b="0" dirty="0">
                <a:latin typeface="나눔고딕" pitchFamily="2" charset="-127"/>
                <a:ea typeface="나눔고딕" pitchFamily="2" charset="-127"/>
              </a:rPr>
              <a:t>2022.01.18</a:t>
            </a:r>
            <a:endParaRPr kumimoji="0" lang="ko-KR" altLang="en-US" sz="800" b="0" dirty="0"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101FEA7D-FA30-4AC0-99B7-19C186EB2080}"/>
              </a:ext>
            </a:extLst>
          </p:cNvPr>
          <p:cNvGrpSpPr/>
          <p:nvPr/>
        </p:nvGrpSpPr>
        <p:grpSpPr>
          <a:xfrm>
            <a:off x="69670" y="60960"/>
            <a:ext cx="12035244" cy="6725603"/>
            <a:chOff x="53975" y="34925"/>
            <a:chExt cx="9020175" cy="6751638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8477BF6-55A8-4FD9-B53A-5FF7F9FFE529}"/>
                </a:ext>
              </a:extLst>
            </p:cNvPr>
            <p:cNvSpPr/>
            <p:nvPr/>
          </p:nvSpPr>
          <p:spPr bwMode="auto">
            <a:xfrm>
              <a:off x="53975" y="638175"/>
              <a:ext cx="9018588" cy="6148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D26F1B-A8C0-49BB-9FA6-7C265014D2F2}"/>
                </a:ext>
              </a:extLst>
            </p:cNvPr>
            <p:cNvSpPr/>
            <p:nvPr/>
          </p:nvSpPr>
          <p:spPr bwMode="auto">
            <a:xfrm>
              <a:off x="53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문 서 명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CA4BCBE-6AB5-44EC-A856-BD5D04BD270B}"/>
                </a:ext>
              </a:extLst>
            </p:cNvPr>
            <p:cNvSpPr/>
            <p:nvPr/>
          </p:nvSpPr>
          <p:spPr bwMode="auto">
            <a:xfrm>
              <a:off x="3114675" y="53975"/>
              <a:ext cx="719138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Ver.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5E6C5B2-4CDD-4269-A252-71367CA50667}"/>
                </a:ext>
              </a:extLst>
            </p:cNvPr>
            <p:cNvSpPr/>
            <p:nvPr/>
          </p:nvSpPr>
          <p:spPr bwMode="auto">
            <a:xfrm>
              <a:off x="53975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시스템명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281E5F0D-5117-4E0A-9A24-547ED10596E3}"/>
                </a:ext>
              </a:extLst>
            </p:cNvPr>
            <p:cNvSpPr/>
            <p:nvPr/>
          </p:nvSpPr>
          <p:spPr bwMode="auto">
            <a:xfrm>
              <a:off x="54000" y="414000"/>
              <a:ext cx="900000" cy="1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단위업무</a:t>
              </a:r>
              <a:endParaRPr lang="ko-KR" altLang="en-US" sz="800" dirty="0">
                <a:ln w="3175">
                  <a:solidFill>
                    <a:schemeClr val="tx1"/>
                  </a:solidFill>
                </a:ln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820729A-9FCD-4341-99C8-74B668520F0B}"/>
                </a:ext>
              </a:extLst>
            </p:cNvPr>
            <p:cNvSpPr/>
            <p:nvPr/>
          </p:nvSpPr>
          <p:spPr bwMode="auto">
            <a:xfrm>
              <a:off x="954088" y="53975"/>
              <a:ext cx="2160587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 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기초 디자인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CC1D656-BADE-4738-B631-4ED51F502418}"/>
                </a:ext>
              </a:extLst>
            </p:cNvPr>
            <p:cNvSpPr/>
            <p:nvPr/>
          </p:nvSpPr>
          <p:spPr bwMode="auto">
            <a:xfrm>
              <a:off x="954088" y="233363"/>
              <a:ext cx="3600450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DAVIS(</a:t>
              </a: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사용자 용</a:t>
              </a: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)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4B9DCAD9-C2AD-4024-B93A-528687C1A826}"/>
                </a:ext>
              </a:extLst>
            </p:cNvPr>
            <p:cNvSpPr/>
            <p:nvPr/>
          </p:nvSpPr>
          <p:spPr bwMode="auto">
            <a:xfrm>
              <a:off x="954088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643873F-AB16-4A06-ABA0-4AF7FAC1407C}"/>
                </a:ext>
              </a:extLst>
            </p:cNvPr>
            <p:cNvSpPr/>
            <p:nvPr/>
          </p:nvSpPr>
          <p:spPr bwMode="auto">
            <a:xfrm>
              <a:off x="3833813" y="53975"/>
              <a:ext cx="72072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1.2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5EAFD04-DB80-4480-AD98-79F65BD4B1C8}"/>
                </a:ext>
              </a:extLst>
            </p:cNvPr>
            <p:cNvSpPr/>
            <p:nvPr/>
          </p:nvSpPr>
          <p:spPr bwMode="auto">
            <a:xfrm>
              <a:off x="4572000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 성 자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92C4FEC-14DA-4160-8675-9C57127C6976}"/>
                </a:ext>
              </a:extLst>
            </p:cNvPr>
            <p:cNvSpPr/>
            <p:nvPr/>
          </p:nvSpPr>
          <p:spPr bwMode="auto">
            <a:xfrm>
              <a:off x="6911975" y="53975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작성일자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9B5BF74-EB24-4704-BB29-F9731BFB9EF5}"/>
                </a:ext>
              </a:extLst>
            </p:cNvPr>
            <p:cNvSpPr/>
            <p:nvPr/>
          </p:nvSpPr>
          <p:spPr bwMode="auto">
            <a:xfrm>
              <a:off x="4572000" y="233363"/>
              <a:ext cx="900113" cy="180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시스템구분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2BCF691-B540-4514-BCB8-3592E6CEEE91}"/>
                </a:ext>
              </a:extLst>
            </p:cNvPr>
            <p:cNvSpPr/>
            <p:nvPr/>
          </p:nvSpPr>
          <p:spPr bwMode="auto">
            <a:xfrm>
              <a:off x="4572000" y="414338"/>
              <a:ext cx="900113" cy="1793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latin typeface="나눔고딕" pitchFamily="2" charset="-127"/>
                  <a:ea typeface="나눔고딕" pitchFamily="2" charset="-127"/>
                </a:rPr>
                <a:t>디렉토리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C1E97ED-1708-4310-9E3E-A2C38F7027B9}"/>
                </a:ext>
              </a:extLst>
            </p:cNvPr>
            <p:cNvSpPr/>
            <p:nvPr/>
          </p:nvSpPr>
          <p:spPr bwMode="auto">
            <a:xfrm>
              <a:off x="5472113" y="53975"/>
              <a:ext cx="1439862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90DBB232-0766-4481-B085-1F3409209A53}"/>
                </a:ext>
              </a:extLst>
            </p:cNvPr>
            <p:cNvSpPr/>
            <p:nvPr/>
          </p:nvSpPr>
          <p:spPr bwMode="auto">
            <a:xfrm>
              <a:off x="5472113" y="233363"/>
              <a:ext cx="1439862" cy="180975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5B45F34-68CA-4238-B7B9-499C6D920B6B}"/>
                </a:ext>
              </a:extLst>
            </p:cNvPr>
            <p:cNvSpPr/>
            <p:nvPr/>
          </p:nvSpPr>
          <p:spPr bwMode="auto">
            <a:xfrm>
              <a:off x="5472113" y="414338"/>
              <a:ext cx="3600450" cy="17938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F5CF0AF-5D84-4A77-9AE4-A2E4C1A01DD8}"/>
                </a:ext>
              </a:extLst>
            </p:cNvPr>
            <p:cNvSpPr/>
            <p:nvPr/>
          </p:nvSpPr>
          <p:spPr bwMode="auto">
            <a:xfrm>
              <a:off x="7812088" y="53975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80C59BB-B312-419D-90CF-E547CD444883}"/>
                </a:ext>
              </a:extLst>
            </p:cNvPr>
            <p:cNvSpPr/>
            <p:nvPr/>
          </p:nvSpPr>
          <p:spPr bwMode="auto">
            <a:xfrm>
              <a:off x="6911975" y="234950"/>
              <a:ext cx="900113" cy="179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ko-KR" sz="800" dirty="0">
                  <a:latin typeface="나눔고딕" pitchFamily="2" charset="-127"/>
                  <a:ea typeface="나눔고딕" pitchFamily="2" charset="-127"/>
                </a:rPr>
                <a:t>Page</a:t>
              </a: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5" name="TextBox 56">
              <a:extLst>
                <a:ext uri="{FF2B5EF4-FFF2-40B4-BE49-F238E27FC236}">
                  <a16:creationId xmlns:a16="http://schemas.microsoft.com/office/drawing/2014/main" id="{D48F58FF-7149-4A34-86D1-3A779CA60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088" y="34925"/>
              <a:ext cx="12604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2022.01.18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51A0C3C-C7F2-4C1C-9B43-C1275F977006}"/>
                </a:ext>
              </a:extLst>
            </p:cNvPr>
            <p:cNvSpPr/>
            <p:nvPr/>
          </p:nvSpPr>
          <p:spPr bwMode="auto">
            <a:xfrm>
              <a:off x="7813675" y="234950"/>
              <a:ext cx="1260475" cy="179388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>
                <a:defRPr/>
              </a:pPr>
              <a:endParaRPr lang="ko-KR" altLang="en-US" sz="800" dirty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49" name="직사각형 58">
              <a:extLst>
                <a:ext uri="{FF2B5EF4-FFF2-40B4-BE49-F238E27FC236}">
                  <a16:creationId xmlns:a16="http://schemas.microsoft.com/office/drawing/2014/main" id="{12FFC0E7-CFC5-4AE2-A6FD-1FF3A2B5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088" y="246063"/>
              <a:ext cx="1260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fld id="{E142BD4C-4D65-4340-83D6-74FC8A57FF91}" type="slidenum">
                <a:rPr lang="ko-KR" altLang="en-US" sz="800" b="0">
                  <a:latin typeface="나눔고딕" pitchFamily="2" charset="-127"/>
                  <a:ea typeface="나눔고딕" pitchFamily="2" charset="-127"/>
                </a:rPr>
                <a:pPr algn="ctr" eaLnBrk="1" hangingPunct="1"/>
                <a:t>9</a:t>
              </a:fld>
              <a:endParaRPr lang="ko-KR" altLang="en-US" sz="800" b="0"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151" name="TextBox 22">
              <a:extLst>
                <a:ext uri="{FF2B5EF4-FFF2-40B4-BE49-F238E27FC236}">
                  <a16:creationId xmlns:a16="http://schemas.microsoft.com/office/drawing/2014/main" id="{AEEDEB86-D154-488C-B298-9C15FC61D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222250"/>
              <a:ext cx="1439862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>
                <a:defRPr/>
              </a:pPr>
              <a:r>
                <a:rPr kumimoji="0" lang="ko-KR" altLang="en-US" sz="800" b="0" dirty="0">
                  <a:latin typeface="나눔고딕" pitchFamily="2" charset="-127"/>
                  <a:ea typeface="나눔고딕" pitchFamily="2" charset="-127"/>
                </a:rPr>
                <a:t>사용자</a:t>
              </a:r>
              <a:r>
                <a:rPr kumimoji="0" lang="en-US" altLang="ko-KR" sz="800" b="0" dirty="0">
                  <a:latin typeface="나눔고딕" pitchFamily="2" charset="-127"/>
                  <a:ea typeface="나눔고딕" pitchFamily="2" charset="-127"/>
                </a:rPr>
                <a:t>(Client)</a:t>
              </a:r>
              <a:endParaRPr kumimoji="0" lang="ko-KR" altLang="en-US" sz="800" b="0" dirty="0"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E9812526-1690-447C-B882-BD57B9EE0D38}"/>
              </a:ext>
            </a:extLst>
          </p:cNvPr>
          <p:cNvGrpSpPr/>
          <p:nvPr/>
        </p:nvGrpSpPr>
        <p:grpSpPr>
          <a:xfrm>
            <a:off x="1057242" y="2093809"/>
            <a:ext cx="363166" cy="356476"/>
            <a:chOff x="3616838" y="5500033"/>
            <a:chExt cx="369395" cy="356475"/>
          </a:xfrm>
        </p:grpSpPr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0C7A5E5E-497C-49BE-9F36-E722C7D07DA8}"/>
                </a:ext>
              </a:extLst>
            </p:cNvPr>
            <p:cNvGrpSpPr/>
            <p:nvPr/>
          </p:nvGrpSpPr>
          <p:grpSpPr>
            <a:xfrm>
              <a:off x="3616838" y="5500033"/>
              <a:ext cx="367103" cy="356475"/>
              <a:chOff x="4332047" y="5013176"/>
              <a:chExt cx="221878" cy="221878"/>
            </a:xfrm>
          </p:grpSpPr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CF59BC25-D6DA-49F2-8572-DD057B2262FD}"/>
                  </a:ext>
                </a:extLst>
              </p:cNvPr>
              <p:cNvSpPr/>
              <p:nvPr/>
            </p:nvSpPr>
            <p:spPr>
              <a:xfrm>
                <a:off x="4332047" y="5013176"/>
                <a:ext cx="221878" cy="22187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6ACBFF66-848C-4FBB-951E-99FA92AF5694}"/>
                  </a:ext>
                </a:extLst>
              </p:cNvPr>
              <p:cNvSpPr/>
              <p:nvPr/>
            </p:nvSpPr>
            <p:spPr>
              <a:xfrm flipH="1" flipV="1">
                <a:off x="4389381" y="5071194"/>
                <a:ext cx="105842" cy="1058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2612EACA-7A28-42D0-92C4-81B7D4EF825F}"/>
                  </a:ext>
                </a:extLst>
              </p:cNvPr>
              <p:cNvSpPr/>
              <p:nvPr/>
            </p:nvSpPr>
            <p:spPr>
              <a:xfrm>
                <a:off x="4359341" y="5025862"/>
                <a:ext cx="166409" cy="192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  <a:cs typeface="Verdana" pitchFamily="34" charset="0"/>
                </a:endParaRPr>
              </a:p>
            </p:txBody>
          </p:sp>
        </p:grp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A34EF72-E35A-4604-BCE9-D17798026564}"/>
                </a:ext>
              </a:extLst>
            </p:cNvPr>
            <p:cNvSpPr/>
            <p:nvPr/>
          </p:nvSpPr>
          <p:spPr>
            <a:xfrm>
              <a:off x="3619129" y="555598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B678E6C-A829-4D6E-9F4F-D631A090B298}"/>
              </a:ext>
            </a:extLst>
          </p:cNvPr>
          <p:cNvGrpSpPr/>
          <p:nvPr/>
        </p:nvGrpSpPr>
        <p:grpSpPr>
          <a:xfrm>
            <a:off x="1057242" y="2682473"/>
            <a:ext cx="363166" cy="356476"/>
            <a:chOff x="3616838" y="5500033"/>
            <a:chExt cx="369395" cy="356475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C5E55841-842E-49FC-A459-BB0594512362}"/>
                </a:ext>
              </a:extLst>
            </p:cNvPr>
            <p:cNvGrpSpPr/>
            <p:nvPr/>
          </p:nvGrpSpPr>
          <p:grpSpPr>
            <a:xfrm>
              <a:off x="3616838" y="5500033"/>
              <a:ext cx="367103" cy="356475"/>
              <a:chOff x="4332047" y="5013176"/>
              <a:chExt cx="221878" cy="221878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10297610-CD56-4504-A0AC-0FE7E0477207}"/>
                  </a:ext>
                </a:extLst>
              </p:cNvPr>
              <p:cNvSpPr/>
              <p:nvPr/>
            </p:nvSpPr>
            <p:spPr>
              <a:xfrm>
                <a:off x="4332047" y="5013176"/>
                <a:ext cx="221878" cy="22187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CDD8CA1D-120C-48F4-83AF-D6A0093E34C4}"/>
                  </a:ext>
                </a:extLst>
              </p:cNvPr>
              <p:cNvSpPr/>
              <p:nvPr/>
            </p:nvSpPr>
            <p:spPr>
              <a:xfrm flipH="1" flipV="1">
                <a:off x="4389381" y="5071194"/>
                <a:ext cx="105842" cy="1058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7C0FDC5-052F-4AD2-9FC2-3F7AD0E36AEB}"/>
                  </a:ext>
                </a:extLst>
              </p:cNvPr>
              <p:cNvSpPr/>
              <p:nvPr/>
            </p:nvSpPr>
            <p:spPr>
              <a:xfrm>
                <a:off x="4359341" y="5025862"/>
                <a:ext cx="166409" cy="192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  <a:cs typeface="Verdana" pitchFamily="34" charset="0"/>
                </a:endParaRPr>
              </a:p>
            </p:txBody>
          </p:sp>
        </p:grp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44D00D46-4060-45C6-BCCF-EE837C540EAC}"/>
                </a:ext>
              </a:extLst>
            </p:cNvPr>
            <p:cNvSpPr/>
            <p:nvPr/>
          </p:nvSpPr>
          <p:spPr>
            <a:xfrm>
              <a:off x="3619129" y="555598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1818306-7829-47AF-9014-A22BDD2C1003}"/>
              </a:ext>
            </a:extLst>
          </p:cNvPr>
          <p:cNvGrpSpPr/>
          <p:nvPr/>
        </p:nvGrpSpPr>
        <p:grpSpPr>
          <a:xfrm>
            <a:off x="1057242" y="5940498"/>
            <a:ext cx="363166" cy="356476"/>
            <a:chOff x="3616838" y="5500033"/>
            <a:chExt cx="369395" cy="356475"/>
          </a:xfrm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1F89F971-DEC4-4FDB-979A-870169C38EC1}"/>
                </a:ext>
              </a:extLst>
            </p:cNvPr>
            <p:cNvGrpSpPr/>
            <p:nvPr/>
          </p:nvGrpSpPr>
          <p:grpSpPr>
            <a:xfrm>
              <a:off x="3616838" y="5500033"/>
              <a:ext cx="367103" cy="356475"/>
              <a:chOff x="4332047" y="5013176"/>
              <a:chExt cx="221878" cy="221878"/>
            </a:xfrm>
          </p:grpSpPr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00C348B5-EE3F-411B-9151-24D1D834C05E}"/>
                  </a:ext>
                </a:extLst>
              </p:cNvPr>
              <p:cNvSpPr/>
              <p:nvPr/>
            </p:nvSpPr>
            <p:spPr>
              <a:xfrm>
                <a:off x="4332047" y="5013176"/>
                <a:ext cx="221878" cy="22187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2E0A10CC-642C-4B34-A412-E2F7C36E8CC8}"/>
                  </a:ext>
                </a:extLst>
              </p:cNvPr>
              <p:cNvSpPr/>
              <p:nvPr/>
            </p:nvSpPr>
            <p:spPr>
              <a:xfrm flipH="1" flipV="1">
                <a:off x="4389381" y="5071194"/>
                <a:ext cx="105842" cy="1058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0DD48413-352D-492F-8621-3F493D684FA1}"/>
                  </a:ext>
                </a:extLst>
              </p:cNvPr>
              <p:cNvSpPr/>
              <p:nvPr/>
            </p:nvSpPr>
            <p:spPr>
              <a:xfrm>
                <a:off x="4359341" y="5025862"/>
                <a:ext cx="166409" cy="192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  <a:cs typeface="Verdana" pitchFamily="34" charset="0"/>
                </a:endParaRPr>
              </a:p>
            </p:txBody>
          </p:sp>
        </p:grp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B888D0A-26FF-4964-A6CD-42C6E5778C99}"/>
                </a:ext>
              </a:extLst>
            </p:cNvPr>
            <p:cNvSpPr/>
            <p:nvPr/>
          </p:nvSpPr>
          <p:spPr>
            <a:xfrm>
              <a:off x="3619129" y="5555980"/>
              <a:ext cx="36710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나눔고딕" pitchFamily="2" charset="-127"/>
                  <a:ea typeface="나눔고딕" pitchFamily="2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4667B9D-4E73-4A46-987F-1CFAF217EF77}"/>
              </a:ext>
            </a:extLst>
          </p:cNvPr>
          <p:cNvSpPr/>
          <p:nvPr/>
        </p:nvSpPr>
        <p:spPr>
          <a:xfrm>
            <a:off x="4641364" y="1763839"/>
            <a:ext cx="2321257" cy="152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▼ </a:t>
            </a:r>
            <a:r>
              <a:rPr lang="en-US" altLang="ko-KR" sz="9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App icon</a:t>
            </a:r>
            <a:endParaRPr lang="ko-KR" altLang="en-US" sz="9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27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9270</TotalTime>
  <Words>3346</Words>
  <Application>Microsoft Office PowerPoint</Application>
  <PresentationFormat>와이드스크린</PresentationFormat>
  <Paragraphs>992</Paragraphs>
  <Slides>29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HY헤드라인M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911</dc:creator>
  <cp:lastModifiedBy>ghlee0127@gmail.com</cp:lastModifiedBy>
  <cp:revision>163</cp:revision>
  <cp:lastPrinted>2022-01-21T01:37:59Z</cp:lastPrinted>
  <dcterms:created xsi:type="dcterms:W3CDTF">2016-03-07T01:31:11Z</dcterms:created>
  <dcterms:modified xsi:type="dcterms:W3CDTF">2022-01-26T07:49:57Z</dcterms:modified>
</cp:coreProperties>
</file>