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5822F-C901-4DFA-A1A7-A8E0D7FB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3046FC-17DA-4AA0-844B-9144A05A9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0FA3C-452D-41BB-A344-0377829D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62E3-2CED-46F1-B7CA-44C1BF99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1A3A-A779-4A18-BDF8-FBF9054B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0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84687-6FEC-42D4-BB74-BED3182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3A6884-D586-45E9-A383-B4CB6A13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1EF68-A0C4-4912-AE85-6C50EB74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E1E20-2F62-4354-A746-EC058735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CBFDD-7921-4FCB-AF78-12A807F6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D7A82-0EB2-47EB-9D7D-446ED47BB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D5FE35-2869-4716-BA94-627817FA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1CD96-5763-421F-B410-A6B22627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3A009-0480-47A1-ABA5-D906A593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B572D-39F3-417C-8307-49C8F186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7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06B52-45F8-42DD-B5D3-1DC2AA9D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BA6929-92E3-4CD0-96D5-16D0BDB1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91EE0-6041-4417-A55B-875B92C0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0640E-742F-484A-9BDB-A152603A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A3C32-13A1-402B-AF27-2605AB4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6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12003-F425-4969-BBA2-0CBECCD6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8781B-0831-4484-B0BF-8A8C77CA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C6DF7-8D1B-4E40-977D-6EA7DABE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64FB8-0C07-46EF-8A11-5E141AA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AE8AA-B1B1-49CB-9FCD-3E2E879F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7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108F9-F5CD-4E24-A8C3-60E0DBD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40722-4698-4F89-8ECB-E6923A0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0B4B5-22DF-487A-9072-3424A6056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AF71F-4318-451F-A69F-C1187775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6D27C-DB4B-4D0D-A96A-9724745E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8ED6A-C5C0-482E-83BF-DD0127BB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C471B-92BD-4A07-AA75-879C980D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5E11E-BCA2-4FD7-84F7-E07732E1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91099-974F-4EBF-8318-E122EBD1E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9691FB-C501-4A05-8ABB-F6DA48ECA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D0AAA3-5BD8-416A-B2B9-DF792C322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6651D8-AF10-4940-BFE0-EAB87459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852A99-EF21-42F3-8173-7B7BB87E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2AD29-4585-4082-8C9A-78036387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9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12C68-394E-4512-B65F-F1B5BAA2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BA446-FA40-41A6-9C26-6F40F13F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2C4590-DFD6-4EAF-AAF9-B25F67FA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57C235-B743-432C-BCBB-9514886F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6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568F81-F997-4884-8227-5770123D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073D45-ADB2-42B5-851A-39DBDB4C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D06C0-243F-4256-BABF-B379AA5D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6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8ED2E-B105-4AA2-BB03-9E5DEC60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46D1A-DF6B-4B90-A111-C3A8DE6BB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62119-A015-44EC-A91F-D74C57912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8EF3E-EEA5-488A-9BCC-EA7647EA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80527-0554-4D48-86D0-BE89C656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B8C7E0-770B-44A8-BC0F-25E4A9F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425A5-BCFE-4550-82EB-F9ECE522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087B08-3F32-4E94-B7E7-E4A32E192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3068D-2094-4525-9B0E-11B29FDF0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CA14B6-6438-4D31-A7BB-EECD1DEE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5047E-29C8-4C98-8656-6A08A2D0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4B7FA-A74D-4497-979A-B07C5ADD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6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160B03-5494-46B3-BF7A-CDEA4888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3D504-65BE-48D3-9B89-85D257179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8D566-AFBB-4576-A1DE-73B202B54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2561-B1CB-4040-9FB7-B08BEB584C19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7F233-3E77-45CE-9235-0AB1A1E42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54104-A80B-47BC-A5B7-FD641841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64B3-303D-4CE4-8772-38C28B0E21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F53C55-55D2-459B-99EA-C66A7B766FBE}"/>
              </a:ext>
            </a:extLst>
          </p:cNvPr>
          <p:cNvSpPr txBox="1"/>
          <p:nvPr/>
        </p:nvSpPr>
        <p:spPr>
          <a:xfrm>
            <a:off x="109055" y="141088"/>
            <a:ext cx="11896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 Diagram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시스템에서 제공해야 하는 기능이나 서비스를 명세한 다이어그램이다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사용자와 시스템 사이의 상호작용에 집중하는 것이 특징이다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외부에서 본 시스템의 기능을 표현하기 때문에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실제 내부의 비즈니스 로직이 아닌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사용자가 수행하는 기능을 파악하고 싶을 때 작성한다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endParaRPr lang="en-US" altLang="ko-KR" sz="12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53AE1-F272-46EE-A341-99CB12DD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5" y="2326964"/>
            <a:ext cx="4993294" cy="434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1403BA-F1A7-456A-825A-E66010E37DF8}"/>
              </a:ext>
            </a:extLst>
          </p:cNvPr>
          <p:cNvSpPr txBox="1"/>
          <p:nvPr/>
        </p:nvSpPr>
        <p:spPr>
          <a:xfrm>
            <a:off x="109055" y="1403634"/>
            <a:ext cx="546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구성요소</a:t>
            </a:r>
            <a:endParaRPr lang="en-US" altLang="ko-KR" sz="1400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1. Scope 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네모난 상자로 표현되며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시스템이 제공하는 기능의 범위를 나타낼 때 쓰인다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</a:p>
          <a:p>
            <a:pPr algn="l" latinLnBrk="1"/>
            <a:endParaRPr lang="en-US" altLang="ko-KR" sz="12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C858C0-2E7A-425C-A126-0310FC4BD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85" y="2457535"/>
            <a:ext cx="5279768" cy="421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1ED36-FC99-445A-AB40-CB20ABD6679F}"/>
              </a:ext>
            </a:extLst>
          </p:cNvPr>
          <p:cNvSpPr txBox="1"/>
          <p:nvPr/>
        </p:nvSpPr>
        <p:spPr>
          <a:xfrm>
            <a:off x="6448499" y="1403634"/>
            <a:ext cx="546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구성요소</a:t>
            </a:r>
            <a:endParaRPr lang="en-US" altLang="ko-KR" sz="1400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2. </a:t>
            </a:r>
            <a:r>
              <a:rPr lang="en-US" altLang="ko-KR" sz="1400" dirty="0" err="1">
                <a:solidFill>
                  <a:srgbClr val="555555"/>
                </a:solidFill>
                <a:latin typeface="AppleSDGothicNeo"/>
              </a:rPr>
              <a:t>useCase</a:t>
            </a:r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 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시스템이 제공해주는 서비스와 기능을 나타내며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사용자의 요구사항을 구조화한 것이다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</a:p>
          <a:p>
            <a:pPr algn="l" latinLnBrk="1"/>
            <a:endParaRPr lang="en-US" altLang="ko-KR" sz="12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70360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F53C55-55D2-459B-99EA-C66A7B766FBE}"/>
              </a:ext>
            </a:extLst>
          </p:cNvPr>
          <p:cNvSpPr txBox="1"/>
          <p:nvPr/>
        </p:nvSpPr>
        <p:spPr>
          <a:xfrm>
            <a:off x="109056" y="141088"/>
            <a:ext cx="33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9709D-04F9-440C-A158-F942D869E191}"/>
              </a:ext>
            </a:extLst>
          </p:cNvPr>
          <p:cNvSpPr txBox="1"/>
          <p:nvPr/>
        </p:nvSpPr>
        <p:spPr>
          <a:xfrm>
            <a:off x="109056" y="732678"/>
            <a:ext cx="546641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구성요소</a:t>
            </a:r>
            <a:endParaRPr lang="en-US" altLang="ko-KR" sz="1400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3. actor :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액터는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구현 대상이 아닌 시스템 외부에서 시스템과 상호작용 하는 존재다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무조건 사람일 필요는 없으며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사람 뿐만 아니라 외부 시스템도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액터로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표현될 수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액터끼리는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서로 상속되고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일반화될 수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</a:br>
            <a:endParaRPr lang="en-US" altLang="ko-KR" sz="12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- primary actor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시스템을 사용하는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액터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사람이다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- secondary actor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시스템과 상호작용하는 외부 시스템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사람이 아니며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&lt;&lt;actor&gt;&gt;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라고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명시해줘야된다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89FF34-9538-43F5-83D5-338D97F2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47" y="325754"/>
            <a:ext cx="5986944" cy="468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3885E9-E8FB-40C5-AE5D-1ADB01E5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9" y="3478049"/>
            <a:ext cx="2638425" cy="323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5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F53C55-55D2-459B-99EA-C66A7B766FBE}"/>
              </a:ext>
            </a:extLst>
          </p:cNvPr>
          <p:cNvSpPr txBox="1"/>
          <p:nvPr/>
        </p:nvSpPr>
        <p:spPr>
          <a:xfrm>
            <a:off x="109056" y="141088"/>
            <a:ext cx="33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9709D-04F9-440C-A158-F942D869E191}"/>
              </a:ext>
            </a:extLst>
          </p:cNvPr>
          <p:cNvSpPr txBox="1"/>
          <p:nvPr/>
        </p:nvSpPr>
        <p:spPr>
          <a:xfrm>
            <a:off x="109056" y="732678"/>
            <a:ext cx="54664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구성요소</a:t>
            </a:r>
            <a:endParaRPr lang="en-US" altLang="ko-KR" sz="1400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4. </a:t>
            </a:r>
            <a:r>
              <a:rPr lang="en-US" altLang="ko-KR" sz="1400" dirty="0" err="1">
                <a:solidFill>
                  <a:srgbClr val="555555"/>
                </a:solidFill>
                <a:latin typeface="AppleSDGothicNeo"/>
              </a:rPr>
              <a:t>relationShip</a:t>
            </a:r>
            <a:r>
              <a:rPr lang="en-US" altLang="ko-KR" sz="1400" dirty="0">
                <a:solidFill>
                  <a:srgbClr val="555555"/>
                </a:solidFill>
                <a:latin typeface="AppleSDGothicNeo"/>
              </a:rPr>
              <a:t> :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관계는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액터와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유즈케이스와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사이에 나타나고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총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4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가지 종류가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endParaRPr lang="en-US" altLang="ko-KR" sz="1400" dirty="0">
              <a:solidFill>
                <a:srgbClr val="555555"/>
              </a:solidFill>
              <a:latin typeface="AppleSDGothicNeo"/>
            </a:endParaRPr>
          </a:p>
          <a:p>
            <a:pPr algn="l" latinLnBrk="1"/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 association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200" b="0" i="0" dirty="0" err="1">
                <a:solidFill>
                  <a:srgbClr val="555555"/>
                </a:solidFill>
                <a:effectLst/>
                <a:latin typeface="AppleSDGothicNeo"/>
              </a:rPr>
              <a:t>useCase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actor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의 관계를 표현할 때 쓰인다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actor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는 정보를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통보받거나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요구하고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en-US" altLang="ko-KR" sz="1200" b="0" i="0" dirty="0" err="1">
                <a:solidFill>
                  <a:srgbClr val="555555"/>
                </a:solidFill>
                <a:effectLst/>
                <a:latin typeface="AppleSDGothicNeo"/>
              </a:rPr>
              <a:t>useCase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는 정보를 제공한다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쉽게 말해서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액터가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유즈케이스를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사용하는 것을 표현한다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 include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기능을 위한 기능에 사용한다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</a:p>
          <a:p>
            <a:pPr algn="l" latinLnBrk="1"/>
            <a:r>
              <a:rPr lang="en-US" altLang="ko-KR" sz="1200" b="0" i="0" dirty="0" err="1">
                <a:solidFill>
                  <a:srgbClr val="555555"/>
                </a:solidFill>
                <a:effectLst/>
                <a:latin typeface="AppleSDGothicNeo"/>
              </a:rPr>
              <a:t>useCase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가 다른</a:t>
            </a:r>
            <a:r>
              <a:rPr lang="en-US" altLang="ko-KR" sz="1200" b="0" i="0" dirty="0" err="1">
                <a:solidFill>
                  <a:srgbClr val="555555"/>
                </a:solidFill>
                <a:effectLst/>
                <a:latin typeface="AppleSDGothicNeo"/>
              </a:rPr>
              <a:t>useCase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의 수행을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요청할때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쓰이고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위의 예시에서 찾아보자면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게시글 작성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게시글 투표 기능은 로그인 기능을 필수적으로 요구하기 때문에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이해의 편의와 유지보수성을 위해서 로그인 기능을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액터와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association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으로 연결하지 않고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게시글 작성과 게시글 투표에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include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관계로 연결시켰다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endParaRPr lang="en-US" altLang="ko-KR" sz="14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일반적으로 여러 기능에서 공통으로 사용해야 하는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모듈같은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 기능에 추가되는 키워드다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너무 남발하면 오히려 기능을 파악하는데 역효과가 나기 때문에 적절하게 사용해야 한다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 generalization</a:t>
            </a:r>
            <a:b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말 그대로 일반화 관계이다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게시글 투표는 추천 투표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비추천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 투표를 추상화한 기능이므로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위의 예시처럼 일반화 관계를 설정할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 extended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특정 조건이 만족되는 경우에만 실행되는 기능이다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위의 예시에서 살펴보자면 사용자는 게시글을 작성할 때 동영상을 첨부 할 </a:t>
            </a:r>
            <a:r>
              <a:rPr lang="ko-KR" altLang="en-US" sz="1200" b="0" i="0" dirty="0" err="1">
                <a:solidFill>
                  <a:srgbClr val="555555"/>
                </a:solidFill>
                <a:effectLst/>
                <a:latin typeface="AppleSDGothicNeo"/>
              </a:rPr>
              <a:t>수도있고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첨부하지 않을 수도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이처럼 기능을 수행할 때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특정 조건에서만 동작하는 기능은 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extend</a:t>
            </a:r>
            <a:r>
              <a:rPr lang="ko-KR" altLang="en-US" sz="1200" b="0" i="0" dirty="0">
                <a:solidFill>
                  <a:srgbClr val="555555"/>
                </a:solidFill>
                <a:effectLst/>
                <a:latin typeface="AppleSDGothicNeo"/>
              </a:rPr>
              <a:t>로 표현하면 효과적으로 다이어그램을 작성할 수 있다</a:t>
            </a:r>
            <a:r>
              <a:rPr lang="en-US" altLang="ko-KR" sz="12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1A1CAE-D0C0-4328-82D6-24A846E2A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50" y="325753"/>
            <a:ext cx="6115593" cy="639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F53C55-55D2-459B-99EA-C66A7B766FBE}"/>
              </a:ext>
            </a:extLst>
          </p:cNvPr>
          <p:cNvSpPr txBox="1"/>
          <p:nvPr/>
        </p:nvSpPr>
        <p:spPr>
          <a:xfrm>
            <a:off x="109056" y="141088"/>
            <a:ext cx="333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</a:t>
            </a:r>
            <a:r>
              <a:rPr lang="ko-KR" altLang="en-US" dirty="0"/>
              <a:t> </a:t>
            </a:r>
            <a:r>
              <a:rPr lang="en-US" altLang="ko-KR" dirty="0"/>
              <a:t>Case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F8B5A-0A00-4AE8-822A-E5A8D5492114}"/>
              </a:ext>
            </a:extLst>
          </p:cNvPr>
          <p:cNvSpPr txBox="1"/>
          <p:nvPr/>
        </p:nvSpPr>
        <p:spPr>
          <a:xfrm>
            <a:off x="109056" y="732678"/>
            <a:ext cx="54664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AppleSDGothicNeo"/>
              </a:rPr>
              <a:t>그리는순서</a:t>
            </a:r>
            <a:endParaRPr lang="en-US" altLang="ko-KR" sz="1400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1. actor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식별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모든 사용자 역할 식별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상호작용하는 외부 시스템 식별 </a:t>
            </a:r>
            <a:br>
              <a:rPr lang="ko-KR" altLang="en-US" sz="1400" dirty="0"/>
            </a:b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2. 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"/>
              </a:rPr>
              <a:t>useCase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식별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actor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가 요구하는 서비스 식별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actor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가 시스템과 상호작용하는 행위를 식별 </a:t>
            </a:r>
            <a:br>
              <a:rPr lang="ko-KR" altLang="en-US" sz="1400" dirty="0"/>
            </a:b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3. relation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정의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actor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와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actor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관계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actor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와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"/>
              </a:rPr>
              <a:t>useCase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관계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"/>
              </a:rPr>
              <a:t>useCase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와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"/>
              </a:rPr>
              <a:t>useCase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관계 </a:t>
            </a:r>
            <a:br>
              <a:rPr lang="ko-KR" altLang="en-US" sz="1400" dirty="0"/>
            </a:b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4. 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AppleSDGothicNeo"/>
              </a:rPr>
              <a:t>useCase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구조화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두 개 이상의 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SDGothicNeo"/>
              </a:rPr>
              <a:t>유즈케이스에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 존재하는 공통 서비스 추출 </a:t>
            </a:r>
            <a:br>
              <a:rPr lang="ko-KR" altLang="en-US" sz="1400" dirty="0"/>
            </a:b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SDGothicNeo"/>
              </a:rPr>
              <a:t>- 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특정 조건에서 활성화되는 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SDGothicNeo"/>
              </a:rPr>
              <a:t>유즈케이스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SDGothicNeo"/>
              </a:rPr>
              <a:t> 추출 </a:t>
            </a:r>
            <a:endParaRPr lang="en-US" altLang="ko-KR" sz="1400" b="0" i="0" dirty="0">
              <a:solidFill>
                <a:srgbClr val="555555"/>
              </a:solidFill>
              <a:effectLst/>
              <a:latin typeface="AppleSD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48565-5FDA-4BC2-AAB8-84BB9CBB6399}"/>
              </a:ext>
            </a:extLst>
          </p:cNvPr>
          <p:cNvSpPr txBox="1"/>
          <p:nvPr/>
        </p:nvSpPr>
        <p:spPr>
          <a:xfrm>
            <a:off x="109056" y="4470143"/>
            <a:ext cx="546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rgbClr val="000000"/>
                </a:solidFill>
                <a:effectLst/>
                <a:latin typeface="AppleSDGothicNeo"/>
              </a:rPr>
              <a:t>주의사항</a:t>
            </a:r>
            <a:endParaRPr lang="en-US" altLang="ko-KR" sz="1400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en-US" altLang="ko-KR" sz="1400" b="0" i="0" dirty="0" err="1">
                <a:solidFill>
                  <a:srgbClr val="555555"/>
                </a:solidFill>
                <a:effectLst/>
                <a:latin typeface="AppleSDGothicNeo"/>
              </a:rPr>
              <a:t>usecase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 diagram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은 흐름도 아니므로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기능의 순서대로 그리면 안된다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모든 기능은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액터가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수행할 수 있는 개별 기능으로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봐야하고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순서는 꼭 필요한 경우만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include, extend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의 용법에 맞춰서 사용해야 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include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를 문어발처럼 사용하면 안된다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include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된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유즈케이스도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기능이다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즉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액터에서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뻗어나가는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기능으로도 표현할 수 있다는 뜻이다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여러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유즈케이스에서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사용하는 공통적인 기능이 아니고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</a:t>
            </a:r>
          </a:p>
          <a:p>
            <a:pPr algn="l" latinLnBrk="1"/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액터에서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뻗어나가는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것이 가장 이상적이다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49204-2D2A-43E9-BD36-3C1F82CB53FF}"/>
              </a:ext>
            </a:extLst>
          </p:cNvPr>
          <p:cNvSpPr txBox="1"/>
          <p:nvPr/>
        </p:nvSpPr>
        <p:spPr>
          <a:xfrm>
            <a:off x="5716188" y="52018"/>
            <a:ext cx="546641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rgbClr val="000000"/>
                </a:solidFill>
                <a:effectLst/>
                <a:latin typeface="AppleSDGothicNeo"/>
              </a:rPr>
              <a:t>주의사항</a:t>
            </a:r>
            <a:endParaRPr lang="en-US" altLang="ko-KR" sz="1400" b="1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다이어그램 만으로는 상세한 설명을 할 수 없으니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목적을 달성하기 위해서 시스템과 상호작용하는 과정을 기술하는 문서이다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모든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유즈케이스에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대한 기술서를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작성해야한다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400" dirty="0"/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AppleSDGothicNeo"/>
              </a:rPr>
              <a:t>유즈케이스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 이름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다이어그램에서 쓴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이름이다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달성할 목적을 명료하게 표현하면 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br>
              <a:rPr lang="ko-KR" altLang="en-US" sz="1400" dirty="0"/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 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AppleSDGothicNeo"/>
              </a:rPr>
              <a:t>액터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 이름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실제 사람 이름이나 시스템이 아닌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유즈케이스의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시스템에서 수행하는 역할을 중심으로 작성한다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br>
              <a:rPr lang="ko-KR" altLang="en-US" sz="1400" dirty="0"/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개요</a:t>
            </a:r>
            <a:br>
              <a:rPr lang="ko-KR" altLang="en-US" sz="1400" dirty="0"/>
            </a:b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대략적으로 설명하면 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 </a:t>
            </a:r>
          </a:p>
          <a:p>
            <a:pPr algn="l" latinLnBrk="1"/>
            <a:br>
              <a:rPr lang="ko-KR" altLang="en-US" sz="1400" dirty="0"/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사전*사후 조건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기본 흐름이 올바르게 동작되기 위해 사전에 충족되어야 하는 조건</a:t>
            </a:r>
            <a:br>
              <a:rPr lang="ko-KR" altLang="en-US" sz="1400" dirty="0"/>
            </a:b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유즈케이스가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 종료된 후 만족해야 하는 조건</a:t>
            </a:r>
            <a:endParaRPr lang="en-US" altLang="ko-KR" sz="14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 latinLnBrk="1"/>
            <a:br>
              <a:rPr lang="ko-KR" altLang="en-US" sz="1400" dirty="0"/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기본 흐름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시스템과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액터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사이의 모든 상호작용 흐름을 기술한다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예외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오류가 발생한 상황은 취급하지 않으며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모든것이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 정상적으로 작동한다고 가정해서 기술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항상 기본 흐름의 첫 단계는 해당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AppleSDGothicNeo"/>
              </a:rPr>
              <a:t>유즈케이스를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 시작하는 사건을 기술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.(Trigger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라고 부른다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.)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차례대로 순서를 붙여 구조적으로 작성하면  더 깔끔하게 작성할 수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  <a:p>
            <a:pPr algn="l" latinLnBrk="1"/>
            <a:br>
              <a:rPr lang="ko-KR" altLang="en-US" sz="1400" dirty="0"/>
            </a:br>
            <a:r>
              <a:rPr lang="en-US" altLang="ko-KR" sz="1400" b="1" i="0" dirty="0">
                <a:solidFill>
                  <a:srgbClr val="555555"/>
                </a:solidFill>
                <a:effectLst/>
                <a:latin typeface="AppleSDGothicNeo"/>
              </a:rPr>
              <a:t>-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AppleSDGothicNeo"/>
              </a:rPr>
              <a:t>대체흐름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기본 흐름으로부터 선택적으로 실행되는 흐름이다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  <a:br>
              <a:rPr lang="ko-KR" altLang="en-US" sz="1400" dirty="0"/>
            </a:b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또는 오류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AppleSDGothicNeo"/>
              </a:rPr>
              <a:t>예외 등등 정상적이지 않은 흐름도 대체흐름에 기술한다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AppleSDGothicNe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785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685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AppleSDGothicNeo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주식회사 다온텍</dc:creator>
  <cp:lastModifiedBy>라 병수</cp:lastModifiedBy>
  <cp:revision>11</cp:revision>
  <dcterms:created xsi:type="dcterms:W3CDTF">2021-10-27T00:41:37Z</dcterms:created>
  <dcterms:modified xsi:type="dcterms:W3CDTF">2021-11-30T04:10:59Z</dcterms:modified>
</cp:coreProperties>
</file>