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0" r:id="rId7"/>
    <p:sldId id="261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04040"/>
    <a:srgbClr val="CE295E"/>
    <a:srgbClr val="A6A6A6"/>
    <a:srgbClr val="F2F2F2"/>
    <a:srgbClr val="BFBFBF"/>
    <a:srgbClr val="E37777"/>
    <a:srgbClr val="64A4CA"/>
    <a:srgbClr val="66C5F3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713" autoAdjust="0"/>
  </p:normalViewPr>
  <p:slideViewPr>
    <p:cSldViewPr snapToGrid="0" showGuides="1">
      <p:cViewPr varScale="1">
        <p:scale>
          <a:sx n="88" d="100"/>
          <a:sy n="88" d="100"/>
        </p:scale>
        <p:origin x="845" y="86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DC24-AEF3-4156-91F4-FB474A5F24DB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B91B-56FA-44FF-A036-17B4166BAD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3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3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7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50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4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400033"/>
            <a:ext cx="12192000" cy="841248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-1198879"/>
            <a:ext cx="11471060" cy="7759372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66902" y="-514313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3907450" y="536825"/>
            <a:ext cx="397550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DATA VISUALIZATION IN POWER BI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19EA1-A062-B233-F58B-D9090BC7F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83" y="2611120"/>
            <a:ext cx="3698240" cy="36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5230" y="2146643"/>
            <a:ext cx="4576747" cy="3182687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2267" y="1460593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 descr="This is an icon of a bar chart and a line chart. ">
            <a:extLst>
              <a:ext uri="{FF2B5EF4-FFF2-40B4-BE49-F238E27FC236}">
                <a16:creationId xmlns:a16="http://schemas.microsoft.com/office/drawing/2014/main" id="{08F666DF-6069-4309-98CB-67441794E384}"/>
              </a:ext>
            </a:extLst>
          </p:cNvPr>
          <p:cNvGrpSpPr/>
          <p:nvPr/>
        </p:nvGrpSpPr>
        <p:grpSpPr>
          <a:xfrm>
            <a:off x="641945" y="1950386"/>
            <a:ext cx="196255" cy="196255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124" name="Freeform 372">
              <a:extLst>
                <a:ext uri="{FF2B5EF4-FFF2-40B4-BE49-F238E27FC236}">
                  <a16:creationId xmlns:a16="http://schemas.microsoft.com/office/drawing/2014/main" id="{CC6C2715-550E-40A0-AB0F-10386CBA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73">
              <a:extLst>
                <a:ext uri="{FF2B5EF4-FFF2-40B4-BE49-F238E27FC236}">
                  <a16:creationId xmlns:a16="http://schemas.microsoft.com/office/drawing/2014/main" id="{F7218EF6-60ED-4D4C-9831-CF6B6BB7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696"/>
            <a:ext cx="10515600" cy="498598"/>
          </a:xfrm>
        </p:spPr>
        <p:txBody>
          <a:bodyPr/>
          <a:lstStyle/>
          <a:p>
            <a:r>
              <a:rPr lang="en-US" u="sng" dirty="0"/>
              <a:t>CLUSTERED COLUMN CHART</a:t>
            </a:r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C7EC0-59E2-0738-D9ED-96300162B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6" y="1460593"/>
            <a:ext cx="4826699" cy="4724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A217AB-8735-D334-B625-086711F66247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IN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C867D6F-1E62-CDBB-7E9E-1CB3B933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00878" y="4747975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Graphik"/>
              </a:rPr>
              <a:t>The x-axis typically represents the categories, and the y-axis represents the values.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BB46E39-D9DC-ED43-E13C-0779CA21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00878" y="3415605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>
                <a:solidFill>
                  <a:schemeClr val="bg1"/>
                </a:solidFill>
                <a:effectLst/>
                <a:latin typeface="Graphik"/>
              </a:rPr>
              <a:t>The legend identifies the categories and their corresponding colors.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58E7DD3-859E-E90D-8892-D672F4FFC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52503" y="1975656"/>
            <a:ext cx="6101297" cy="921704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47">
            <a:extLst>
              <a:ext uri="{FF2B5EF4-FFF2-40B4-BE49-F238E27FC236}">
                <a16:creationId xmlns:a16="http://schemas.microsoft.com/office/drawing/2014/main" id="{3757EDB7-3136-D683-F01B-808A404CDAE0}"/>
              </a:ext>
            </a:extLst>
          </p:cNvPr>
          <p:cNvSpPr txBox="1"/>
          <p:nvPr/>
        </p:nvSpPr>
        <p:spPr>
          <a:xfrm>
            <a:off x="5481655" y="2021010"/>
            <a:ext cx="5872145" cy="83099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chemeClr val="bg1"/>
                </a:solidFill>
                <a:effectLst/>
                <a:latin typeface="Graphik"/>
              </a:rPr>
              <a:t>Each column on the chart represents a specific category, and the height of the column corresponds to the value of the data category.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0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653043-9706-4A8F-99E2-518CA3BA8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297530"/>
            <a:ext cx="12192000" cy="51054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9464-7408-4CB8-9C8D-6CAE84CA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73" y="455070"/>
            <a:ext cx="10515600" cy="498598"/>
          </a:xfrm>
        </p:spPr>
        <p:txBody>
          <a:bodyPr/>
          <a:lstStyle/>
          <a:p>
            <a:r>
              <a:rPr lang="en-US" u="sng" dirty="0"/>
              <a:t>100% STACKED AREA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9828-C3DA-4597-BCE6-9ABD37A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ED3DF7-870D-4095-B720-456252545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07854" y="2111560"/>
            <a:ext cx="2764466" cy="2986954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30D1-D889-4C98-9307-30DD9857B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58594" y="3169465"/>
            <a:ext cx="714772" cy="714772"/>
          </a:xfrm>
          <a:prstGeom prst="ellipse">
            <a:avLst/>
          </a:prstGeom>
          <a:solidFill>
            <a:srgbClr val="404040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CE0B65-EA3A-426C-85CA-4043448BB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6935" y="2000226"/>
            <a:ext cx="714772" cy="714772"/>
          </a:xfrm>
          <a:prstGeom prst="ellipse">
            <a:avLst/>
          </a:prstGeom>
          <a:solidFill>
            <a:srgbClr val="CE295E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D69285-EE6C-45DF-95AC-EBA566A5F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3774" y="4383742"/>
            <a:ext cx="714772" cy="714772"/>
          </a:xfrm>
          <a:prstGeom prst="ellipse">
            <a:avLst/>
          </a:prstGeom>
          <a:solidFill>
            <a:srgbClr val="7F7F7F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47">
            <a:extLst>
              <a:ext uri="{FF2B5EF4-FFF2-40B4-BE49-F238E27FC236}">
                <a16:creationId xmlns:a16="http://schemas.microsoft.com/office/drawing/2014/main" id="{ADD28621-C404-41A6-85D1-1C963A241234}"/>
              </a:ext>
            </a:extLst>
          </p:cNvPr>
          <p:cNvSpPr txBox="1"/>
          <p:nvPr/>
        </p:nvSpPr>
        <p:spPr>
          <a:xfrm>
            <a:off x="596167" y="1962571"/>
            <a:ext cx="3610329" cy="123110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0" dirty="0">
                <a:solidFill>
                  <a:schemeClr val="accent1"/>
                </a:solidFill>
                <a:effectLst/>
                <a:latin typeface="Google Sans"/>
              </a:rPr>
              <a:t>A 100% Stacked Area Chart requires at least one value element and one column element to display.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7" name="TextBox 47">
            <a:extLst>
              <a:ext uri="{FF2B5EF4-FFF2-40B4-BE49-F238E27FC236}">
                <a16:creationId xmlns:a16="http://schemas.microsoft.com/office/drawing/2014/main" id="{CEDCE8FF-73B3-4C37-B751-F7E83288982A}"/>
              </a:ext>
            </a:extLst>
          </p:cNvPr>
          <p:cNvSpPr txBox="1"/>
          <p:nvPr/>
        </p:nvSpPr>
        <p:spPr>
          <a:xfrm>
            <a:off x="549078" y="4255695"/>
            <a:ext cx="3940640" cy="123110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0" dirty="0">
                <a:solidFill>
                  <a:schemeClr val="accent1"/>
                </a:solidFill>
                <a:effectLst/>
                <a:latin typeface="Google Sans"/>
              </a:rPr>
              <a:t>100% stacked area charts are useful when the percentage contributions from each category are more important than the absolute values.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12F29F0-E19B-43BF-BEF3-D4A48B394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09706" y="1410623"/>
            <a:ext cx="2482294" cy="3772838"/>
          </a:xfrm>
          <a:custGeom>
            <a:avLst/>
            <a:gdLst>
              <a:gd name="connsiteX0" fmla="*/ 1886419 w 2482294"/>
              <a:gd name="connsiteY0" fmla="*/ 0 h 3772838"/>
              <a:gd name="connsiteX1" fmla="*/ 2109942 w 2482294"/>
              <a:gd name="connsiteY1" fmla="*/ 92586 h 3772838"/>
              <a:gd name="connsiteX2" fmla="*/ 2482294 w 2482294"/>
              <a:gd name="connsiteY2" fmla="*/ 464938 h 3772838"/>
              <a:gd name="connsiteX3" fmla="*/ 2482294 w 2482294"/>
              <a:gd name="connsiteY3" fmla="*/ 3307900 h 3772838"/>
              <a:gd name="connsiteX4" fmla="*/ 2109942 w 2482294"/>
              <a:gd name="connsiteY4" fmla="*/ 3680252 h 3772838"/>
              <a:gd name="connsiteX5" fmla="*/ 1662896 w 2482294"/>
              <a:gd name="connsiteY5" fmla="*/ 3680252 h 3772838"/>
              <a:gd name="connsiteX6" fmla="*/ 92586 w 2482294"/>
              <a:gd name="connsiteY6" fmla="*/ 2109942 h 3772838"/>
              <a:gd name="connsiteX7" fmla="*/ 92586 w 2482294"/>
              <a:gd name="connsiteY7" fmla="*/ 1662896 h 3772838"/>
              <a:gd name="connsiteX8" fmla="*/ 1662896 w 2482294"/>
              <a:gd name="connsiteY8" fmla="*/ 92586 h 3772838"/>
              <a:gd name="connsiteX9" fmla="*/ 1886419 w 2482294"/>
              <a:gd name="connsiteY9" fmla="*/ 0 h 377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82294" h="3772838">
                <a:moveTo>
                  <a:pt x="1886419" y="0"/>
                </a:moveTo>
                <a:cubicBezTo>
                  <a:pt x="1967318" y="0"/>
                  <a:pt x="2048218" y="30862"/>
                  <a:pt x="2109942" y="92586"/>
                </a:cubicBezTo>
                <a:lnTo>
                  <a:pt x="2482294" y="464938"/>
                </a:lnTo>
                <a:lnTo>
                  <a:pt x="2482294" y="3307900"/>
                </a:lnTo>
                <a:lnTo>
                  <a:pt x="2109942" y="3680252"/>
                </a:lnTo>
                <a:cubicBezTo>
                  <a:pt x="1986494" y="3803700"/>
                  <a:pt x="1786344" y="3803700"/>
                  <a:pt x="1662896" y="3680252"/>
                </a:cubicBezTo>
                <a:lnTo>
                  <a:pt x="92586" y="2109942"/>
                </a:lnTo>
                <a:cubicBezTo>
                  <a:pt x="-30862" y="1986494"/>
                  <a:pt x="-30862" y="1786344"/>
                  <a:pt x="92586" y="1662896"/>
                </a:cubicBezTo>
                <a:lnTo>
                  <a:pt x="1662896" y="92586"/>
                </a:lnTo>
                <a:cubicBezTo>
                  <a:pt x="1724620" y="30862"/>
                  <a:pt x="1805520" y="0"/>
                  <a:pt x="1886419" y="0"/>
                </a:cubicBez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558C64-5F19-44FD-B6CB-6995E80A6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38323" y="2315293"/>
            <a:ext cx="6041450" cy="4827543"/>
            <a:chOff x="631829" y="3155370"/>
            <a:chExt cx="3458504" cy="278677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BADD212-C9EC-4549-BFBC-540585A96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103" y="5908428"/>
              <a:ext cx="1190442" cy="3371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A2C0B88-74DA-45C0-BA2B-E2D1881F6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9" y="3155370"/>
              <a:ext cx="3458504" cy="2086515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9A22C5B2-38A3-42BA-A2A5-9C226BBC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13" y="3290235"/>
              <a:ext cx="3205633" cy="1816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DCBA333A-EC40-4F75-8BEA-578C20AC3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13" y="3290235"/>
              <a:ext cx="3205633" cy="3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D9EE697-72E5-4550-BEC8-BBC473AAE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333" y="5052556"/>
              <a:ext cx="1531494" cy="54465"/>
            </a:xfrm>
            <a:custGeom>
              <a:avLst/>
              <a:gdLst>
                <a:gd name="T0" fmla="*/ 112 w 4724"/>
                <a:gd name="T1" fmla="*/ 0 h 169"/>
                <a:gd name="T2" fmla="*/ 4569 w 4724"/>
                <a:gd name="T3" fmla="*/ 0 h 169"/>
                <a:gd name="T4" fmla="*/ 4724 w 4724"/>
                <a:gd name="T5" fmla="*/ 169 h 169"/>
                <a:gd name="T6" fmla="*/ 0 w 4724"/>
                <a:gd name="T7" fmla="*/ 169 h 169"/>
                <a:gd name="T8" fmla="*/ 112 w 472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4" h="169">
                  <a:moveTo>
                    <a:pt x="112" y="0"/>
                  </a:moveTo>
                  <a:lnTo>
                    <a:pt x="4569" y="0"/>
                  </a:lnTo>
                  <a:lnTo>
                    <a:pt x="4724" y="169"/>
                  </a:lnTo>
                  <a:lnTo>
                    <a:pt x="0" y="16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D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B6FC8DA-FF34-4385-94AD-1D87B3EE0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259" y="3155370"/>
              <a:ext cx="1901074" cy="204501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6F4CA26-D2F0-4BB4-90D9-BDD68DA8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4061"/>
            <a:ext cx="747365" cy="1640222"/>
          </a:xfrm>
          <a:custGeom>
            <a:avLst/>
            <a:gdLst>
              <a:gd name="connsiteX0" fmla="*/ 0 w 747365"/>
              <a:gd name="connsiteY0" fmla="*/ 0 h 1640222"/>
              <a:gd name="connsiteX1" fmla="*/ 695927 w 747365"/>
              <a:gd name="connsiteY1" fmla="*/ 695927 h 1640222"/>
              <a:gd name="connsiteX2" fmla="*/ 695927 w 747365"/>
              <a:gd name="connsiteY2" fmla="*/ 944295 h 1640222"/>
              <a:gd name="connsiteX3" fmla="*/ 0 w 747365"/>
              <a:gd name="connsiteY3" fmla="*/ 1640222 h 1640222"/>
              <a:gd name="connsiteX4" fmla="*/ 0 w 747365"/>
              <a:gd name="connsiteY4" fmla="*/ 0 h 1640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65" h="1640222">
                <a:moveTo>
                  <a:pt x="0" y="0"/>
                </a:moveTo>
                <a:lnTo>
                  <a:pt x="695927" y="695927"/>
                </a:lnTo>
                <a:cubicBezTo>
                  <a:pt x="764512" y="764512"/>
                  <a:pt x="764512" y="875710"/>
                  <a:pt x="695927" y="944295"/>
                </a:cubicBezTo>
                <a:lnTo>
                  <a:pt x="0" y="1640222"/>
                </a:lnTo>
                <a:lnTo>
                  <a:pt x="0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0A7568-EEDC-BB9C-CEC1-70F6C4A44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998" y="1561445"/>
            <a:ext cx="5948877" cy="440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8722C52-9CB4-45C1-82EB-9196F64D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1589" y="1781323"/>
            <a:ext cx="3550160" cy="1117600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Show relationships between two numerical values.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1FC803C-5FC7-4A18-BA6E-5DBD33A7F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1589" y="3341501"/>
            <a:ext cx="3560320" cy="1117600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Show patterns in large sets of data</a:t>
            </a: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.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433DA3-7C45-4A76-A8BA-7C9E688B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3045" y="4901679"/>
            <a:ext cx="3550159" cy="11176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/>
              </a:solidFill>
              <a:latin typeface="Segoe UI" panose="020B0502040204020203" pitchFamily="34" charset="0"/>
            </a:endParaRPr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Plot two groups of numbers as one series of x and y coordinates.</a:t>
            </a:r>
          </a:p>
          <a:p>
            <a:pPr algn="l"/>
            <a:endParaRPr lang="en-US" b="1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95B40-5207-47C4-80D3-12F9AAE78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7509" y="1205856"/>
            <a:ext cx="10488756" cy="5652144"/>
            <a:chOff x="1250950" y="914400"/>
            <a:chExt cx="6398080" cy="2908996"/>
          </a:xfrm>
          <a:effectLst/>
        </p:grpSpPr>
        <p:sp>
          <p:nvSpPr>
            <p:cNvPr id="19" name="Rounded Rectangle 22">
              <a:extLst>
                <a:ext uri="{FF2B5EF4-FFF2-40B4-BE49-F238E27FC236}">
                  <a16:creationId xmlns:a16="http://schemas.microsoft.com/office/drawing/2014/main" id="{C1454E1C-BFBC-4A22-856A-E784DC9F0092}"/>
                </a:ext>
              </a:extLst>
            </p:cNvPr>
            <p:cNvSpPr/>
            <p:nvPr/>
          </p:nvSpPr>
          <p:spPr>
            <a:xfrm>
              <a:off x="1257299" y="3740139"/>
              <a:ext cx="6391731" cy="8325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 Same Side Corner Rectangle 23">
              <a:extLst>
                <a:ext uri="{FF2B5EF4-FFF2-40B4-BE49-F238E27FC236}">
                  <a16:creationId xmlns:a16="http://schemas.microsoft.com/office/drawing/2014/main" id="{26DAC503-35EF-4C7A-98E1-7C2E500B299D}"/>
                </a:ext>
              </a:extLst>
            </p:cNvPr>
            <p:cNvSpPr/>
            <p:nvPr/>
          </p:nvSpPr>
          <p:spPr>
            <a:xfrm>
              <a:off x="2209800" y="914400"/>
              <a:ext cx="4605211" cy="2757714"/>
            </a:xfrm>
            <a:prstGeom prst="round2SameRect">
              <a:avLst>
                <a:gd name="adj1" fmla="val 5842"/>
                <a:gd name="adj2" fmla="val 0"/>
              </a:avLst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38100">
              <a:gradFill flip="none" rotWithShape="1">
                <a:gsLst>
                  <a:gs pos="0">
                    <a:schemeClr val="bg1">
                      <a:lumMod val="79000"/>
                    </a:schemeClr>
                  </a:gs>
                  <a:gs pos="100000">
                    <a:schemeClr val="bg1">
                      <a:lumMod val="87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  <a:effectLst/>
            <a:scene3d>
              <a:camera prst="orthographicFront"/>
              <a:lightRig rig="threePt" dir="t"/>
            </a:scene3d>
            <a:sp3d>
              <a:bevelT w="50800" h="508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53BCE3-CE7E-43A5-9A5C-DE2189790136}"/>
                </a:ext>
              </a:extLst>
            </p:cNvPr>
            <p:cNvSpPr/>
            <p:nvPr/>
          </p:nvSpPr>
          <p:spPr>
            <a:xfrm>
              <a:off x="2340705" y="1074057"/>
              <a:ext cx="4343400" cy="2435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C5411E-69A4-4222-B2CF-3312C24728B1}"/>
                </a:ext>
              </a:extLst>
            </p:cNvPr>
            <p:cNvSpPr/>
            <p:nvPr/>
          </p:nvSpPr>
          <p:spPr>
            <a:xfrm>
              <a:off x="1257299" y="3659415"/>
              <a:ext cx="6391729" cy="12541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43DFE1-83F6-43B2-93D7-B7EBB773F982}"/>
                </a:ext>
              </a:extLst>
            </p:cNvPr>
            <p:cNvCxnSpPr/>
            <p:nvPr/>
          </p:nvCxnSpPr>
          <p:spPr>
            <a:xfrm>
              <a:off x="1250950" y="3775402"/>
              <a:ext cx="6391729" cy="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83000"/>
                      <a:alpha val="46000"/>
                    </a:schemeClr>
                  </a:gs>
                </a:gsLst>
                <a:lin ang="10800000" scaled="1"/>
                <a:tileRect/>
              </a:gradFill>
            </a:ln>
            <a:effectLst>
              <a:outerShdw blurRad="12700" dir="5400000" algn="t" rotWithShape="0">
                <a:schemeClr val="bg1">
                  <a:lumMod val="75000"/>
                  <a:alpha val="64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7">
              <a:extLst>
                <a:ext uri="{FF2B5EF4-FFF2-40B4-BE49-F238E27FC236}">
                  <a16:creationId xmlns:a16="http://schemas.microsoft.com/office/drawing/2014/main" id="{3D1BE8A8-DA1B-423B-9829-BFA00D53EEEB}"/>
                </a:ext>
              </a:extLst>
            </p:cNvPr>
            <p:cNvSpPr/>
            <p:nvPr/>
          </p:nvSpPr>
          <p:spPr>
            <a:xfrm>
              <a:off x="7085489" y="3730171"/>
              <a:ext cx="267654" cy="36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 Single Corner Rectangle 28">
              <a:extLst>
                <a:ext uri="{FF2B5EF4-FFF2-40B4-BE49-F238E27FC236}">
                  <a16:creationId xmlns:a16="http://schemas.microsoft.com/office/drawing/2014/main" id="{848914F0-4B71-4120-8AAC-B1AC18F5E0D0}"/>
                </a:ext>
              </a:extLst>
            </p:cNvPr>
            <p:cNvSpPr/>
            <p:nvPr/>
          </p:nvSpPr>
          <p:spPr>
            <a:xfrm rot="10800000" flipH="1">
              <a:off x="7366908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64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 Single Corner Rectangle 29">
              <a:extLst>
                <a:ext uri="{FF2B5EF4-FFF2-40B4-BE49-F238E27FC236}">
                  <a16:creationId xmlns:a16="http://schemas.microsoft.com/office/drawing/2014/main" id="{9C0D9DD6-12DD-4898-ACA1-6EA3DAB989C9}"/>
                </a:ext>
              </a:extLst>
            </p:cNvPr>
            <p:cNvSpPr/>
            <p:nvPr/>
          </p:nvSpPr>
          <p:spPr>
            <a:xfrm rot="10800000">
              <a:off x="1257295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27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 Same Side Corner Rectangle 30">
              <a:extLst>
                <a:ext uri="{FF2B5EF4-FFF2-40B4-BE49-F238E27FC236}">
                  <a16:creationId xmlns:a16="http://schemas.microsoft.com/office/drawing/2014/main" id="{42757DC2-305F-4D2D-8A0C-0E58CA723687}"/>
                </a:ext>
              </a:extLst>
            </p:cNvPr>
            <p:cNvSpPr/>
            <p:nvPr/>
          </p:nvSpPr>
          <p:spPr>
            <a:xfrm rot="10800000">
              <a:off x="3931784" y="3672340"/>
              <a:ext cx="1042761" cy="67696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innerShdw blurRad="254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 Same Side Corner Rectangle 19">
              <a:extLst>
                <a:ext uri="{FF2B5EF4-FFF2-40B4-BE49-F238E27FC236}">
                  <a16:creationId xmlns:a16="http://schemas.microsoft.com/office/drawing/2014/main" id="{D78F18D8-4B90-4730-99AA-0BF8CCFDA4EE}"/>
                </a:ext>
              </a:extLst>
            </p:cNvPr>
            <p:cNvSpPr/>
            <p:nvPr/>
          </p:nvSpPr>
          <p:spPr>
            <a:xfrm>
              <a:off x="4574594" y="914400"/>
              <a:ext cx="2240418" cy="2757714"/>
            </a:xfrm>
            <a:custGeom>
              <a:avLst/>
              <a:gdLst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2757714 h 2757714"/>
                <a:gd name="connsiteX7" fmla="*/ 0 w 4605211"/>
                <a:gd name="connsiteY7" fmla="*/ 161106 h 2757714"/>
                <a:gd name="connsiteX8" fmla="*/ 161106 w 4605211"/>
                <a:gd name="connsiteY8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161106 w 4605211"/>
                <a:gd name="connsiteY6" fmla="*/ 0 h 2757714"/>
                <a:gd name="connsiteX0" fmla="*/ 37552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3755206 w 4605211"/>
                <a:gd name="connsiteY6" fmla="*/ 0 h 2757714"/>
                <a:gd name="connsiteX0" fmla="*/ 1735906 w 2585911"/>
                <a:gd name="connsiteY0" fmla="*/ 0 h 2757714"/>
                <a:gd name="connsiteX1" fmla="*/ 2424805 w 2585911"/>
                <a:gd name="connsiteY1" fmla="*/ 0 h 2757714"/>
                <a:gd name="connsiteX2" fmla="*/ 2585911 w 2585911"/>
                <a:gd name="connsiteY2" fmla="*/ 161106 h 2757714"/>
                <a:gd name="connsiteX3" fmla="*/ 2585911 w 2585911"/>
                <a:gd name="connsiteY3" fmla="*/ 2757714 h 2757714"/>
                <a:gd name="connsiteX4" fmla="*/ 2585911 w 2585911"/>
                <a:gd name="connsiteY4" fmla="*/ 2757714 h 2757714"/>
                <a:gd name="connsiteX5" fmla="*/ 0 w 2585911"/>
                <a:gd name="connsiteY5" fmla="*/ 2732314 h 2757714"/>
                <a:gd name="connsiteX6" fmla="*/ 1735906 w 2585911"/>
                <a:gd name="connsiteY6" fmla="*/ 0 h 2757714"/>
                <a:gd name="connsiteX0" fmla="*/ 1147198 w 1997203"/>
                <a:gd name="connsiteY0" fmla="*/ 0 h 2757714"/>
                <a:gd name="connsiteX1" fmla="*/ 1836097 w 1997203"/>
                <a:gd name="connsiteY1" fmla="*/ 0 h 2757714"/>
                <a:gd name="connsiteX2" fmla="*/ 1997203 w 1997203"/>
                <a:gd name="connsiteY2" fmla="*/ 161106 h 2757714"/>
                <a:gd name="connsiteX3" fmla="*/ 1997203 w 1997203"/>
                <a:gd name="connsiteY3" fmla="*/ 2757714 h 2757714"/>
                <a:gd name="connsiteX4" fmla="*/ 1997203 w 1997203"/>
                <a:gd name="connsiteY4" fmla="*/ 2757714 h 2757714"/>
                <a:gd name="connsiteX5" fmla="*/ 0 w 1997203"/>
                <a:gd name="connsiteY5" fmla="*/ 2732314 h 2757714"/>
                <a:gd name="connsiteX6" fmla="*/ 1147198 w 1997203"/>
                <a:gd name="connsiteY6" fmla="*/ 0 h 275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7203" h="2757714">
                  <a:moveTo>
                    <a:pt x="1147198" y="0"/>
                  </a:moveTo>
                  <a:lnTo>
                    <a:pt x="1836097" y="0"/>
                  </a:lnTo>
                  <a:cubicBezTo>
                    <a:pt x="1925073" y="0"/>
                    <a:pt x="1997203" y="72130"/>
                    <a:pt x="1997203" y="161106"/>
                  </a:cubicBezTo>
                  <a:lnTo>
                    <a:pt x="1997203" y="2757714"/>
                  </a:lnTo>
                  <a:lnTo>
                    <a:pt x="1997203" y="2757714"/>
                  </a:lnTo>
                  <a:lnTo>
                    <a:pt x="0" y="2732314"/>
                  </a:lnTo>
                  <a:lnTo>
                    <a:pt x="1147198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chemeClr val="bg1">
                    <a:alpha val="1000"/>
                  </a:schemeClr>
                </a:gs>
                <a:gs pos="100000">
                  <a:schemeClr val="bg1">
                    <a:alpha val="32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C96BDEF-9902-4BA3-B5E7-230F802445FC}"/>
              </a:ext>
            </a:extLst>
          </p:cNvPr>
          <p:cNvCxnSpPr/>
          <p:nvPr/>
        </p:nvCxnSpPr>
        <p:spPr>
          <a:xfrm>
            <a:off x="8088085" y="5046564"/>
            <a:ext cx="330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FA9225-189E-46DC-BDA1-C08D56D0B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06497" y="-18450"/>
            <a:ext cx="1685503" cy="1288708"/>
          </a:xfrm>
          <a:custGeom>
            <a:avLst/>
            <a:gdLst>
              <a:gd name="connsiteX0" fmla="*/ 167913 w 1685503"/>
              <a:gd name="connsiteY0" fmla="*/ 0 h 1288708"/>
              <a:gd name="connsiteX1" fmla="*/ 1685503 w 1685503"/>
              <a:gd name="connsiteY1" fmla="*/ 0 h 1288708"/>
              <a:gd name="connsiteX2" fmla="*/ 1685503 w 1685503"/>
              <a:gd name="connsiteY2" fmla="*/ 724000 h 1288708"/>
              <a:gd name="connsiteX3" fmla="*/ 1172233 w 1685503"/>
              <a:gd name="connsiteY3" fmla="*/ 1237270 h 1288708"/>
              <a:gd name="connsiteX4" fmla="*/ 923865 w 1685503"/>
              <a:gd name="connsiteY4" fmla="*/ 1237270 h 1288708"/>
              <a:gd name="connsiteX5" fmla="*/ 51438 w 1685503"/>
              <a:gd name="connsiteY5" fmla="*/ 364843 h 1288708"/>
              <a:gd name="connsiteX6" fmla="*/ 51438 w 1685503"/>
              <a:gd name="connsiteY6" fmla="*/ 116475 h 1288708"/>
              <a:gd name="connsiteX7" fmla="*/ 167913 w 1685503"/>
              <a:gd name="connsiteY7" fmla="*/ 0 h 128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503" h="1288708">
                <a:moveTo>
                  <a:pt x="167913" y="0"/>
                </a:moveTo>
                <a:lnTo>
                  <a:pt x="1685503" y="0"/>
                </a:lnTo>
                <a:lnTo>
                  <a:pt x="1685503" y="724000"/>
                </a:lnTo>
                <a:lnTo>
                  <a:pt x="1172233" y="1237270"/>
                </a:lnTo>
                <a:cubicBezTo>
                  <a:pt x="1103648" y="1305855"/>
                  <a:pt x="992450" y="1305855"/>
                  <a:pt x="923865" y="1237270"/>
                </a:cubicBezTo>
                <a:lnTo>
                  <a:pt x="51438" y="364843"/>
                </a:lnTo>
                <a:cubicBezTo>
                  <a:pt x="-17147" y="296258"/>
                  <a:pt x="-17147" y="185060"/>
                  <a:pt x="51438" y="116475"/>
                </a:cubicBezTo>
                <a:lnTo>
                  <a:pt x="167913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B34685-6233-45F0-A804-08BC09D4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ED3E4-FD78-24FF-ABC2-FA3F22B37D9D}"/>
              </a:ext>
            </a:extLst>
          </p:cNvPr>
          <p:cNvSpPr txBox="1"/>
          <p:nvPr/>
        </p:nvSpPr>
        <p:spPr>
          <a:xfrm>
            <a:off x="3882162" y="202967"/>
            <a:ext cx="449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+mj-lt"/>
              </a:rPr>
              <a:t>SCATTERED CHART</a:t>
            </a:r>
            <a:endParaRPr lang="en-IN" sz="36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237D32-543F-A270-C5F9-3AEACC3A0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1626816"/>
            <a:ext cx="6593839" cy="43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0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1D706E-E15A-45F0-9055-C455145F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703" y="4693506"/>
            <a:ext cx="57964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It represents numerical data by category with multiple measures.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703" y="3346949"/>
            <a:ext cx="5796498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Google Sans"/>
              </a:rPr>
              <a:t>Also contain headers and a row for totals and work well with quantitative comparisons.</a:t>
            </a:r>
            <a:endParaRPr lang="en-US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702" y="2007927"/>
            <a:ext cx="5734181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A table is a grid that contains related data in a logical series of rows and columns.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5" name="TextBox 47">
            <a:extLst>
              <a:ext uri="{FF2B5EF4-FFF2-40B4-BE49-F238E27FC236}">
                <a16:creationId xmlns:a16="http://schemas.microsoft.com/office/drawing/2014/main" id="{BBF4A77D-999A-446C-A470-A09EABC1CB5F}"/>
              </a:ext>
            </a:extLst>
          </p:cNvPr>
          <p:cNvSpPr txBox="1"/>
          <p:nvPr/>
        </p:nvSpPr>
        <p:spPr>
          <a:xfrm>
            <a:off x="5973593" y="4206399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Lorem ipsum dolor sit amet, consectetur adipiscing elit. Pellentesque sit amet feugiat mi. </a:t>
            </a:r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5973593" y="5393965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Lorem ipsum dolor sit amet, consectetur adipiscing elit. Pellentesque sit amet feugiat mi.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241E0-2A6A-EBAE-3F77-193B07A2B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3" y="1493520"/>
            <a:ext cx="5410955" cy="444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91974D-94F5-468A-87AC-B7EFF95696CC}"/>
              </a:ext>
            </a:extLst>
          </p:cNvPr>
          <p:cNvSpPr/>
          <p:nvPr/>
        </p:nvSpPr>
        <p:spPr>
          <a:xfrm>
            <a:off x="0" y="1116246"/>
            <a:ext cx="12192000" cy="529590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/>
              <a:t>Upcoming Deposits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8AD67-5AA4-441A-BB82-472C2884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4274"/>
            <a:ext cx="10515600" cy="498598"/>
          </a:xfrm>
        </p:spPr>
        <p:txBody>
          <a:bodyPr/>
          <a:lstStyle/>
          <a:p>
            <a:r>
              <a:rPr lang="en-US" u="sng" dirty="0"/>
              <a:t>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CA378-A42F-4D9C-A19A-0115D50F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2" name="Group 11" descr="This is an icon of coins.">
            <a:extLst>
              <a:ext uri="{FF2B5EF4-FFF2-40B4-BE49-F238E27FC236}">
                <a16:creationId xmlns:a16="http://schemas.microsoft.com/office/drawing/2014/main" id="{75301E57-A6A4-4748-B362-9BA17072ED18}"/>
              </a:ext>
            </a:extLst>
          </p:cNvPr>
          <p:cNvGrpSpPr/>
          <p:nvPr/>
        </p:nvGrpSpPr>
        <p:grpSpPr>
          <a:xfrm>
            <a:off x="1870641" y="1439094"/>
            <a:ext cx="287338" cy="263526"/>
            <a:chOff x="3171825" y="1368425"/>
            <a:chExt cx="287338" cy="263526"/>
          </a:xfrm>
          <a:solidFill>
            <a:schemeClr val="bg1"/>
          </a:solidFill>
        </p:grpSpPr>
        <p:sp>
          <p:nvSpPr>
            <p:cNvPr id="13" name="Freeform 466">
              <a:extLst>
                <a:ext uri="{FF2B5EF4-FFF2-40B4-BE49-F238E27FC236}">
                  <a16:creationId xmlns:a16="http://schemas.microsoft.com/office/drawing/2014/main" id="{385D5C6F-FE82-4E8C-8542-1BECD761D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598613"/>
              <a:ext cx="49213" cy="33338"/>
            </a:xfrm>
            <a:custGeom>
              <a:avLst/>
              <a:gdLst>
                <a:gd name="T0" fmla="*/ 0 w 151"/>
                <a:gd name="T1" fmla="*/ 0 h 106"/>
                <a:gd name="T2" fmla="*/ 0 w 151"/>
                <a:gd name="T3" fmla="*/ 106 h 106"/>
                <a:gd name="T4" fmla="*/ 151 w 151"/>
                <a:gd name="T5" fmla="*/ 106 h 106"/>
                <a:gd name="T6" fmla="*/ 151 w 151"/>
                <a:gd name="T7" fmla="*/ 0 h 106"/>
                <a:gd name="T8" fmla="*/ 136 w 151"/>
                <a:gd name="T9" fmla="*/ 0 h 106"/>
                <a:gd name="T10" fmla="*/ 0 w 151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6">
                  <a:moveTo>
                    <a:pt x="0" y="0"/>
                  </a:moveTo>
                  <a:lnTo>
                    <a:pt x="0" y="106"/>
                  </a:lnTo>
                  <a:lnTo>
                    <a:pt x="151" y="106"/>
                  </a:lnTo>
                  <a:lnTo>
                    <a:pt x="151" y="0"/>
                  </a:lnTo>
                  <a:lnTo>
                    <a:pt x="1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467">
              <a:extLst>
                <a:ext uri="{FF2B5EF4-FFF2-40B4-BE49-F238E27FC236}">
                  <a16:creationId xmlns:a16="http://schemas.microsoft.com/office/drawing/2014/main" id="{3F4AD88D-507E-4EB6-B578-88060D4CF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598613"/>
              <a:ext cx="28575" cy="33338"/>
            </a:xfrm>
            <a:custGeom>
              <a:avLst/>
              <a:gdLst>
                <a:gd name="T0" fmla="*/ 75 w 90"/>
                <a:gd name="T1" fmla="*/ 0 h 106"/>
                <a:gd name="T2" fmla="*/ 0 w 90"/>
                <a:gd name="T3" fmla="*/ 0 h 106"/>
                <a:gd name="T4" fmla="*/ 0 w 90"/>
                <a:gd name="T5" fmla="*/ 106 h 106"/>
                <a:gd name="T6" fmla="*/ 75 w 90"/>
                <a:gd name="T7" fmla="*/ 106 h 106"/>
                <a:gd name="T8" fmla="*/ 78 w 90"/>
                <a:gd name="T9" fmla="*/ 106 h 106"/>
                <a:gd name="T10" fmla="*/ 80 w 90"/>
                <a:gd name="T11" fmla="*/ 104 h 106"/>
                <a:gd name="T12" fmla="*/ 84 w 90"/>
                <a:gd name="T13" fmla="*/ 103 h 106"/>
                <a:gd name="T14" fmla="*/ 86 w 90"/>
                <a:gd name="T15" fmla="*/ 101 h 106"/>
                <a:gd name="T16" fmla="*/ 88 w 90"/>
                <a:gd name="T17" fmla="*/ 99 h 106"/>
                <a:gd name="T18" fmla="*/ 89 w 90"/>
                <a:gd name="T19" fmla="*/ 97 h 106"/>
                <a:gd name="T20" fmla="*/ 90 w 90"/>
                <a:gd name="T21" fmla="*/ 94 h 106"/>
                <a:gd name="T22" fmla="*/ 90 w 90"/>
                <a:gd name="T23" fmla="*/ 91 h 106"/>
                <a:gd name="T24" fmla="*/ 90 w 90"/>
                <a:gd name="T25" fmla="*/ 15 h 106"/>
                <a:gd name="T26" fmla="*/ 90 w 90"/>
                <a:gd name="T27" fmla="*/ 12 h 106"/>
                <a:gd name="T28" fmla="*/ 89 w 90"/>
                <a:gd name="T29" fmla="*/ 10 h 106"/>
                <a:gd name="T30" fmla="*/ 88 w 90"/>
                <a:gd name="T31" fmla="*/ 7 h 106"/>
                <a:gd name="T32" fmla="*/ 86 w 90"/>
                <a:gd name="T33" fmla="*/ 5 h 106"/>
                <a:gd name="T34" fmla="*/ 84 w 90"/>
                <a:gd name="T35" fmla="*/ 4 h 106"/>
                <a:gd name="T36" fmla="*/ 80 w 90"/>
                <a:gd name="T37" fmla="*/ 2 h 106"/>
                <a:gd name="T38" fmla="*/ 78 w 90"/>
                <a:gd name="T39" fmla="*/ 2 h 106"/>
                <a:gd name="T40" fmla="*/ 75 w 90"/>
                <a:gd name="T41" fmla="*/ 0 h 106"/>
                <a:gd name="T42" fmla="*/ 75 w 90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6">
                  <a:moveTo>
                    <a:pt x="75" y="0"/>
                  </a:moveTo>
                  <a:lnTo>
                    <a:pt x="0" y="0"/>
                  </a:lnTo>
                  <a:lnTo>
                    <a:pt x="0" y="106"/>
                  </a:lnTo>
                  <a:lnTo>
                    <a:pt x="75" y="106"/>
                  </a:lnTo>
                  <a:lnTo>
                    <a:pt x="78" y="106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0" y="94"/>
                  </a:lnTo>
                  <a:lnTo>
                    <a:pt x="90" y="91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468">
              <a:extLst>
                <a:ext uri="{FF2B5EF4-FFF2-40B4-BE49-F238E27FC236}">
                  <a16:creationId xmlns:a16="http://schemas.microsoft.com/office/drawing/2014/main" id="{25BE5FD6-A410-4824-9697-31FCF7983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598613"/>
              <a:ext cx="28575" cy="33338"/>
            </a:xfrm>
            <a:custGeom>
              <a:avLst/>
              <a:gdLst>
                <a:gd name="T0" fmla="*/ 15 w 90"/>
                <a:gd name="T1" fmla="*/ 0 h 106"/>
                <a:gd name="T2" fmla="*/ 11 w 90"/>
                <a:gd name="T3" fmla="*/ 0 h 106"/>
                <a:gd name="T4" fmla="*/ 9 w 90"/>
                <a:gd name="T5" fmla="*/ 2 h 106"/>
                <a:gd name="T6" fmla="*/ 6 w 90"/>
                <a:gd name="T7" fmla="*/ 4 h 106"/>
                <a:gd name="T8" fmla="*/ 4 w 90"/>
                <a:gd name="T9" fmla="*/ 5 h 106"/>
                <a:gd name="T10" fmla="*/ 3 w 90"/>
                <a:gd name="T11" fmla="*/ 7 h 106"/>
                <a:gd name="T12" fmla="*/ 1 w 90"/>
                <a:gd name="T13" fmla="*/ 10 h 106"/>
                <a:gd name="T14" fmla="*/ 0 w 90"/>
                <a:gd name="T15" fmla="*/ 12 h 106"/>
                <a:gd name="T16" fmla="*/ 0 w 90"/>
                <a:gd name="T17" fmla="*/ 15 h 106"/>
                <a:gd name="T18" fmla="*/ 0 w 90"/>
                <a:gd name="T19" fmla="*/ 91 h 106"/>
                <a:gd name="T20" fmla="*/ 0 w 90"/>
                <a:gd name="T21" fmla="*/ 94 h 106"/>
                <a:gd name="T22" fmla="*/ 1 w 90"/>
                <a:gd name="T23" fmla="*/ 97 h 106"/>
                <a:gd name="T24" fmla="*/ 3 w 90"/>
                <a:gd name="T25" fmla="*/ 99 h 106"/>
                <a:gd name="T26" fmla="*/ 4 w 90"/>
                <a:gd name="T27" fmla="*/ 101 h 106"/>
                <a:gd name="T28" fmla="*/ 6 w 90"/>
                <a:gd name="T29" fmla="*/ 103 h 106"/>
                <a:gd name="T30" fmla="*/ 9 w 90"/>
                <a:gd name="T31" fmla="*/ 104 h 106"/>
                <a:gd name="T32" fmla="*/ 11 w 90"/>
                <a:gd name="T33" fmla="*/ 106 h 106"/>
                <a:gd name="T34" fmla="*/ 15 w 90"/>
                <a:gd name="T35" fmla="*/ 106 h 106"/>
                <a:gd name="T36" fmla="*/ 90 w 90"/>
                <a:gd name="T37" fmla="*/ 106 h 106"/>
                <a:gd name="T38" fmla="*/ 90 w 90"/>
                <a:gd name="T39" fmla="*/ 0 h 106"/>
                <a:gd name="T40" fmla="*/ 75 w 90"/>
                <a:gd name="T41" fmla="*/ 0 h 106"/>
                <a:gd name="T42" fmla="*/ 15 w 90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6">
                  <a:moveTo>
                    <a:pt x="15" y="0"/>
                  </a:moveTo>
                  <a:lnTo>
                    <a:pt x="11" y="0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6"/>
                  </a:lnTo>
                  <a:lnTo>
                    <a:pt x="15" y="106"/>
                  </a:lnTo>
                  <a:lnTo>
                    <a:pt x="90" y="106"/>
                  </a:lnTo>
                  <a:lnTo>
                    <a:pt x="90" y="0"/>
                  </a:lnTo>
                  <a:lnTo>
                    <a:pt x="7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469">
              <a:extLst>
                <a:ext uri="{FF2B5EF4-FFF2-40B4-BE49-F238E27FC236}">
                  <a16:creationId xmlns:a16="http://schemas.microsoft.com/office/drawing/2014/main" id="{70C956FB-1840-44F1-8377-516D0A87B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522413"/>
              <a:ext cx="49213" cy="33338"/>
            </a:xfrm>
            <a:custGeom>
              <a:avLst/>
              <a:gdLst>
                <a:gd name="T0" fmla="*/ 151 w 151"/>
                <a:gd name="T1" fmla="*/ 105 h 105"/>
                <a:gd name="T2" fmla="*/ 151 w 151"/>
                <a:gd name="T3" fmla="*/ 0 h 105"/>
                <a:gd name="T4" fmla="*/ 136 w 151"/>
                <a:gd name="T5" fmla="*/ 0 h 105"/>
                <a:gd name="T6" fmla="*/ 0 w 151"/>
                <a:gd name="T7" fmla="*/ 0 h 105"/>
                <a:gd name="T8" fmla="*/ 0 w 151"/>
                <a:gd name="T9" fmla="*/ 105 h 105"/>
                <a:gd name="T10" fmla="*/ 136 w 151"/>
                <a:gd name="T11" fmla="*/ 105 h 105"/>
                <a:gd name="T12" fmla="*/ 151 w 151"/>
                <a:gd name="T1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105"/>
                  </a:moveTo>
                  <a:lnTo>
                    <a:pt x="151" y="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36" y="105"/>
                  </a:lnTo>
                  <a:lnTo>
                    <a:pt x="15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70">
              <a:extLst>
                <a:ext uri="{FF2B5EF4-FFF2-40B4-BE49-F238E27FC236}">
                  <a16:creationId xmlns:a16="http://schemas.microsoft.com/office/drawing/2014/main" id="{31F34C55-620E-437B-84B4-9120D2B1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522413"/>
              <a:ext cx="28575" cy="33338"/>
            </a:xfrm>
            <a:custGeom>
              <a:avLst/>
              <a:gdLst>
                <a:gd name="T0" fmla="*/ 15 w 90"/>
                <a:gd name="T1" fmla="*/ 0 h 105"/>
                <a:gd name="T2" fmla="*/ 11 w 90"/>
                <a:gd name="T3" fmla="*/ 0 h 105"/>
                <a:gd name="T4" fmla="*/ 9 w 90"/>
                <a:gd name="T5" fmla="*/ 1 h 105"/>
                <a:gd name="T6" fmla="*/ 6 w 90"/>
                <a:gd name="T7" fmla="*/ 2 h 105"/>
                <a:gd name="T8" fmla="*/ 4 w 90"/>
                <a:gd name="T9" fmla="*/ 4 h 105"/>
                <a:gd name="T10" fmla="*/ 3 w 90"/>
                <a:gd name="T11" fmla="*/ 7 h 105"/>
                <a:gd name="T12" fmla="*/ 1 w 90"/>
                <a:gd name="T13" fmla="*/ 9 h 105"/>
                <a:gd name="T14" fmla="*/ 0 w 90"/>
                <a:gd name="T15" fmla="*/ 12 h 105"/>
                <a:gd name="T16" fmla="*/ 0 w 90"/>
                <a:gd name="T17" fmla="*/ 15 h 105"/>
                <a:gd name="T18" fmla="*/ 0 w 90"/>
                <a:gd name="T19" fmla="*/ 90 h 105"/>
                <a:gd name="T20" fmla="*/ 0 w 90"/>
                <a:gd name="T21" fmla="*/ 93 h 105"/>
                <a:gd name="T22" fmla="*/ 1 w 90"/>
                <a:gd name="T23" fmla="*/ 96 h 105"/>
                <a:gd name="T24" fmla="*/ 3 w 90"/>
                <a:gd name="T25" fmla="*/ 99 h 105"/>
                <a:gd name="T26" fmla="*/ 4 w 90"/>
                <a:gd name="T27" fmla="*/ 101 h 105"/>
                <a:gd name="T28" fmla="*/ 6 w 90"/>
                <a:gd name="T29" fmla="*/ 102 h 105"/>
                <a:gd name="T30" fmla="*/ 9 w 90"/>
                <a:gd name="T31" fmla="*/ 104 h 105"/>
                <a:gd name="T32" fmla="*/ 11 w 90"/>
                <a:gd name="T33" fmla="*/ 105 h 105"/>
                <a:gd name="T34" fmla="*/ 15 w 90"/>
                <a:gd name="T35" fmla="*/ 105 h 105"/>
                <a:gd name="T36" fmla="*/ 75 w 90"/>
                <a:gd name="T37" fmla="*/ 105 h 105"/>
                <a:gd name="T38" fmla="*/ 90 w 90"/>
                <a:gd name="T39" fmla="*/ 105 h 105"/>
                <a:gd name="T40" fmla="*/ 90 w 90"/>
                <a:gd name="T41" fmla="*/ 0 h 105"/>
                <a:gd name="T42" fmla="*/ 75 w 90"/>
                <a:gd name="T43" fmla="*/ 0 h 105"/>
                <a:gd name="T44" fmla="*/ 15 w 90"/>
                <a:gd name="T4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5">
                  <a:moveTo>
                    <a:pt x="15" y="0"/>
                  </a:move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2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75" y="105"/>
                  </a:lnTo>
                  <a:lnTo>
                    <a:pt x="90" y="105"/>
                  </a:lnTo>
                  <a:lnTo>
                    <a:pt x="90" y="0"/>
                  </a:lnTo>
                  <a:lnTo>
                    <a:pt x="7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71">
              <a:extLst>
                <a:ext uri="{FF2B5EF4-FFF2-40B4-BE49-F238E27FC236}">
                  <a16:creationId xmlns:a16="http://schemas.microsoft.com/office/drawing/2014/main" id="{18397A4D-BBCC-464A-A388-9BDBF3FBC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522413"/>
              <a:ext cx="28575" cy="33338"/>
            </a:xfrm>
            <a:custGeom>
              <a:avLst/>
              <a:gdLst>
                <a:gd name="T0" fmla="*/ 75 w 90"/>
                <a:gd name="T1" fmla="*/ 0 h 105"/>
                <a:gd name="T2" fmla="*/ 0 w 90"/>
                <a:gd name="T3" fmla="*/ 0 h 105"/>
                <a:gd name="T4" fmla="*/ 0 w 90"/>
                <a:gd name="T5" fmla="*/ 105 h 105"/>
                <a:gd name="T6" fmla="*/ 75 w 90"/>
                <a:gd name="T7" fmla="*/ 105 h 105"/>
                <a:gd name="T8" fmla="*/ 78 w 90"/>
                <a:gd name="T9" fmla="*/ 105 h 105"/>
                <a:gd name="T10" fmla="*/ 80 w 90"/>
                <a:gd name="T11" fmla="*/ 104 h 105"/>
                <a:gd name="T12" fmla="*/ 84 w 90"/>
                <a:gd name="T13" fmla="*/ 102 h 105"/>
                <a:gd name="T14" fmla="*/ 86 w 90"/>
                <a:gd name="T15" fmla="*/ 101 h 105"/>
                <a:gd name="T16" fmla="*/ 88 w 90"/>
                <a:gd name="T17" fmla="*/ 99 h 105"/>
                <a:gd name="T18" fmla="*/ 89 w 90"/>
                <a:gd name="T19" fmla="*/ 96 h 105"/>
                <a:gd name="T20" fmla="*/ 90 w 90"/>
                <a:gd name="T21" fmla="*/ 93 h 105"/>
                <a:gd name="T22" fmla="*/ 90 w 90"/>
                <a:gd name="T23" fmla="*/ 90 h 105"/>
                <a:gd name="T24" fmla="*/ 90 w 90"/>
                <a:gd name="T25" fmla="*/ 15 h 105"/>
                <a:gd name="T26" fmla="*/ 90 w 90"/>
                <a:gd name="T27" fmla="*/ 12 h 105"/>
                <a:gd name="T28" fmla="*/ 89 w 90"/>
                <a:gd name="T29" fmla="*/ 9 h 105"/>
                <a:gd name="T30" fmla="*/ 88 w 90"/>
                <a:gd name="T31" fmla="*/ 7 h 105"/>
                <a:gd name="T32" fmla="*/ 86 w 90"/>
                <a:gd name="T33" fmla="*/ 4 h 105"/>
                <a:gd name="T34" fmla="*/ 84 w 90"/>
                <a:gd name="T35" fmla="*/ 2 h 105"/>
                <a:gd name="T36" fmla="*/ 80 w 90"/>
                <a:gd name="T37" fmla="*/ 1 h 105"/>
                <a:gd name="T38" fmla="*/ 78 w 90"/>
                <a:gd name="T39" fmla="*/ 0 h 105"/>
                <a:gd name="T40" fmla="*/ 75 w 90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75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0" y="104"/>
                  </a:lnTo>
                  <a:lnTo>
                    <a:pt x="84" y="102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72">
              <a:extLst>
                <a:ext uri="{FF2B5EF4-FFF2-40B4-BE49-F238E27FC236}">
                  <a16:creationId xmlns:a16="http://schemas.microsoft.com/office/drawing/2014/main" id="{196FE97D-77A1-4D52-A288-82512B28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875" y="14462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15 w 90"/>
                <a:gd name="T3" fmla="*/ 0 h 105"/>
                <a:gd name="T4" fmla="*/ 11 w 90"/>
                <a:gd name="T5" fmla="*/ 0 h 105"/>
                <a:gd name="T6" fmla="*/ 9 w 90"/>
                <a:gd name="T7" fmla="*/ 1 h 105"/>
                <a:gd name="T8" fmla="*/ 6 w 90"/>
                <a:gd name="T9" fmla="*/ 2 h 105"/>
                <a:gd name="T10" fmla="*/ 4 w 90"/>
                <a:gd name="T11" fmla="*/ 4 h 105"/>
                <a:gd name="T12" fmla="*/ 3 w 90"/>
                <a:gd name="T13" fmla="*/ 6 h 105"/>
                <a:gd name="T14" fmla="*/ 1 w 90"/>
                <a:gd name="T15" fmla="*/ 9 h 105"/>
                <a:gd name="T16" fmla="*/ 0 w 90"/>
                <a:gd name="T17" fmla="*/ 12 h 105"/>
                <a:gd name="T18" fmla="*/ 0 w 90"/>
                <a:gd name="T19" fmla="*/ 15 h 105"/>
                <a:gd name="T20" fmla="*/ 0 w 90"/>
                <a:gd name="T21" fmla="*/ 90 h 105"/>
                <a:gd name="T22" fmla="*/ 0 w 90"/>
                <a:gd name="T23" fmla="*/ 93 h 105"/>
                <a:gd name="T24" fmla="*/ 1 w 90"/>
                <a:gd name="T25" fmla="*/ 96 h 105"/>
                <a:gd name="T26" fmla="*/ 3 w 90"/>
                <a:gd name="T27" fmla="*/ 99 h 105"/>
                <a:gd name="T28" fmla="*/ 4 w 90"/>
                <a:gd name="T29" fmla="*/ 101 h 105"/>
                <a:gd name="T30" fmla="*/ 6 w 90"/>
                <a:gd name="T31" fmla="*/ 103 h 105"/>
                <a:gd name="T32" fmla="*/ 9 w 90"/>
                <a:gd name="T33" fmla="*/ 104 h 105"/>
                <a:gd name="T34" fmla="*/ 11 w 90"/>
                <a:gd name="T35" fmla="*/ 105 h 105"/>
                <a:gd name="T36" fmla="*/ 15 w 90"/>
                <a:gd name="T37" fmla="*/ 105 h 105"/>
                <a:gd name="T38" fmla="*/ 45 w 90"/>
                <a:gd name="T39" fmla="*/ 105 h 105"/>
                <a:gd name="T40" fmla="*/ 90 w 90"/>
                <a:gd name="T41" fmla="*/ 105 h 105"/>
                <a:gd name="T42" fmla="*/ 90 w 90"/>
                <a:gd name="T4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73">
              <a:extLst>
                <a:ext uri="{FF2B5EF4-FFF2-40B4-BE49-F238E27FC236}">
                  <a16:creationId xmlns:a16="http://schemas.microsoft.com/office/drawing/2014/main" id="{AEEC57E4-9646-4A44-BD9D-7456C2624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5" y="1446213"/>
              <a:ext cx="49213" cy="33338"/>
            </a:xfrm>
            <a:custGeom>
              <a:avLst/>
              <a:gdLst>
                <a:gd name="T0" fmla="*/ 151 w 151"/>
                <a:gd name="T1" fmla="*/ 0 h 105"/>
                <a:gd name="T2" fmla="*/ 46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106 w 151"/>
                <a:gd name="T9" fmla="*/ 105 h 105"/>
                <a:gd name="T10" fmla="*/ 151 w 151"/>
                <a:gd name="T11" fmla="*/ 105 h 105"/>
                <a:gd name="T12" fmla="*/ 151 w 151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06" y="105"/>
                  </a:lnTo>
                  <a:lnTo>
                    <a:pt x="151" y="105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74">
              <a:extLst>
                <a:ext uri="{FF2B5EF4-FFF2-40B4-BE49-F238E27FC236}">
                  <a16:creationId xmlns:a16="http://schemas.microsoft.com/office/drawing/2014/main" id="{3033CFA5-C735-49A7-99D6-6BC7D8DA0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713" y="1446213"/>
              <a:ext cx="28575" cy="33338"/>
            </a:xfrm>
            <a:custGeom>
              <a:avLst/>
              <a:gdLst>
                <a:gd name="T0" fmla="*/ 90 w 90"/>
                <a:gd name="T1" fmla="*/ 15 h 105"/>
                <a:gd name="T2" fmla="*/ 90 w 90"/>
                <a:gd name="T3" fmla="*/ 12 h 105"/>
                <a:gd name="T4" fmla="*/ 89 w 90"/>
                <a:gd name="T5" fmla="*/ 9 h 105"/>
                <a:gd name="T6" fmla="*/ 88 w 90"/>
                <a:gd name="T7" fmla="*/ 6 h 105"/>
                <a:gd name="T8" fmla="*/ 86 w 90"/>
                <a:gd name="T9" fmla="*/ 4 h 105"/>
                <a:gd name="T10" fmla="*/ 84 w 90"/>
                <a:gd name="T11" fmla="*/ 2 h 105"/>
                <a:gd name="T12" fmla="*/ 81 w 90"/>
                <a:gd name="T13" fmla="*/ 1 h 105"/>
                <a:gd name="T14" fmla="*/ 78 w 90"/>
                <a:gd name="T15" fmla="*/ 0 h 105"/>
                <a:gd name="T16" fmla="*/ 75 w 90"/>
                <a:gd name="T17" fmla="*/ 0 h 105"/>
                <a:gd name="T18" fmla="*/ 45 w 90"/>
                <a:gd name="T19" fmla="*/ 0 h 105"/>
                <a:gd name="T20" fmla="*/ 0 w 90"/>
                <a:gd name="T21" fmla="*/ 0 h 105"/>
                <a:gd name="T22" fmla="*/ 0 w 90"/>
                <a:gd name="T23" fmla="*/ 105 h 105"/>
                <a:gd name="T24" fmla="*/ 75 w 90"/>
                <a:gd name="T25" fmla="*/ 105 h 105"/>
                <a:gd name="T26" fmla="*/ 78 w 90"/>
                <a:gd name="T27" fmla="*/ 105 h 105"/>
                <a:gd name="T28" fmla="*/ 81 w 90"/>
                <a:gd name="T29" fmla="*/ 104 h 105"/>
                <a:gd name="T30" fmla="*/ 84 w 90"/>
                <a:gd name="T31" fmla="*/ 103 h 105"/>
                <a:gd name="T32" fmla="*/ 86 w 90"/>
                <a:gd name="T33" fmla="*/ 101 h 105"/>
                <a:gd name="T34" fmla="*/ 88 w 90"/>
                <a:gd name="T35" fmla="*/ 99 h 105"/>
                <a:gd name="T36" fmla="*/ 89 w 90"/>
                <a:gd name="T37" fmla="*/ 96 h 105"/>
                <a:gd name="T38" fmla="*/ 90 w 90"/>
                <a:gd name="T39" fmla="*/ 93 h 105"/>
                <a:gd name="T40" fmla="*/ 90 w 90"/>
                <a:gd name="T41" fmla="*/ 90 h 105"/>
                <a:gd name="T42" fmla="*/ 90 w 90"/>
                <a:gd name="T43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5">
                  <a:moveTo>
                    <a:pt x="90" y="15"/>
                  </a:moveTo>
                  <a:lnTo>
                    <a:pt x="90" y="12"/>
                  </a:lnTo>
                  <a:lnTo>
                    <a:pt x="89" y="9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1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75">
              <a:extLst>
                <a:ext uri="{FF2B5EF4-FFF2-40B4-BE49-F238E27FC236}">
                  <a16:creationId xmlns:a16="http://schemas.microsoft.com/office/drawing/2014/main" id="{065F74B0-847F-49F5-9074-1CED108D1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408113"/>
              <a:ext cx="30163" cy="33338"/>
            </a:xfrm>
            <a:custGeom>
              <a:avLst/>
              <a:gdLst>
                <a:gd name="T0" fmla="*/ 0 w 91"/>
                <a:gd name="T1" fmla="*/ 90 h 105"/>
                <a:gd name="T2" fmla="*/ 1 w 91"/>
                <a:gd name="T3" fmla="*/ 93 h 105"/>
                <a:gd name="T4" fmla="*/ 1 w 91"/>
                <a:gd name="T5" fmla="*/ 95 h 105"/>
                <a:gd name="T6" fmla="*/ 3 w 91"/>
                <a:gd name="T7" fmla="*/ 98 h 105"/>
                <a:gd name="T8" fmla="*/ 4 w 91"/>
                <a:gd name="T9" fmla="*/ 101 h 105"/>
                <a:gd name="T10" fmla="*/ 7 w 91"/>
                <a:gd name="T11" fmla="*/ 103 h 105"/>
                <a:gd name="T12" fmla="*/ 9 w 91"/>
                <a:gd name="T13" fmla="*/ 104 h 105"/>
                <a:gd name="T14" fmla="*/ 13 w 91"/>
                <a:gd name="T15" fmla="*/ 105 h 105"/>
                <a:gd name="T16" fmla="*/ 15 w 91"/>
                <a:gd name="T17" fmla="*/ 105 h 105"/>
                <a:gd name="T18" fmla="*/ 45 w 91"/>
                <a:gd name="T19" fmla="*/ 105 h 105"/>
                <a:gd name="T20" fmla="*/ 91 w 91"/>
                <a:gd name="T21" fmla="*/ 105 h 105"/>
                <a:gd name="T22" fmla="*/ 91 w 91"/>
                <a:gd name="T23" fmla="*/ 0 h 105"/>
                <a:gd name="T24" fmla="*/ 15 w 91"/>
                <a:gd name="T25" fmla="*/ 0 h 105"/>
                <a:gd name="T26" fmla="*/ 13 w 91"/>
                <a:gd name="T27" fmla="*/ 0 h 105"/>
                <a:gd name="T28" fmla="*/ 9 w 91"/>
                <a:gd name="T29" fmla="*/ 1 h 105"/>
                <a:gd name="T30" fmla="*/ 7 w 91"/>
                <a:gd name="T31" fmla="*/ 2 h 105"/>
                <a:gd name="T32" fmla="*/ 4 w 91"/>
                <a:gd name="T33" fmla="*/ 4 h 105"/>
                <a:gd name="T34" fmla="*/ 3 w 91"/>
                <a:gd name="T35" fmla="*/ 6 h 105"/>
                <a:gd name="T36" fmla="*/ 1 w 91"/>
                <a:gd name="T37" fmla="*/ 8 h 105"/>
                <a:gd name="T38" fmla="*/ 1 w 91"/>
                <a:gd name="T39" fmla="*/ 11 h 105"/>
                <a:gd name="T40" fmla="*/ 0 w 91"/>
                <a:gd name="T41" fmla="*/ 15 h 105"/>
                <a:gd name="T42" fmla="*/ 0 w 91"/>
                <a:gd name="T43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05">
                  <a:moveTo>
                    <a:pt x="0" y="90"/>
                  </a:moveTo>
                  <a:lnTo>
                    <a:pt x="1" y="93"/>
                  </a:lnTo>
                  <a:lnTo>
                    <a:pt x="1" y="95"/>
                  </a:lnTo>
                  <a:lnTo>
                    <a:pt x="3" y="98"/>
                  </a:lnTo>
                  <a:lnTo>
                    <a:pt x="4" y="101"/>
                  </a:lnTo>
                  <a:lnTo>
                    <a:pt x="7" y="103"/>
                  </a:lnTo>
                  <a:lnTo>
                    <a:pt x="9" y="104"/>
                  </a:lnTo>
                  <a:lnTo>
                    <a:pt x="13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1" y="105"/>
                  </a:lnTo>
                  <a:lnTo>
                    <a:pt x="91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6">
              <a:extLst>
                <a:ext uri="{FF2B5EF4-FFF2-40B4-BE49-F238E27FC236}">
                  <a16:creationId xmlns:a16="http://schemas.microsoft.com/office/drawing/2014/main" id="{DB22E8D4-6BB2-4D40-BB88-1C39D4F8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1408113"/>
              <a:ext cx="47625" cy="33338"/>
            </a:xfrm>
            <a:custGeom>
              <a:avLst/>
              <a:gdLst>
                <a:gd name="T0" fmla="*/ 0 w 150"/>
                <a:gd name="T1" fmla="*/ 105 h 105"/>
                <a:gd name="T2" fmla="*/ 105 w 150"/>
                <a:gd name="T3" fmla="*/ 105 h 105"/>
                <a:gd name="T4" fmla="*/ 150 w 150"/>
                <a:gd name="T5" fmla="*/ 105 h 105"/>
                <a:gd name="T6" fmla="*/ 150 w 150"/>
                <a:gd name="T7" fmla="*/ 0 h 105"/>
                <a:gd name="T8" fmla="*/ 75 w 150"/>
                <a:gd name="T9" fmla="*/ 0 h 105"/>
                <a:gd name="T10" fmla="*/ 0 w 150"/>
                <a:gd name="T11" fmla="*/ 0 h 105"/>
                <a:gd name="T12" fmla="*/ 0 w 150"/>
                <a:gd name="T1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05">
                  <a:moveTo>
                    <a:pt x="0" y="105"/>
                  </a:moveTo>
                  <a:lnTo>
                    <a:pt x="105" y="105"/>
                  </a:lnTo>
                  <a:lnTo>
                    <a:pt x="150" y="105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78">
              <a:extLst>
                <a:ext uri="{FF2B5EF4-FFF2-40B4-BE49-F238E27FC236}">
                  <a16:creationId xmlns:a16="http://schemas.microsoft.com/office/drawing/2014/main" id="{87F52D03-CB49-4783-A300-614548CAD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763" y="1408113"/>
              <a:ext cx="28575" cy="33338"/>
            </a:xfrm>
            <a:custGeom>
              <a:avLst/>
              <a:gdLst>
                <a:gd name="T0" fmla="*/ 0 w 90"/>
                <a:gd name="T1" fmla="*/ 105 h 105"/>
                <a:gd name="T2" fmla="*/ 75 w 90"/>
                <a:gd name="T3" fmla="*/ 105 h 105"/>
                <a:gd name="T4" fmla="*/ 78 w 90"/>
                <a:gd name="T5" fmla="*/ 105 h 105"/>
                <a:gd name="T6" fmla="*/ 82 w 90"/>
                <a:gd name="T7" fmla="*/ 104 h 105"/>
                <a:gd name="T8" fmla="*/ 84 w 90"/>
                <a:gd name="T9" fmla="*/ 103 h 105"/>
                <a:gd name="T10" fmla="*/ 86 w 90"/>
                <a:gd name="T11" fmla="*/ 101 h 105"/>
                <a:gd name="T12" fmla="*/ 88 w 90"/>
                <a:gd name="T13" fmla="*/ 98 h 105"/>
                <a:gd name="T14" fmla="*/ 89 w 90"/>
                <a:gd name="T15" fmla="*/ 95 h 105"/>
                <a:gd name="T16" fmla="*/ 90 w 90"/>
                <a:gd name="T17" fmla="*/ 93 h 105"/>
                <a:gd name="T18" fmla="*/ 90 w 90"/>
                <a:gd name="T19" fmla="*/ 90 h 105"/>
                <a:gd name="T20" fmla="*/ 90 w 90"/>
                <a:gd name="T21" fmla="*/ 15 h 105"/>
                <a:gd name="T22" fmla="*/ 90 w 90"/>
                <a:gd name="T23" fmla="*/ 11 h 105"/>
                <a:gd name="T24" fmla="*/ 89 w 90"/>
                <a:gd name="T25" fmla="*/ 8 h 105"/>
                <a:gd name="T26" fmla="*/ 88 w 90"/>
                <a:gd name="T27" fmla="*/ 6 h 105"/>
                <a:gd name="T28" fmla="*/ 86 w 90"/>
                <a:gd name="T29" fmla="*/ 4 h 105"/>
                <a:gd name="T30" fmla="*/ 84 w 90"/>
                <a:gd name="T31" fmla="*/ 2 h 105"/>
                <a:gd name="T32" fmla="*/ 82 w 90"/>
                <a:gd name="T33" fmla="*/ 1 h 105"/>
                <a:gd name="T34" fmla="*/ 78 w 90"/>
                <a:gd name="T35" fmla="*/ 0 h 105"/>
                <a:gd name="T36" fmla="*/ 75 w 90"/>
                <a:gd name="T37" fmla="*/ 0 h 105"/>
                <a:gd name="T38" fmla="*/ 0 w 90"/>
                <a:gd name="T39" fmla="*/ 0 h 105"/>
                <a:gd name="T40" fmla="*/ 0 w 90"/>
                <a:gd name="T4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0" y="105"/>
                  </a:moveTo>
                  <a:lnTo>
                    <a:pt x="75" y="105"/>
                  </a:lnTo>
                  <a:lnTo>
                    <a:pt x="78" y="105"/>
                  </a:lnTo>
                  <a:lnTo>
                    <a:pt x="82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8"/>
                  </a:lnTo>
                  <a:lnTo>
                    <a:pt x="89" y="95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lnTo>
                    <a:pt x="90" y="11"/>
                  </a:lnTo>
                  <a:lnTo>
                    <a:pt x="89" y="8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79">
              <a:extLst>
                <a:ext uri="{FF2B5EF4-FFF2-40B4-BE49-F238E27FC236}">
                  <a16:creationId xmlns:a16="http://schemas.microsoft.com/office/drawing/2014/main" id="{DBADE0C6-806F-47B9-9C52-13B9C417A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560513"/>
              <a:ext cx="28575" cy="33338"/>
            </a:xfrm>
            <a:custGeom>
              <a:avLst/>
              <a:gdLst>
                <a:gd name="T0" fmla="*/ 90 w 90"/>
                <a:gd name="T1" fmla="*/ 90 h 105"/>
                <a:gd name="T2" fmla="*/ 90 w 90"/>
                <a:gd name="T3" fmla="*/ 15 h 105"/>
                <a:gd name="T4" fmla="*/ 90 w 90"/>
                <a:gd name="T5" fmla="*/ 12 h 105"/>
                <a:gd name="T6" fmla="*/ 89 w 90"/>
                <a:gd name="T7" fmla="*/ 9 h 105"/>
                <a:gd name="T8" fmla="*/ 88 w 90"/>
                <a:gd name="T9" fmla="*/ 7 h 105"/>
                <a:gd name="T10" fmla="*/ 86 w 90"/>
                <a:gd name="T11" fmla="*/ 5 h 105"/>
                <a:gd name="T12" fmla="*/ 84 w 90"/>
                <a:gd name="T13" fmla="*/ 2 h 105"/>
                <a:gd name="T14" fmla="*/ 80 w 90"/>
                <a:gd name="T15" fmla="*/ 1 h 105"/>
                <a:gd name="T16" fmla="*/ 78 w 90"/>
                <a:gd name="T17" fmla="*/ 0 h 105"/>
                <a:gd name="T18" fmla="*/ 75 w 90"/>
                <a:gd name="T19" fmla="*/ 0 h 105"/>
                <a:gd name="T20" fmla="*/ 15 w 90"/>
                <a:gd name="T21" fmla="*/ 0 h 105"/>
                <a:gd name="T22" fmla="*/ 0 w 90"/>
                <a:gd name="T23" fmla="*/ 0 h 105"/>
                <a:gd name="T24" fmla="*/ 0 w 90"/>
                <a:gd name="T25" fmla="*/ 105 h 105"/>
                <a:gd name="T26" fmla="*/ 15 w 90"/>
                <a:gd name="T27" fmla="*/ 105 h 105"/>
                <a:gd name="T28" fmla="*/ 75 w 90"/>
                <a:gd name="T29" fmla="*/ 105 h 105"/>
                <a:gd name="T30" fmla="*/ 78 w 90"/>
                <a:gd name="T31" fmla="*/ 105 h 105"/>
                <a:gd name="T32" fmla="*/ 80 w 90"/>
                <a:gd name="T33" fmla="*/ 104 h 105"/>
                <a:gd name="T34" fmla="*/ 84 w 90"/>
                <a:gd name="T35" fmla="*/ 103 h 105"/>
                <a:gd name="T36" fmla="*/ 86 w 90"/>
                <a:gd name="T37" fmla="*/ 101 h 105"/>
                <a:gd name="T38" fmla="*/ 88 w 90"/>
                <a:gd name="T39" fmla="*/ 99 h 105"/>
                <a:gd name="T40" fmla="*/ 89 w 90"/>
                <a:gd name="T41" fmla="*/ 97 h 105"/>
                <a:gd name="T42" fmla="*/ 90 w 90"/>
                <a:gd name="T43" fmla="*/ 94 h 105"/>
                <a:gd name="T44" fmla="*/ 90 w 90"/>
                <a:gd name="T45" fmla="*/ 90 h 105"/>
                <a:gd name="T46" fmla="*/ 90 w 90"/>
                <a:gd name="T47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105">
                  <a:moveTo>
                    <a:pt x="90" y="90"/>
                  </a:move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5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0" y="94"/>
                  </a:lnTo>
                  <a:lnTo>
                    <a:pt x="90" y="90"/>
                  </a:lnTo>
                  <a:lnTo>
                    <a:pt x="9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80">
              <a:extLst>
                <a:ext uri="{FF2B5EF4-FFF2-40B4-BE49-F238E27FC236}">
                  <a16:creationId xmlns:a16="http://schemas.microsoft.com/office/drawing/2014/main" id="{C8E574A7-2E84-4B27-8D39-E8F428DC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560513"/>
              <a:ext cx="49213" cy="33338"/>
            </a:xfrm>
            <a:custGeom>
              <a:avLst/>
              <a:gdLst>
                <a:gd name="T0" fmla="*/ 151 w 151"/>
                <a:gd name="T1" fmla="*/ 0 h 105"/>
                <a:gd name="T2" fmla="*/ 15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15 w 151"/>
                <a:gd name="T9" fmla="*/ 105 h 105"/>
                <a:gd name="T10" fmla="*/ 151 w 151"/>
                <a:gd name="T11" fmla="*/ 105 h 105"/>
                <a:gd name="T12" fmla="*/ 151 w 151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5" y="105"/>
                  </a:lnTo>
                  <a:lnTo>
                    <a:pt x="151" y="105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81">
              <a:extLst>
                <a:ext uri="{FF2B5EF4-FFF2-40B4-BE49-F238E27FC236}">
                  <a16:creationId xmlns:a16="http://schemas.microsoft.com/office/drawing/2014/main" id="{8B0D6F72-7A5D-4B7E-BC3D-3CDDA28EC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15605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15 w 90"/>
                <a:gd name="T3" fmla="*/ 0 h 105"/>
                <a:gd name="T4" fmla="*/ 11 w 90"/>
                <a:gd name="T5" fmla="*/ 0 h 105"/>
                <a:gd name="T6" fmla="*/ 9 w 90"/>
                <a:gd name="T7" fmla="*/ 1 h 105"/>
                <a:gd name="T8" fmla="*/ 6 w 90"/>
                <a:gd name="T9" fmla="*/ 2 h 105"/>
                <a:gd name="T10" fmla="*/ 4 w 90"/>
                <a:gd name="T11" fmla="*/ 5 h 105"/>
                <a:gd name="T12" fmla="*/ 2 w 90"/>
                <a:gd name="T13" fmla="*/ 7 h 105"/>
                <a:gd name="T14" fmla="*/ 1 w 90"/>
                <a:gd name="T15" fmla="*/ 10 h 105"/>
                <a:gd name="T16" fmla="*/ 0 w 90"/>
                <a:gd name="T17" fmla="*/ 12 h 105"/>
                <a:gd name="T18" fmla="*/ 0 w 90"/>
                <a:gd name="T19" fmla="*/ 15 h 105"/>
                <a:gd name="T20" fmla="*/ 0 w 90"/>
                <a:gd name="T21" fmla="*/ 90 h 105"/>
                <a:gd name="T22" fmla="*/ 0 w 90"/>
                <a:gd name="T23" fmla="*/ 94 h 105"/>
                <a:gd name="T24" fmla="*/ 1 w 90"/>
                <a:gd name="T25" fmla="*/ 97 h 105"/>
                <a:gd name="T26" fmla="*/ 2 w 90"/>
                <a:gd name="T27" fmla="*/ 99 h 105"/>
                <a:gd name="T28" fmla="*/ 4 w 90"/>
                <a:gd name="T29" fmla="*/ 101 h 105"/>
                <a:gd name="T30" fmla="*/ 6 w 90"/>
                <a:gd name="T31" fmla="*/ 103 h 105"/>
                <a:gd name="T32" fmla="*/ 9 w 90"/>
                <a:gd name="T33" fmla="*/ 104 h 105"/>
                <a:gd name="T34" fmla="*/ 11 w 90"/>
                <a:gd name="T35" fmla="*/ 105 h 105"/>
                <a:gd name="T36" fmla="*/ 15 w 90"/>
                <a:gd name="T37" fmla="*/ 105 h 105"/>
                <a:gd name="T38" fmla="*/ 90 w 90"/>
                <a:gd name="T39" fmla="*/ 105 h 105"/>
                <a:gd name="T40" fmla="*/ 90 w 90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482">
              <a:extLst>
                <a:ext uri="{FF2B5EF4-FFF2-40B4-BE49-F238E27FC236}">
                  <a16:creationId xmlns:a16="http://schemas.microsoft.com/office/drawing/2014/main" id="{A018FEA5-42F8-45D6-903D-DEDCEE104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484313"/>
              <a:ext cx="49213" cy="33338"/>
            </a:xfrm>
            <a:custGeom>
              <a:avLst/>
              <a:gdLst>
                <a:gd name="T0" fmla="*/ 151 w 151"/>
                <a:gd name="T1" fmla="*/ 106 h 106"/>
                <a:gd name="T2" fmla="*/ 151 w 151"/>
                <a:gd name="T3" fmla="*/ 0 h 106"/>
                <a:gd name="T4" fmla="*/ 45 w 151"/>
                <a:gd name="T5" fmla="*/ 0 h 106"/>
                <a:gd name="T6" fmla="*/ 0 w 151"/>
                <a:gd name="T7" fmla="*/ 0 h 106"/>
                <a:gd name="T8" fmla="*/ 0 w 151"/>
                <a:gd name="T9" fmla="*/ 106 h 106"/>
                <a:gd name="T10" fmla="*/ 15 w 151"/>
                <a:gd name="T11" fmla="*/ 106 h 106"/>
                <a:gd name="T12" fmla="*/ 151 w 151"/>
                <a:gd name="T1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6">
                  <a:moveTo>
                    <a:pt x="151" y="106"/>
                  </a:moveTo>
                  <a:lnTo>
                    <a:pt x="151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15" y="106"/>
                  </a:lnTo>
                  <a:lnTo>
                    <a:pt x="151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83">
              <a:extLst>
                <a:ext uri="{FF2B5EF4-FFF2-40B4-BE49-F238E27FC236}">
                  <a16:creationId xmlns:a16="http://schemas.microsoft.com/office/drawing/2014/main" id="{9420C61C-BD63-442B-856D-C607C2060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484313"/>
              <a:ext cx="28575" cy="33338"/>
            </a:xfrm>
            <a:custGeom>
              <a:avLst/>
              <a:gdLst>
                <a:gd name="T0" fmla="*/ 75 w 90"/>
                <a:gd name="T1" fmla="*/ 106 h 106"/>
                <a:gd name="T2" fmla="*/ 78 w 90"/>
                <a:gd name="T3" fmla="*/ 105 h 106"/>
                <a:gd name="T4" fmla="*/ 80 w 90"/>
                <a:gd name="T5" fmla="*/ 104 h 106"/>
                <a:gd name="T6" fmla="*/ 84 w 90"/>
                <a:gd name="T7" fmla="*/ 103 h 106"/>
                <a:gd name="T8" fmla="*/ 86 w 90"/>
                <a:gd name="T9" fmla="*/ 101 h 106"/>
                <a:gd name="T10" fmla="*/ 88 w 90"/>
                <a:gd name="T11" fmla="*/ 99 h 106"/>
                <a:gd name="T12" fmla="*/ 89 w 90"/>
                <a:gd name="T13" fmla="*/ 96 h 106"/>
                <a:gd name="T14" fmla="*/ 90 w 90"/>
                <a:gd name="T15" fmla="*/ 93 h 106"/>
                <a:gd name="T16" fmla="*/ 90 w 90"/>
                <a:gd name="T17" fmla="*/ 91 h 106"/>
                <a:gd name="T18" fmla="*/ 90 w 90"/>
                <a:gd name="T19" fmla="*/ 15 h 106"/>
                <a:gd name="T20" fmla="*/ 90 w 90"/>
                <a:gd name="T21" fmla="*/ 13 h 106"/>
                <a:gd name="T22" fmla="*/ 89 w 90"/>
                <a:gd name="T23" fmla="*/ 10 h 106"/>
                <a:gd name="T24" fmla="*/ 88 w 90"/>
                <a:gd name="T25" fmla="*/ 7 h 106"/>
                <a:gd name="T26" fmla="*/ 86 w 90"/>
                <a:gd name="T27" fmla="*/ 4 h 106"/>
                <a:gd name="T28" fmla="*/ 84 w 90"/>
                <a:gd name="T29" fmla="*/ 3 h 106"/>
                <a:gd name="T30" fmla="*/ 80 w 90"/>
                <a:gd name="T31" fmla="*/ 1 h 106"/>
                <a:gd name="T32" fmla="*/ 78 w 90"/>
                <a:gd name="T33" fmla="*/ 1 h 106"/>
                <a:gd name="T34" fmla="*/ 75 w 90"/>
                <a:gd name="T35" fmla="*/ 0 h 106"/>
                <a:gd name="T36" fmla="*/ 45 w 90"/>
                <a:gd name="T37" fmla="*/ 0 h 106"/>
                <a:gd name="T38" fmla="*/ 0 w 90"/>
                <a:gd name="T39" fmla="*/ 0 h 106"/>
                <a:gd name="T40" fmla="*/ 0 w 90"/>
                <a:gd name="T41" fmla="*/ 106 h 106"/>
                <a:gd name="T42" fmla="*/ 15 w 90"/>
                <a:gd name="T43" fmla="*/ 106 h 106"/>
                <a:gd name="T44" fmla="*/ 75 w 90"/>
                <a:gd name="T4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6">
                  <a:moveTo>
                    <a:pt x="75" y="106"/>
                  </a:moveTo>
                  <a:lnTo>
                    <a:pt x="78" y="105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1"/>
                  </a:lnTo>
                  <a:lnTo>
                    <a:pt x="90" y="15"/>
                  </a:lnTo>
                  <a:lnTo>
                    <a:pt x="90" y="13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3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5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15" y="106"/>
                  </a:lnTo>
                  <a:lnTo>
                    <a:pt x="7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84">
              <a:extLst>
                <a:ext uri="{FF2B5EF4-FFF2-40B4-BE49-F238E27FC236}">
                  <a16:creationId xmlns:a16="http://schemas.microsoft.com/office/drawing/2014/main" id="{71355AF3-97FA-44F4-8CED-39EABD799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1484313"/>
              <a:ext cx="28575" cy="33338"/>
            </a:xfrm>
            <a:custGeom>
              <a:avLst/>
              <a:gdLst>
                <a:gd name="T0" fmla="*/ 15 w 90"/>
                <a:gd name="T1" fmla="*/ 106 h 106"/>
                <a:gd name="T2" fmla="*/ 90 w 90"/>
                <a:gd name="T3" fmla="*/ 106 h 106"/>
                <a:gd name="T4" fmla="*/ 90 w 90"/>
                <a:gd name="T5" fmla="*/ 0 h 106"/>
                <a:gd name="T6" fmla="*/ 15 w 90"/>
                <a:gd name="T7" fmla="*/ 0 h 106"/>
                <a:gd name="T8" fmla="*/ 11 w 90"/>
                <a:gd name="T9" fmla="*/ 1 h 106"/>
                <a:gd name="T10" fmla="*/ 9 w 90"/>
                <a:gd name="T11" fmla="*/ 1 h 106"/>
                <a:gd name="T12" fmla="*/ 6 w 90"/>
                <a:gd name="T13" fmla="*/ 3 h 106"/>
                <a:gd name="T14" fmla="*/ 4 w 90"/>
                <a:gd name="T15" fmla="*/ 4 h 106"/>
                <a:gd name="T16" fmla="*/ 2 w 90"/>
                <a:gd name="T17" fmla="*/ 7 h 106"/>
                <a:gd name="T18" fmla="*/ 1 w 90"/>
                <a:gd name="T19" fmla="*/ 10 h 106"/>
                <a:gd name="T20" fmla="*/ 0 w 90"/>
                <a:gd name="T21" fmla="*/ 13 h 106"/>
                <a:gd name="T22" fmla="*/ 0 w 90"/>
                <a:gd name="T23" fmla="*/ 15 h 106"/>
                <a:gd name="T24" fmla="*/ 0 w 90"/>
                <a:gd name="T25" fmla="*/ 90 h 106"/>
                <a:gd name="T26" fmla="*/ 0 w 90"/>
                <a:gd name="T27" fmla="*/ 93 h 106"/>
                <a:gd name="T28" fmla="*/ 1 w 90"/>
                <a:gd name="T29" fmla="*/ 96 h 106"/>
                <a:gd name="T30" fmla="*/ 2 w 90"/>
                <a:gd name="T31" fmla="*/ 99 h 106"/>
                <a:gd name="T32" fmla="*/ 4 w 90"/>
                <a:gd name="T33" fmla="*/ 101 h 106"/>
                <a:gd name="T34" fmla="*/ 6 w 90"/>
                <a:gd name="T35" fmla="*/ 103 h 106"/>
                <a:gd name="T36" fmla="*/ 9 w 90"/>
                <a:gd name="T37" fmla="*/ 104 h 106"/>
                <a:gd name="T38" fmla="*/ 11 w 90"/>
                <a:gd name="T39" fmla="*/ 105 h 106"/>
                <a:gd name="T40" fmla="*/ 15 w 90"/>
                <a:gd name="T4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6">
                  <a:moveTo>
                    <a:pt x="15" y="106"/>
                  </a:moveTo>
                  <a:lnTo>
                    <a:pt x="90" y="106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2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85">
              <a:extLst>
                <a:ext uri="{FF2B5EF4-FFF2-40B4-BE49-F238E27FC236}">
                  <a16:creationId xmlns:a16="http://schemas.microsoft.com/office/drawing/2014/main" id="{1D1D6786-F147-423B-8681-E0DF22328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368425"/>
              <a:ext cx="28575" cy="34925"/>
            </a:xfrm>
            <a:custGeom>
              <a:avLst/>
              <a:gdLst>
                <a:gd name="T0" fmla="*/ 90 w 90"/>
                <a:gd name="T1" fmla="*/ 92 h 107"/>
                <a:gd name="T2" fmla="*/ 90 w 90"/>
                <a:gd name="T3" fmla="*/ 15 h 107"/>
                <a:gd name="T4" fmla="*/ 90 w 90"/>
                <a:gd name="T5" fmla="*/ 13 h 107"/>
                <a:gd name="T6" fmla="*/ 89 w 90"/>
                <a:gd name="T7" fmla="*/ 10 h 107"/>
                <a:gd name="T8" fmla="*/ 88 w 90"/>
                <a:gd name="T9" fmla="*/ 8 h 107"/>
                <a:gd name="T10" fmla="*/ 86 w 90"/>
                <a:gd name="T11" fmla="*/ 6 h 107"/>
                <a:gd name="T12" fmla="*/ 84 w 90"/>
                <a:gd name="T13" fmla="*/ 4 h 107"/>
                <a:gd name="T14" fmla="*/ 80 w 90"/>
                <a:gd name="T15" fmla="*/ 3 h 107"/>
                <a:gd name="T16" fmla="*/ 78 w 90"/>
                <a:gd name="T17" fmla="*/ 2 h 107"/>
                <a:gd name="T18" fmla="*/ 75 w 90"/>
                <a:gd name="T19" fmla="*/ 2 h 107"/>
                <a:gd name="T20" fmla="*/ 0 w 90"/>
                <a:gd name="T21" fmla="*/ 0 h 107"/>
                <a:gd name="T22" fmla="*/ 0 w 90"/>
                <a:gd name="T23" fmla="*/ 107 h 107"/>
                <a:gd name="T24" fmla="*/ 75 w 90"/>
                <a:gd name="T25" fmla="*/ 107 h 107"/>
                <a:gd name="T26" fmla="*/ 78 w 90"/>
                <a:gd name="T27" fmla="*/ 106 h 107"/>
                <a:gd name="T28" fmla="*/ 80 w 90"/>
                <a:gd name="T29" fmla="*/ 106 h 107"/>
                <a:gd name="T30" fmla="*/ 84 w 90"/>
                <a:gd name="T31" fmla="*/ 103 h 107"/>
                <a:gd name="T32" fmla="*/ 86 w 90"/>
                <a:gd name="T33" fmla="*/ 102 h 107"/>
                <a:gd name="T34" fmla="*/ 88 w 90"/>
                <a:gd name="T35" fmla="*/ 100 h 107"/>
                <a:gd name="T36" fmla="*/ 89 w 90"/>
                <a:gd name="T37" fmla="*/ 97 h 107"/>
                <a:gd name="T38" fmla="*/ 90 w 90"/>
                <a:gd name="T39" fmla="*/ 95 h 107"/>
                <a:gd name="T40" fmla="*/ 90 w 90"/>
                <a:gd name="T41" fmla="*/ 9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7">
                  <a:moveTo>
                    <a:pt x="90" y="92"/>
                  </a:moveTo>
                  <a:lnTo>
                    <a:pt x="90" y="15"/>
                  </a:lnTo>
                  <a:lnTo>
                    <a:pt x="90" y="13"/>
                  </a:lnTo>
                  <a:lnTo>
                    <a:pt x="89" y="10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4"/>
                  </a:lnTo>
                  <a:lnTo>
                    <a:pt x="80" y="3"/>
                  </a:lnTo>
                  <a:lnTo>
                    <a:pt x="78" y="2"/>
                  </a:lnTo>
                  <a:lnTo>
                    <a:pt x="75" y="2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75" y="107"/>
                  </a:lnTo>
                  <a:lnTo>
                    <a:pt x="78" y="106"/>
                  </a:lnTo>
                  <a:lnTo>
                    <a:pt x="80" y="106"/>
                  </a:lnTo>
                  <a:lnTo>
                    <a:pt x="84" y="103"/>
                  </a:lnTo>
                  <a:lnTo>
                    <a:pt x="86" y="102"/>
                  </a:lnTo>
                  <a:lnTo>
                    <a:pt x="88" y="100"/>
                  </a:lnTo>
                  <a:lnTo>
                    <a:pt x="89" y="97"/>
                  </a:lnTo>
                  <a:lnTo>
                    <a:pt x="90" y="95"/>
                  </a:lnTo>
                  <a:lnTo>
                    <a:pt x="9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86">
              <a:extLst>
                <a:ext uri="{FF2B5EF4-FFF2-40B4-BE49-F238E27FC236}">
                  <a16:creationId xmlns:a16="http://schemas.microsoft.com/office/drawing/2014/main" id="{7EF27FE8-5FBD-4924-9F78-02B9C47D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368425"/>
              <a:ext cx="28575" cy="34925"/>
            </a:xfrm>
            <a:custGeom>
              <a:avLst/>
              <a:gdLst>
                <a:gd name="T0" fmla="*/ 15 w 90"/>
                <a:gd name="T1" fmla="*/ 107 h 107"/>
                <a:gd name="T2" fmla="*/ 90 w 90"/>
                <a:gd name="T3" fmla="*/ 107 h 107"/>
                <a:gd name="T4" fmla="*/ 90 w 90"/>
                <a:gd name="T5" fmla="*/ 0 h 107"/>
                <a:gd name="T6" fmla="*/ 15 w 90"/>
                <a:gd name="T7" fmla="*/ 0 h 107"/>
                <a:gd name="T8" fmla="*/ 11 w 90"/>
                <a:gd name="T9" fmla="*/ 2 h 107"/>
                <a:gd name="T10" fmla="*/ 9 w 90"/>
                <a:gd name="T11" fmla="*/ 3 h 107"/>
                <a:gd name="T12" fmla="*/ 6 w 90"/>
                <a:gd name="T13" fmla="*/ 4 h 107"/>
                <a:gd name="T14" fmla="*/ 4 w 90"/>
                <a:gd name="T15" fmla="*/ 6 h 107"/>
                <a:gd name="T16" fmla="*/ 3 w 90"/>
                <a:gd name="T17" fmla="*/ 8 h 107"/>
                <a:gd name="T18" fmla="*/ 1 w 90"/>
                <a:gd name="T19" fmla="*/ 10 h 107"/>
                <a:gd name="T20" fmla="*/ 0 w 90"/>
                <a:gd name="T21" fmla="*/ 13 h 107"/>
                <a:gd name="T22" fmla="*/ 0 w 90"/>
                <a:gd name="T23" fmla="*/ 17 h 107"/>
                <a:gd name="T24" fmla="*/ 0 w 90"/>
                <a:gd name="T25" fmla="*/ 92 h 107"/>
                <a:gd name="T26" fmla="*/ 0 w 90"/>
                <a:gd name="T27" fmla="*/ 95 h 107"/>
                <a:gd name="T28" fmla="*/ 1 w 90"/>
                <a:gd name="T29" fmla="*/ 97 h 107"/>
                <a:gd name="T30" fmla="*/ 3 w 90"/>
                <a:gd name="T31" fmla="*/ 100 h 107"/>
                <a:gd name="T32" fmla="*/ 4 w 90"/>
                <a:gd name="T33" fmla="*/ 102 h 107"/>
                <a:gd name="T34" fmla="*/ 6 w 90"/>
                <a:gd name="T35" fmla="*/ 103 h 107"/>
                <a:gd name="T36" fmla="*/ 9 w 90"/>
                <a:gd name="T37" fmla="*/ 106 h 107"/>
                <a:gd name="T38" fmla="*/ 11 w 90"/>
                <a:gd name="T39" fmla="*/ 106 h 107"/>
                <a:gd name="T40" fmla="*/ 15 w 90"/>
                <a:gd name="T4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7">
                  <a:moveTo>
                    <a:pt x="15" y="107"/>
                  </a:moveTo>
                  <a:lnTo>
                    <a:pt x="90" y="107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9" y="3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100"/>
                  </a:lnTo>
                  <a:lnTo>
                    <a:pt x="4" y="102"/>
                  </a:lnTo>
                  <a:lnTo>
                    <a:pt x="6" y="103"/>
                  </a:lnTo>
                  <a:lnTo>
                    <a:pt x="9" y="106"/>
                  </a:lnTo>
                  <a:lnTo>
                    <a:pt x="11" y="106"/>
                  </a:lnTo>
                  <a:lnTo>
                    <a:pt x="15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87">
              <a:extLst>
                <a:ext uri="{FF2B5EF4-FFF2-40B4-BE49-F238E27FC236}">
                  <a16:creationId xmlns:a16="http://schemas.microsoft.com/office/drawing/2014/main" id="{CF46FD9E-E244-467B-8525-9D7D4A9D1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368425"/>
              <a:ext cx="49213" cy="34925"/>
            </a:xfrm>
            <a:custGeom>
              <a:avLst/>
              <a:gdLst>
                <a:gd name="T0" fmla="*/ 151 w 151"/>
                <a:gd name="T1" fmla="*/ 107 h 107"/>
                <a:gd name="T2" fmla="*/ 151 w 151"/>
                <a:gd name="T3" fmla="*/ 0 h 107"/>
                <a:gd name="T4" fmla="*/ 0 w 151"/>
                <a:gd name="T5" fmla="*/ 0 h 107"/>
                <a:gd name="T6" fmla="*/ 0 w 151"/>
                <a:gd name="T7" fmla="*/ 107 h 107"/>
                <a:gd name="T8" fmla="*/ 76 w 151"/>
                <a:gd name="T9" fmla="*/ 107 h 107"/>
                <a:gd name="T10" fmla="*/ 151 w 151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7">
                  <a:moveTo>
                    <a:pt x="151" y="107"/>
                  </a:moveTo>
                  <a:lnTo>
                    <a:pt x="15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76" y="107"/>
                  </a:lnTo>
                  <a:lnTo>
                    <a:pt x="15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88">
              <a:extLst>
                <a:ext uri="{FF2B5EF4-FFF2-40B4-BE49-F238E27FC236}">
                  <a16:creationId xmlns:a16="http://schemas.microsoft.com/office/drawing/2014/main" id="{88D57E34-34BA-47A7-98D6-DB982DAFE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1598613"/>
              <a:ext cx="28575" cy="33338"/>
            </a:xfrm>
            <a:custGeom>
              <a:avLst/>
              <a:gdLst>
                <a:gd name="T0" fmla="*/ 75 w 91"/>
                <a:gd name="T1" fmla="*/ 0 h 106"/>
                <a:gd name="T2" fmla="*/ 45 w 91"/>
                <a:gd name="T3" fmla="*/ 0 h 106"/>
                <a:gd name="T4" fmla="*/ 0 w 91"/>
                <a:gd name="T5" fmla="*/ 0 h 106"/>
                <a:gd name="T6" fmla="*/ 0 w 91"/>
                <a:gd name="T7" fmla="*/ 106 h 106"/>
                <a:gd name="T8" fmla="*/ 75 w 91"/>
                <a:gd name="T9" fmla="*/ 106 h 106"/>
                <a:gd name="T10" fmla="*/ 79 w 91"/>
                <a:gd name="T11" fmla="*/ 106 h 106"/>
                <a:gd name="T12" fmla="*/ 81 w 91"/>
                <a:gd name="T13" fmla="*/ 104 h 106"/>
                <a:gd name="T14" fmla="*/ 84 w 91"/>
                <a:gd name="T15" fmla="*/ 103 h 106"/>
                <a:gd name="T16" fmla="*/ 86 w 91"/>
                <a:gd name="T17" fmla="*/ 101 h 106"/>
                <a:gd name="T18" fmla="*/ 88 w 91"/>
                <a:gd name="T19" fmla="*/ 99 h 106"/>
                <a:gd name="T20" fmla="*/ 89 w 91"/>
                <a:gd name="T21" fmla="*/ 97 h 106"/>
                <a:gd name="T22" fmla="*/ 91 w 91"/>
                <a:gd name="T23" fmla="*/ 94 h 106"/>
                <a:gd name="T24" fmla="*/ 91 w 91"/>
                <a:gd name="T25" fmla="*/ 91 h 106"/>
                <a:gd name="T26" fmla="*/ 91 w 91"/>
                <a:gd name="T27" fmla="*/ 15 h 106"/>
                <a:gd name="T28" fmla="*/ 91 w 91"/>
                <a:gd name="T29" fmla="*/ 12 h 106"/>
                <a:gd name="T30" fmla="*/ 89 w 91"/>
                <a:gd name="T31" fmla="*/ 10 h 106"/>
                <a:gd name="T32" fmla="*/ 88 w 91"/>
                <a:gd name="T33" fmla="*/ 7 h 106"/>
                <a:gd name="T34" fmla="*/ 86 w 91"/>
                <a:gd name="T35" fmla="*/ 5 h 106"/>
                <a:gd name="T36" fmla="*/ 84 w 91"/>
                <a:gd name="T37" fmla="*/ 4 h 106"/>
                <a:gd name="T38" fmla="*/ 81 w 91"/>
                <a:gd name="T39" fmla="*/ 2 h 106"/>
                <a:gd name="T40" fmla="*/ 79 w 91"/>
                <a:gd name="T41" fmla="*/ 2 h 106"/>
                <a:gd name="T42" fmla="*/ 75 w 91"/>
                <a:gd name="T43" fmla="*/ 0 h 106"/>
                <a:gd name="T44" fmla="*/ 75 w 91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" h="106">
                  <a:moveTo>
                    <a:pt x="75" y="0"/>
                  </a:move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75" y="106"/>
                  </a:lnTo>
                  <a:lnTo>
                    <a:pt x="79" y="106"/>
                  </a:lnTo>
                  <a:lnTo>
                    <a:pt x="81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1" y="94"/>
                  </a:lnTo>
                  <a:lnTo>
                    <a:pt x="91" y="91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89">
              <a:extLst>
                <a:ext uri="{FF2B5EF4-FFF2-40B4-BE49-F238E27FC236}">
                  <a16:creationId xmlns:a16="http://schemas.microsoft.com/office/drawing/2014/main" id="{F30E7BFE-901E-4881-9F33-4F3776C87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1598613"/>
              <a:ext cx="28575" cy="33338"/>
            </a:xfrm>
            <a:custGeom>
              <a:avLst/>
              <a:gdLst>
                <a:gd name="T0" fmla="*/ 0 w 90"/>
                <a:gd name="T1" fmla="*/ 15 h 106"/>
                <a:gd name="T2" fmla="*/ 0 w 90"/>
                <a:gd name="T3" fmla="*/ 91 h 106"/>
                <a:gd name="T4" fmla="*/ 0 w 90"/>
                <a:gd name="T5" fmla="*/ 94 h 106"/>
                <a:gd name="T6" fmla="*/ 1 w 90"/>
                <a:gd name="T7" fmla="*/ 97 h 106"/>
                <a:gd name="T8" fmla="*/ 3 w 90"/>
                <a:gd name="T9" fmla="*/ 99 h 106"/>
                <a:gd name="T10" fmla="*/ 4 w 90"/>
                <a:gd name="T11" fmla="*/ 101 h 106"/>
                <a:gd name="T12" fmla="*/ 6 w 90"/>
                <a:gd name="T13" fmla="*/ 103 h 106"/>
                <a:gd name="T14" fmla="*/ 10 w 90"/>
                <a:gd name="T15" fmla="*/ 104 h 106"/>
                <a:gd name="T16" fmla="*/ 12 w 90"/>
                <a:gd name="T17" fmla="*/ 106 h 106"/>
                <a:gd name="T18" fmla="*/ 15 w 90"/>
                <a:gd name="T19" fmla="*/ 106 h 106"/>
                <a:gd name="T20" fmla="*/ 90 w 90"/>
                <a:gd name="T21" fmla="*/ 106 h 106"/>
                <a:gd name="T22" fmla="*/ 90 w 90"/>
                <a:gd name="T23" fmla="*/ 0 h 106"/>
                <a:gd name="T24" fmla="*/ 15 w 90"/>
                <a:gd name="T25" fmla="*/ 0 h 106"/>
                <a:gd name="T26" fmla="*/ 12 w 90"/>
                <a:gd name="T27" fmla="*/ 0 h 106"/>
                <a:gd name="T28" fmla="*/ 10 w 90"/>
                <a:gd name="T29" fmla="*/ 2 h 106"/>
                <a:gd name="T30" fmla="*/ 6 w 90"/>
                <a:gd name="T31" fmla="*/ 4 h 106"/>
                <a:gd name="T32" fmla="*/ 4 w 90"/>
                <a:gd name="T33" fmla="*/ 5 h 106"/>
                <a:gd name="T34" fmla="*/ 3 w 90"/>
                <a:gd name="T35" fmla="*/ 7 h 106"/>
                <a:gd name="T36" fmla="*/ 1 w 90"/>
                <a:gd name="T37" fmla="*/ 10 h 106"/>
                <a:gd name="T38" fmla="*/ 0 w 90"/>
                <a:gd name="T39" fmla="*/ 12 h 106"/>
                <a:gd name="T40" fmla="*/ 0 w 90"/>
                <a:gd name="T41" fmla="*/ 1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6">
                  <a:moveTo>
                    <a:pt x="0" y="15"/>
                  </a:move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10" y="104"/>
                  </a:lnTo>
                  <a:lnTo>
                    <a:pt x="12" y="106"/>
                  </a:lnTo>
                  <a:lnTo>
                    <a:pt x="15" y="106"/>
                  </a:lnTo>
                  <a:lnTo>
                    <a:pt x="90" y="106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90">
              <a:extLst>
                <a:ext uri="{FF2B5EF4-FFF2-40B4-BE49-F238E27FC236}">
                  <a16:creationId xmlns:a16="http://schemas.microsoft.com/office/drawing/2014/main" id="{3B4BB294-3F58-429D-AD93-7B23F68F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1598613"/>
              <a:ext cx="47625" cy="33338"/>
            </a:xfrm>
            <a:custGeom>
              <a:avLst/>
              <a:gdLst>
                <a:gd name="T0" fmla="*/ 0 w 151"/>
                <a:gd name="T1" fmla="*/ 0 h 106"/>
                <a:gd name="T2" fmla="*/ 0 w 151"/>
                <a:gd name="T3" fmla="*/ 106 h 106"/>
                <a:gd name="T4" fmla="*/ 151 w 151"/>
                <a:gd name="T5" fmla="*/ 106 h 106"/>
                <a:gd name="T6" fmla="*/ 151 w 151"/>
                <a:gd name="T7" fmla="*/ 0 h 106"/>
                <a:gd name="T8" fmla="*/ 45 w 151"/>
                <a:gd name="T9" fmla="*/ 0 h 106"/>
                <a:gd name="T10" fmla="*/ 0 w 151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6">
                  <a:moveTo>
                    <a:pt x="0" y="0"/>
                  </a:moveTo>
                  <a:lnTo>
                    <a:pt x="0" y="106"/>
                  </a:lnTo>
                  <a:lnTo>
                    <a:pt x="151" y="106"/>
                  </a:lnTo>
                  <a:lnTo>
                    <a:pt x="151" y="0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1">
              <a:extLst>
                <a:ext uri="{FF2B5EF4-FFF2-40B4-BE49-F238E27FC236}">
                  <a16:creationId xmlns:a16="http://schemas.microsoft.com/office/drawing/2014/main" id="{8322FD8B-1448-4FFE-A201-5D3161586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438" y="1560513"/>
              <a:ext cx="47625" cy="33338"/>
            </a:xfrm>
            <a:custGeom>
              <a:avLst/>
              <a:gdLst>
                <a:gd name="T0" fmla="*/ 150 w 150"/>
                <a:gd name="T1" fmla="*/ 0 h 105"/>
                <a:gd name="T2" fmla="*/ 105 w 150"/>
                <a:gd name="T3" fmla="*/ 0 h 105"/>
                <a:gd name="T4" fmla="*/ 0 w 150"/>
                <a:gd name="T5" fmla="*/ 0 h 105"/>
                <a:gd name="T6" fmla="*/ 0 w 150"/>
                <a:gd name="T7" fmla="*/ 105 h 105"/>
                <a:gd name="T8" fmla="*/ 105 w 150"/>
                <a:gd name="T9" fmla="*/ 105 h 105"/>
                <a:gd name="T10" fmla="*/ 150 w 150"/>
                <a:gd name="T11" fmla="*/ 105 h 105"/>
                <a:gd name="T12" fmla="*/ 150 w 150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05">
                  <a:moveTo>
                    <a:pt x="150" y="0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05" y="105"/>
                  </a:lnTo>
                  <a:lnTo>
                    <a:pt x="150" y="105"/>
                  </a:lnTo>
                  <a:lnTo>
                    <a:pt x="1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492">
              <a:extLst>
                <a:ext uri="{FF2B5EF4-FFF2-40B4-BE49-F238E27FC236}">
                  <a16:creationId xmlns:a16="http://schemas.microsoft.com/office/drawing/2014/main" id="{EE943E9D-D099-460E-BED6-3461B3C98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15605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45 w 90"/>
                <a:gd name="T3" fmla="*/ 0 h 105"/>
                <a:gd name="T4" fmla="*/ 15 w 90"/>
                <a:gd name="T5" fmla="*/ 0 h 105"/>
                <a:gd name="T6" fmla="*/ 12 w 90"/>
                <a:gd name="T7" fmla="*/ 0 h 105"/>
                <a:gd name="T8" fmla="*/ 10 w 90"/>
                <a:gd name="T9" fmla="*/ 1 h 105"/>
                <a:gd name="T10" fmla="*/ 7 w 90"/>
                <a:gd name="T11" fmla="*/ 2 h 105"/>
                <a:gd name="T12" fmla="*/ 4 w 90"/>
                <a:gd name="T13" fmla="*/ 5 h 105"/>
                <a:gd name="T14" fmla="*/ 3 w 90"/>
                <a:gd name="T15" fmla="*/ 7 h 105"/>
                <a:gd name="T16" fmla="*/ 1 w 90"/>
                <a:gd name="T17" fmla="*/ 10 h 105"/>
                <a:gd name="T18" fmla="*/ 1 w 90"/>
                <a:gd name="T19" fmla="*/ 12 h 105"/>
                <a:gd name="T20" fmla="*/ 0 w 90"/>
                <a:gd name="T21" fmla="*/ 15 h 105"/>
                <a:gd name="T22" fmla="*/ 0 w 90"/>
                <a:gd name="T23" fmla="*/ 90 h 105"/>
                <a:gd name="T24" fmla="*/ 1 w 90"/>
                <a:gd name="T25" fmla="*/ 94 h 105"/>
                <a:gd name="T26" fmla="*/ 1 w 90"/>
                <a:gd name="T27" fmla="*/ 97 h 105"/>
                <a:gd name="T28" fmla="*/ 3 w 90"/>
                <a:gd name="T29" fmla="*/ 99 h 105"/>
                <a:gd name="T30" fmla="*/ 4 w 90"/>
                <a:gd name="T31" fmla="*/ 101 h 105"/>
                <a:gd name="T32" fmla="*/ 7 w 90"/>
                <a:gd name="T33" fmla="*/ 103 h 105"/>
                <a:gd name="T34" fmla="*/ 10 w 90"/>
                <a:gd name="T35" fmla="*/ 104 h 105"/>
                <a:gd name="T36" fmla="*/ 12 w 90"/>
                <a:gd name="T37" fmla="*/ 105 h 105"/>
                <a:gd name="T38" fmla="*/ 15 w 90"/>
                <a:gd name="T39" fmla="*/ 105 h 105"/>
                <a:gd name="T40" fmla="*/ 45 w 90"/>
                <a:gd name="T41" fmla="*/ 105 h 105"/>
                <a:gd name="T42" fmla="*/ 90 w 90"/>
                <a:gd name="T43" fmla="*/ 105 h 105"/>
                <a:gd name="T44" fmla="*/ 90 w 90"/>
                <a:gd name="T4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4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1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7" y="103"/>
                  </a:lnTo>
                  <a:lnTo>
                    <a:pt x="10" y="104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93">
              <a:extLst>
                <a:ext uri="{FF2B5EF4-FFF2-40B4-BE49-F238E27FC236}">
                  <a16:creationId xmlns:a16="http://schemas.microsoft.com/office/drawing/2014/main" id="{72E69C20-B8DF-4566-BBFE-E0C94A5C2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588" y="1560513"/>
              <a:ext cx="28575" cy="33338"/>
            </a:xfrm>
            <a:custGeom>
              <a:avLst/>
              <a:gdLst>
                <a:gd name="T0" fmla="*/ 76 w 91"/>
                <a:gd name="T1" fmla="*/ 0 h 105"/>
                <a:gd name="T2" fmla="*/ 0 w 91"/>
                <a:gd name="T3" fmla="*/ 0 h 105"/>
                <a:gd name="T4" fmla="*/ 0 w 91"/>
                <a:gd name="T5" fmla="*/ 105 h 105"/>
                <a:gd name="T6" fmla="*/ 76 w 91"/>
                <a:gd name="T7" fmla="*/ 105 h 105"/>
                <a:gd name="T8" fmla="*/ 79 w 91"/>
                <a:gd name="T9" fmla="*/ 105 h 105"/>
                <a:gd name="T10" fmla="*/ 82 w 91"/>
                <a:gd name="T11" fmla="*/ 104 h 105"/>
                <a:gd name="T12" fmla="*/ 84 w 91"/>
                <a:gd name="T13" fmla="*/ 103 h 105"/>
                <a:gd name="T14" fmla="*/ 86 w 91"/>
                <a:gd name="T15" fmla="*/ 101 h 105"/>
                <a:gd name="T16" fmla="*/ 88 w 91"/>
                <a:gd name="T17" fmla="*/ 99 h 105"/>
                <a:gd name="T18" fmla="*/ 89 w 91"/>
                <a:gd name="T19" fmla="*/ 97 h 105"/>
                <a:gd name="T20" fmla="*/ 91 w 91"/>
                <a:gd name="T21" fmla="*/ 94 h 105"/>
                <a:gd name="T22" fmla="*/ 91 w 91"/>
                <a:gd name="T23" fmla="*/ 90 h 105"/>
                <a:gd name="T24" fmla="*/ 91 w 91"/>
                <a:gd name="T25" fmla="*/ 15 h 105"/>
                <a:gd name="T26" fmla="*/ 91 w 91"/>
                <a:gd name="T27" fmla="*/ 12 h 105"/>
                <a:gd name="T28" fmla="*/ 89 w 91"/>
                <a:gd name="T29" fmla="*/ 9 h 105"/>
                <a:gd name="T30" fmla="*/ 88 w 91"/>
                <a:gd name="T31" fmla="*/ 7 h 105"/>
                <a:gd name="T32" fmla="*/ 86 w 91"/>
                <a:gd name="T33" fmla="*/ 5 h 105"/>
                <a:gd name="T34" fmla="*/ 84 w 91"/>
                <a:gd name="T35" fmla="*/ 2 h 105"/>
                <a:gd name="T36" fmla="*/ 82 w 91"/>
                <a:gd name="T37" fmla="*/ 1 h 105"/>
                <a:gd name="T38" fmla="*/ 79 w 91"/>
                <a:gd name="T39" fmla="*/ 0 h 105"/>
                <a:gd name="T40" fmla="*/ 76 w 91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105">
                  <a:moveTo>
                    <a:pt x="76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76" y="105"/>
                  </a:lnTo>
                  <a:lnTo>
                    <a:pt x="79" y="105"/>
                  </a:lnTo>
                  <a:lnTo>
                    <a:pt x="82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1" y="94"/>
                  </a:lnTo>
                  <a:lnTo>
                    <a:pt x="91" y="90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94">
              <a:extLst>
                <a:ext uri="{FF2B5EF4-FFF2-40B4-BE49-F238E27FC236}">
                  <a16:creationId xmlns:a16="http://schemas.microsoft.com/office/drawing/2014/main" id="{3EF09789-E73A-4CFB-9FCF-08DA00003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1522413"/>
              <a:ext cx="28575" cy="33338"/>
            </a:xfrm>
            <a:custGeom>
              <a:avLst/>
              <a:gdLst>
                <a:gd name="T0" fmla="*/ 75 w 91"/>
                <a:gd name="T1" fmla="*/ 105 h 105"/>
                <a:gd name="T2" fmla="*/ 79 w 91"/>
                <a:gd name="T3" fmla="*/ 105 h 105"/>
                <a:gd name="T4" fmla="*/ 81 w 91"/>
                <a:gd name="T5" fmla="*/ 104 h 105"/>
                <a:gd name="T6" fmla="*/ 84 w 91"/>
                <a:gd name="T7" fmla="*/ 102 h 105"/>
                <a:gd name="T8" fmla="*/ 86 w 91"/>
                <a:gd name="T9" fmla="*/ 101 h 105"/>
                <a:gd name="T10" fmla="*/ 88 w 91"/>
                <a:gd name="T11" fmla="*/ 99 h 105"/>
                <a:gd name="T12" fmla="*/ 89 w 91"/>
                <a:gd name="T13" fmla="*/ 96 h 105"/>
                <a:gd name="T14" fmla="*/ 91 w 91"/>
                <a:gd name="T15" fmla="*/ 93 h 105"/>
                <a:gd name="T16" fmla="*/ 91 w 91"/>
                <a:gd name="T17" fmla="*/ 90 h 105"/>
                <a:gd name="T18" fmla="*/ 91 w 91"/>
                <a:gd name="T19" fmla="*/ 15 h 105"/>
                <a:gd name="T20" fmla="*/ 91 w 91"/>
                <a:gd name="T21" fmla="*/ 12 h 105"/>
                <a:gd name="T22" fmla="*/ 89 w 91"/>
                <a:gd name="T23" fmla="*/ 9 h 105"/>
                <a:gd name="T24" fmla="*/ 88 w 91"/>
                <a:gd name="T25" fmla="*/ 7 h 105"/>
                <a:gd name="T26" fmla="*/ 86 w 91"/>
                <a:gd name="T27" fmla="*/ 4 h 105"/>
                <a:gd name="T28" fmla="*/ 84 w 91"/>
                <a:gd name="T29" fmla="*/ 2 h 105"/>
                <a:gd name="T30" fmla="*/ 81 w 91"/>
                <a:gd name="T31" fmla="*/ 1 h 105"/>
                <a:gd name="T32" fmla="*/ 79 w 91"/>
                <a:gd name="T33" fmla="*/ 0 h 105"/>
                <a:gd name="T34" fmla="*/ 75 w 91"/>
                <a:gd name="T35" fmla="*/ 0 h 105"/>
                <a:gd name="T36" fmla="*/ 0 w 91"/>
                <a:gd name="T37" fmla="*/ 0 h 105"/>
                <a:gd name="T38" fmla="*/ 0 w 91"/>
                <a:gd name="T39" fmla="*/ 105 h 105"/>
                <a:gd name="T40" fmla="*/ 45 w 91"/>
                <a:gd name="T41" fmla="*/ 105 h 105"/>
                <a:gd name="T42" fmla="*/ 75 w 91"/>
                <a:gd name="T4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05">
                  <a:moveTo>
                    <a:pt x="75" y="105"/>
                  </a:moveTo>
                  <a:lnTo>
                    <a:pt x="79" y="105"/>
                  </a:lnTo>
                  <a:lnTo>
                    <a:pt x="81" y="104"/>
                  </a:lnTo>
                  <a:lnTo>
                    <a:pt x="84" y="102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1" y="93"/>
                  </a:lnTo>
                  <a:lnTo>
                    <a:pt x="91" y="90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45" y="105"/>
                  </a:lnTo>
                  <a:lnTo>
                    <a:pt x="7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95">
              <a:extLst>
                <a:ext uri="{FF2B5EF4-FFF2-40B4-BE49-F238E27FC236}">
                  <a16:creationId xmlns:a16="http://schemas.microsoft.com/office/drawing/2014/main" id="{35F9925A-D080-4D49-928B-2EF534E3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1522413"/>
              <a:ext cx="47625" cy="33338"/>
            </a:xfrm>
            <a:custGeom>
              <a:avLst/>
              <a:gdLst>
                <a:gd name="T0" fmla="*/ 151 w 151"/>
                <a:gd name="T1" fmla="*/ 105 h 105"/>
                <a:gd name="T2" fmla="*/ 151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45 w 151"/>
                <a:gd name="T9" fmla="*/ 105 h 105"/>
                <a:gd name="T10" fmla="*/ 151 w 151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5">
                  <a:moveTo>
                    <a:pt x="151" y="105"/>
                  </a:moveTo>
                  <a:lnTo>
                    <a:pt x="151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45" y="105"/>
                  </a:lnTo>
                  <a:lnTo>
                    <a:pt x="15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96">
              <a:extLst>
                <a:ext uri="{FF2B5EF4-FFF2-40B4-BE49-F238E27FC236}">
                  <a16:creationId xmlns:a16="http://schemas.microsoft.com/office/drawing/2014/main" id="{4D7DF8E6-7B8D-412C-9307-FAE2CA5C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1522413"/>
              <a:ext cx="28575" cy="33338"/>
            </a:xfrm>
            <a:custGeom>
              <a:avLst/>
              <a:gdLst>
                <a:gd name="T0" fmla="*/ 0 w 90"/>
                <a:gd name="T1" fmla="*/ 15 h 105"/>
                <a:gd name="T2" fmla="*/ 0 w 90"/>
                <a:gd name="T3" fmla="*/ 90 h 105"/>
                <a:gd name="T4" fmla="*/ 0 w 90"/>
                <a:gd name="T5" fmla="*/ 93 h 105"/>
                <a:gd name="T6" fmla="*/ 1 w 90"/>
                <a:gd name="T7" fmla="*/ 96 h 105"/>
                <a:gd name="T8" fmla="*/ 3 w 90"/>
                <a:gd name="T9" fmla="*/ 99 h 105"/>
                <a:gd name="T10" fmla="*/ 4 w 90"/>
                <a:gd name="T11" fmla="*/ 101 h 105"/>
                <a:gd name="T12" fmla="*/ 6 w 90"/>
                <a:gd name="T13" fmla="*/ 102 h 105"/>
                <a:gd name="T14" fmla="*/ 10 w 90"/>
                <a:gd name="T15" fmla="*/ 104 h 105"/>
                <a:gd name="T16" fmla="*/ 12 w 90"/>
                <a:gd name="T17" fmla="*/ 105 h 105"/>
                <a:gd name="T18" fmla="*/ 15 w 90"/>
                <a:gd name="T19" fmla="*/ 105 h 105"/>
                <a:gd name="T20" fmla="*/ 90 w 90"/>
                <a:gd name="T21" fmla="*/ 105 h 105"/>
                <a:gd name="T22" fmla="*/ 90 w 90"/>
                <a:gd name="T23" fmla="*/ 0 h 105"/>
                <a:gd name="T24" fmla="*/ 15 w 90"/>
                <a:gd name="T25" fmla="*/ 0 h 105"/>
                <a:gd name="T26" fmla="*/ 12 w 90"/>
                <a:gd name="T27" fmla="*/ 0 h 105"/>
                <a:gd name="T28" fmla="*/ 10 w 90"/>
                <a:gd name="T29" fmla="*/ 1 h 105"/>
                <a:gd name="T30" fmla="*/ 6 w 90"/>
                <a:gd name="T31" fmla="*/ 2 h 105"/>
                <a:gd name="T32" fmla="*/ 4 w 90"/>
                <a:gd name="T33" fmla="*/ 4 h 105"/>
                <a:gd name="T34" fmla="*/ 3 w 90"/>
                <a:gd name="T35" fmla="*/ 7 h 105"/>
                <a:gd name="T36" fmla="*/ 1 w 90"/>
                <a:gd name="T37" fmla="*/ 9 h 105"/>
                <a:gd name="T38" fmla="*/ 0 w 90"/>
                <a:gd name="T39" fmla="*/ 12 h 105"/>
                <a:gd name="T40" fmla="*/ 0 w 90"/>
                <a:gd name="T41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0" y="15"/>
                  </a:move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2"/>
                  </a:lnTo>
                  <a:lnTo>
                    <a:pt x="10" y="104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90" y="105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168AE60-C71A-4B80-811C-CAC02ADD32C2}"/>
              </a:ext>
            </a:extLst>
          </p:cNvPr>
          <p:cNvSpPr/>
          <p:nvPr/>
        </p:nvSpPr>
        <p:spPr>
          <a:xfrm>
            <a:off x="4686300" y="2768999"/>
            <a:ext cx="2819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</a:rPr>
              <a:t>35.41% from last week</a:t>
            </a:r>
          </a:p>
          <a:p>
            <a:pPr marL="174625" indent="-174625">
              <a:spcBef>
                <a:spcPts val="600"/>
              </a:spcBef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</a:rPr>
              <a:t>29.47% from 6 months ago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E2AD138-6B8C-40CA-A949-80EE0AE830BE}"/>
              </a:ext>
            </a:extLst>
          </p:cNvPr>
          <p:cNvSpPr/>
          <p:nvPr/>
        </p:nvSpPr>
        <p:spPr>
          <a:xfrm>
            <a:off x="1186197" y="2768999"/>
            <a:ext cx="1656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bg1"/>
                </a:solidFill>
              </a:rPr>
              <a:t>Upcoming Deposits</a:t>
            </a:r>
          </a:p>
        </p:txBody>
      </p:sp>
      <p:grpSp>
        <p:nvGrpSpPr>
          <p:cNvPr id="82" name="Group 81" descr="This is an icon of a cash register.">
            <a:extLst>
              <a:ext uri="{FF2B5EF4-FFF2-40B4-BE49-F238E27FC236}">
                <a16:creationId xmlns:a16="http://schemas.microsoft.com/office/drawing/2014/main" id="{B98E995E-9B1D-4A56-ACB0-682E15B8ABE6}"/>
              </a:ext>
            </a:extLst>
          </p:cNvPr>
          <p:cNvGrpSpPr/>
          <p:nvPr/>
        </p:nvGrpSpPr>
        <p:grpSpPr>
          <a:xfrm>
            <a:off x="5952331" y="1427188"/>
            <a:ext cx="287338" cy="287338"/>
            <a:chOff x="304800" y="771525"/>
            <a:chExt cx="287338" cy="287338"/>
          </a:xfrm>
          <a:solidFill>
            <a:schemeClr val="bg1"/>
          </a:solidFill>
        </p:grpSpPr>
        <p:sp>
          <p:nvSpPr>
            <p:cNvPr id="83" name="Freeform 321">
              <a:extLst>
                <a:ext uri="{FF2B5EF4-FFF2-40B4-BE49-F238E27FC236}">
                  <a16:creationId xmlns:a16="http://schemas.microsoft.com/office/drawing/2014/main" id="{F92A0E3D-9293-4005-9591-93C80117F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923925"/>
              <a:ext cx="284163" cy="68263"/>
            </a:xfrm>
            <a:custGeom>
              <a:avLst/>
              <a:gdLst>
                <a:gd name="T0" fmla="*/ 694 w 895"/>
                <a:gd name="T1" fmla="*/ 159 h 211"/>
                <a:gd name="T2" fmla="*/ 657 w 895"/>
                <a:gd name="T3" fmla="*/ 159 h 211"/>
                <a:gd name="T4" fmla="*/ 657 w 895"/>
                <a:gd name="T5" fmla="*/ 122 h 211"/>
                <a:gd name="T6" fmla="*/ 694 w 895"/>
                <a:gd name="T7" fmla="*/ 122 h 211"/>
                <a:gd name="T8" fmla="*/ 694 w 895"/>
                <a:gd name="T9" fmla="*/ 159 h 211"/>
                <a:gd name="T10" fmla="*/ 637 w 895"/>
                <a:gd name="T11" fmla="*/ 103 h 211"/>
                <a:gd name="T12" fmla="*/ 600 w 895"/>
                <a:gd name="T13" fmla="*/ 103 h 211"/>
                <a:gd name="T14" fmla="*/ 600 w 895"/>
                <a:gd name="T15" fmla="*/ 65 h 211"/>
                <a:gd name="T16" fmla="*/ 637 w 895"/>
                <a:gd name="T17" fmla="*/ 65 h 211"/>
                <a:gd name="T18" fmla="*/ 637 w 895"/>
                <a:gd name="T19" fmla="*/ 103 h 211"/>
                <a:gd name="T20" fmla="*/ 581 w 895"/>
                <a:gd name="T21" fmla="*/ 159 h 211"/>
                <a:gd name="T22" fmla="*/ 543 w 895"/>
                <a:gd name="T23" fmla="*/ 159 h 211"/>
                <a:gd name="T24" fmla="*/ 543 w 895"/>
                <a:gd name="T25" fmla="*/ 122 h 211"/>
                <a:gd name="T26" fmla="*/ 581 w 895"/>
                <a:gd name="T27" fmla="*/ 122 h 211"/>
                <a:gd name="T28" fmla="*/ 581 w 895"/>
                <a:gd name="T29" fmla="*/ 159 h 211"/>
                <a:gd name="T30" fmla="*/ 524 w 895"/>
                <a:gd name="T31" fmla="*/ 103 h 211"/>
                <a:gd name="T32" fmla="*/ 485 w 895"/>
                <a:gd name="T33" fmla="*/ 103 h 211"/>
                <a:gd name="T34" fmla="*/ 485 w 895"/>
                <a:gd name="T35" fmla="*/ 65 h 211"/>
                <a:gd name="T36" fmla="*/ 524 w 895"/>
                <a:gd name="T37" fmla="*/ 65 h 211"/>
                <a:gd name="T38" fmla="*/ 524 w 895"/>
                <a:gd name="T39" fmla="*/ 103 h 211"/>
                <a:gd name="T40" fmla="*/ 467 w 895"/>
                <a:gd name="T41" fmla="*/ 159 h 211"/>
                <a:gd name="T42" fmla="*/ 428 w 895"/>
                <a:gd name="T43" fmla="*/ 159 h 211"/>
                <a:gd name="T44" fmla="*/ 428 w 895"/>
                <a:gd name="T45" fmla="*/ 122 h 211"/>
                <a:gd name="T46" fmla="*/ 467 w 895"/>
                <a:gd name="T47" fmla="*/ 122 h 211"/>
                <a:gd name="T48" fmla="*/ 467 w 895"/>
                <a:gd name="T49" fmla="*/ 159 h 211"/>
                <a:gd name="T50" fmla="*/ 410 w 895"/>
                <a:gd name="T51" fmla="*/ 103 h 211"/>
                <a:gd name="T52" fmla="*/ 371 w 895"/>
                <a:gd name="T53" fmla="*/ 103 h 211"/>
                <a:gd name="T54" fmla="*/ 371 w 895"/>
                <a:gd name="T55" fmla="*/ 65 h 211"/>
                <a:gd name="T56" fmla="*/ 410 w 895"/>
                <a:gd name="T57" fmla="*/ 65 h 211"/>
                <a:gd name="T58" fmla="*/ 410 w 895"/>
                <a:gd name="T59" fmla="*/ 103 h 211"/>
                <a:gd name="T60" fmla="*/ 353 w 895"/>
                <a:gd name="T61" fmla="*/ 159 h 211"/>
                <a:gd name="T62" fmla="*/ 315 w 895"/>
                <a:gd name="T63" fmla="*/ 159 h 211"/>
                <a:gd name="T64" fmla="*/ 315 w 895"/>
                <a:gd name="T65" fmla="*/ 122 h 211"/>
                <a:gd name="T66" fmla="*/ 353 w 895"/>
                <a:gd name="T67" fmla="*/ 122 h 211"/>
                <a:gd name="T68" fmla="*/ 353 w 895"/>
                <a:gd name="T69" fmla="*/ 159 h 211"/>
                <a:gd name="T70" fmla="*/ 295 w 895"/>
                <a:gd name="T71" fmla="*/ 103 h 211"/>
                <a:gd name="T72" fmla="*/ 258 w 895"/>
                <a:gd name="T73" fmla="*/ 103 h 211"/>
                <a:gd name="T74" fmla="*/ 258 w 895"/>
                <a:gd name="T75" fmla="*/ 65 h 211"/>
                <a:gd name="T76" fmla="*/ 295 w 895"/>
                <a:gd name="T77" fmla="*/ 65 h 211"/>
                <a:gd name="T78" fmla="*/ 295 w 895"/>
                <a:gd name="T79" fmla="*/ 103 h 211"/>
                <a:gd name="T80" fmla="*/ 238 w 895"/>
                <a:gd name="T81" fmla="*/ 159 h 211"/>
                <a:gd name="T82" fmla="*/ 201 w 895"/>
                <a:gd name="T83" fmla="*/ 159 h 211"/>
                <a:gd name="T84" fmla="*/ 201 w 895"/>
                <a:gd name="T85" fmla="*/ 122 h 211"/>
                <a:gd name="T86" fmla="*/ 238 w 895"/>
                <a:gd name="T87" fmla="*/ 122 h 211"/>
                <a:gd name="T88" fmla="*/ 238 w 895"/>
                <a:gd name="T89" fmla="*/ 159 h 211"/>
                <a:gd name="T90" fmla="*/ 815 w 895"/>
                <a:gd name="T91" fmla="*/ 0 h 211"/>
                <a:gd name="T92" fmla="*/ 80 w 895"/>
                <a:gd name="T93" fmla="*/ 0 h 211"/>
                <a:gd name="T94" fmla="*/ 0 w 895"/>
                <a:gd name="T95" fmla="*/ 211 h 211"/>
                <a:gd name="T96" fmla="*/ 895 w 895"/>
                <a:gd name="T97" fmla="*/ 211 h 211"/>
                <a:gd name="T98" fmla="*/ 815 w 895"/>
                <a:gd name="T9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5" h="211">
                  <a:moveTo>
                    <a:pt x="694" y="159"/>
                  </a:moveTo>
                  <a:lnTo>
                    <a:pt x="657" y="159"/>
                  </a:lnTo>
                  <a:lnTo>
                    <a:pt x="657" y="122"/>
                  </a:lnTo>
                  <a:lnTo>
                    <a:pt x="694" y="122"/>
                  </a:lnTo>
                  <a:lnTo>
                    <a:pt x="694" y="159"/>
                  </a:lnTo>
                  <a:close/>
                  <a:moveTo>
                    <a:pt x="637" y="103"/>
                  </a:moveTo>
                  <a:lnTo>
                    <a:pt x="600" y="103"/>
                  </a:lnTo>
                  <a:lnTo>
                    <a:pt x="600" y="65"/>
                  </a:lnTo>
                  <a:lnTo>
                    <a:pt x="637" y="65"/>
                  </a:lnTo>
                  <a:lnTo>
                    <a:pt x="637" y="103"/>
                  </a:lnTo>
                  <a:close/>
                  <a:moveTo>
                    <a:pt x="581" y="159"/>
                  </a:moveTo>
                  <a:lnTo>
                    <a:pt x="543" y="159"/>
                  </a:lnTo>
                  <a:lnTo>
                    <a:pt x="543" y="122"/>
                  </a:lnTo>
                  <a:lnTo>
                    <a:pt x="581" y="122"/>
                  </a:lnTo>
                  <a:lnTo>
                    <a:pt x="581" y="159"/>
                  </a:lnTo>
                  <a:close/>
                  <a:moveTo>
                    <a:pt x="524" y="103"/>
                  </a:moveTo>
                  <a:lnTo>
                    <a:pt x="485" y="103"/>
                  </a:lnTo>
                  <a:lnTo>
                    <a:pt x="485" y="65"/>
                  </a:lnTo>
                  <a:lnTo>
                    <a:pt x="524" y="65"/>
                  </a:lnTo>
                  <a:lnTo>
                    <a:pt x="524" y="103"/>
                  </a:lnTo>
                  <a:close/>
                  <a:moveTo>
                    <a:pt x="467" y="159"/>
                  </a:moveTo>
                  <a:lnTo>
                    <a:pt x="428" y="159"/>
                  </a:lnTo>
                  <a:lnTo>
                    <a:pt x="428" y="122"/>
                  </a:lnTo>
                  <a:lnTo>
                    <a:pt x="467" y="122"/>
                  </a:lnTo>
                  <a:lnTo>
                    <a:pt x="467" y="159"/>
                  </a:lnTo>
                  <a:close/>
                  <a:moveTo>
                    <a:pt x="410" y="103"/>
                  </a:moveTo>
                  <a:lnTo>
                    <a:pt x="371" y="103"/>
                  </a:lnTo>
                  <a:lnTo>
                    <a:pt x="371" y="65"/>
                  </a:lnTo>
                  <a:lnTo>
                    <a:pt x="410" y="65"/>
                  </a:lnTo>
                  <a:lnTo>
                    <a:pt x="410" y="103"/>
                  </a:lnTo>
                  <a:close/>
                  <a:moveTo>
                    <a:pt x="353" y="159"/>
                  </a:moveTo>
                  <a:lnTo>
                    <a:pt x="315" y="159"/>
                  </a:lnTo>
                  <a:lnTo>
                    <a:pt x="315" y="122"/>
                  </a:lnTo>
                  <a:lnTo>
                    <a:pt x="353" y="122"/>
                  </a:lnTo>
                  <a:lnTo>
                    <a:pt x="353" y="159"/>
                  </a:lnTo>
                  <a:close/>
                  <a:moveTo>
                    <a:pt x="295" y="103"/>
                  </a:moveTo>
                  <a:lnTo>
                    <a:pt x="258" y="103"/>
                  </a:lnTo>
                  <a:lnTo>
                    <a:pt x="258" y="65"/>
                  </a:lnTo>
                  <a:lnTo>
                    <a:pt x="295" y="65"/>
                  </a:lnTo>
                  <a:lnTo>
                    <a:pt x="295" y="103"/>
                  </a:lnTo>
                  <a:close/>
                  <a:moveTo>
                    <a:pt x="238" y="159"/>
                  </a:moveTo>
                  <a:lnTo>
                    <a:pt x="201" y="159"/>
                  </a:lnTo>
                  <a:lnTo>
                    <a:pt x="201" y="122"/>
                  </a:lnTo>
                  <a:lnTo>
                    <a:pt x="238" y="122"/>
                  </a:lnTo>
                  <a:lnTo>
                    <a:pt x="238" y="159"/>
                  </a:lnTo>
                  <a:close/>
                  <a:moveTo>
                    <a:pt x="815" y="0"/>
                  </a:moveTo>
                  <a:lnTo>
                    <a:pt x="80" y="0"/>
                  </a:lnTo>
                  <a:lnTo>
                    <a:pt x="0" y="211"/>
                  </a:lnTo>
                  <a:lnTo>
                    <a:pt x="895" y="211"/>
                  </a:lnTo>
                  <a:lnTo>
                    <a:pt x="8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322">
              <a:extLst>
                <a:ext uri="{FF2B5EF4-FFF2-40B4-BE49-F238E27FC236}">
                  <a16:creationId xmlns:a16="http://schemas.microsoft.com/office/drawing/2014/main" id="{5E64CAF0-0E1E-4978-B131-81EF0ABB8D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1001713"/>
              <a:ext cx="287338" cy="57150"/>
            </a:xfrm>
            <a:custGeom>
              <a:avLst/>
              <a:gdLst>
                <a:gd name="T0" fmla="*/ 572 w 903"/>
                <a:gd name="T1" fmla="*/ 78 h 180"/>
                <a:gd name="T2" fmla="*/ 569 w 903"/>
                <a:gd name="T3" fmla="*/ 84 h 180"/>
                <a:gd name="T4" fmla="*/ 565 w 903"/>
                <a:gd name="T5" fmla="*/ 88 h 180"/>
                <a:gd name="T6" fmla="*/ 560 w 903"/>
                <a:gd name="T7" fmla="*/ 90 h 180"/>
                <a:gd name="T8" fmla="*/ 554 w 903"/>
                <a:gd name="T9" fmla="*/ 90 h 180"/>
                <a:gd name="T10" fmla="*/ 548 w 903"/>
                <a:gd name="T11" fmla="*/ 88 h 180"/>
                <a:gd name="T12" fmla="*/ 545 w 903"/>
                <a:gd name="T13" fmla="*/ 84 h 180"/>
                <a:gd name="T14" fmla="*/ 543 w 903"/>
                <a:gd name="T15" fmla="*/ 78 h 180"/>
                <a:gd name="T16" fmla="*/ 542 w 903"/>
                <a:gd name="T17" fmla="*/ 60 h 180"/>
                <a:gd name="T18" fmla="*/ 331 w 903"/>
                <a:gd name="T19" fmla="*/ 75 h 180"/>
                <a:gd name="T20" fmla="*/ 330 w 903"/>
                <a:gd name="T21" fmla="*/ 80 h 180"/>
                <a:gd name="T22" fmla="*/ 327 w 903"/>
                <a:gd name="T23" fmla="*/ 86 h 180"/>
                <a:gd name="T24" fmla="*/ 322 w 903"/>
                <a:gd name="T25" fmla="*/ 89 h 180"/>
                <a:gd name="T26" fmla="*/ 316 w 903"/>
                <a:gd name="T27" fmla="*/ 90 h 180"/>
                <a:gd name="T28" fmla="*/ 310 w 903"/>
                <a:gd name="T29" fmla="*/ 89 h 180"/>
                <a:gd name="T30" fmla="*/ 306 w 903"/>
                <a:gd name="T31" fmla="*/ 86 h 180"/>
                <a:gd name="T32" fmla="*/ 302 w 903"/>
                <a:gd name="T33" fmla="*/ 80 h 180"/>
                <a:gd name="T34" fmla="*/ 301 w 903"/>
                <a:gd name="T35" fmla="*/ 75 h 180"/>
                <a:gd name="T36" fmla="*/ 301 w 903"/>
                <a:gd name="T37" fmla="*/ 42 h 180"/>
                <a:gd name="T38" fmla="*/ 304 w 903"/>
                <a:gd name="T39" fmla="*/ 36 h 180"/>
                <a:gd name="T40" fmla="*/ 308 w 903"/>
                <a:gd name="T41" fmla="*/ 32 h 180"/>
                <a:gd name="T42" fmla="*/ 313 w 903"/>
                <a:gd name="T43" fmla="*/ 30 h 180"/>
                <a:gd name="T44" fmla="*/ 557 w 903"/>
                <a:gd name="T45" fmla="*/ 30 h 180"/>
                <a:gd name="T46" fmla="*/ 563 w 903"/>
                <a:gd name="T47" fmla="*/ 31 h 180"/>
                <a:gd name="T48" fmla="*/ 567 w 903"/>
                <a:gd name="T49" fmla="*/ 34 h 180"/>
                <a:gd name="T50" fmla="*/ 571 w 903"/>
                <a:gd name="T51" fmla="*/ 39 h 180"/>
                <a:gd name="T52" fmla="*/ 572 w 903"/>
                <a:gd name="T53" fmla="*/ 45 h 180"/>
                <a:gd name="T54" fmla="*/ 0 w 903"/>
                <a:gd name="T55" fmla="*/ 0 h 180"/>
                <a:gd name="T56" fmla="*/ 0 w 903"/>
                <a:gd name="T57" fmla="*/ 168 h 180"/>
                <a:gd name="T58" fmla="*/ 2 w 903"/>
                <a:gd name="T59" fmla="*/ 174 h 180"/>
                <a:gd name="T60" fmla="*/ 6 w 903"/>
                <a:gd name="T61" fmla="*/ 178 h 180"/>
                <a:gd name="T62" fmla="*/ 12 w 903"/>
                <a:gd name="T63" fmla="*/ 180 h 180"/>
                <a:gd name="T64" fmla="*/ 888 w 903"/>
                <a:gd name="T65" fmla="*/ 180 h 180"/>
                <a:gd name="T66" fmla="*/ 894 w 903"/>
                <a:gd name="T67" fmla="*/ 179 h 180"/>
                <a:gd name="T68" fmla="*/ 899 w 903"/>
                <a:gd name="T69" fmla="*/ 176 h 180"/>
                <a:gd name="T70" fmla="*/ 902 w 903"/>
                <a:gd name="T71" fmla="*/ 172 h 180"/>
                <a:gd name="T72" fmla="*/ 903 w 903"/>
                <a:gd name="T73" fmla="*/ 165 h 180"/>
                <a:gd name="T74" fmla="*/ 0 w 903"/>
                <a:gd name="T7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180">
                  <a:moveTo>
                    <a:pt x="572" y="75"/>
                  </a:moveTo>
                  <a:lnTo>
                    <a:pt x="572" y="78"/>
                  </a:lnTo>
                  <a:lnTo>
                    <a:pt x="571" y="80"/>
                  </a:lnTo>
                  <a:lnTo>
                    <a:pt x="569" y="84"/>
                  </a:lnTo>
                  <a:lnTo>
                    <a:pt x="567" y="86"/>
                  </a:lnTo>
                  <a:lnTo>
                    <a:pt x="565" y="88"/>
                  </a:lnTo>
                  <a:lnTo>
                    <a:pt x="563" y="89"/>
                  </a:lnTo>
                  <a:lnTo>
                    <a:pt x="560" y="90"/>
                  </a:lnTo>
                  <a:lnTo>
                    <a:pt x="557" y="90"/>
                  </a:lnTo>
                  <a:lnTo>
                    <a:pt x="554" y="90"/>
                  </a:lnTo>
                  <a:lnTo>
                    <a:pt x="551" y="89"/>
                  </a:lnTo>
                  <a:lnTo>
                    <a:pt x="548" y="88"/>
                  </a:lnTo>
                  <a:lnTo>
                    <a:pt x="546" y="86"/>
                  </a:lnTo>
                  <a:lnTo>
                    <a:pt x="545" y="84"/>
                  </a:lnTo>
                  <a:lnTo>
                    <a:pt x="543" y="80"/>
                  </a:lnTo>
                  <a:lnTo>
                    <a:pt x="543" y="78"/>
                  </a:lnTo>
                  <a:lnTo>
                    <a:pt x="542" y="75"/>
                  </a:lnTo>
                  <a:lnTo>
                    <a:pt x="542" y="60"/>
                  </a:lnTo>
                  <a:lnTo>
                    <a:pt x="331" y="60"/>
                  </a:lnTo>
                  <a:lnTo>
                    <a:pt x="331" y="75"/>
                  </a:lnTo>
                  <a:lnTo>
                    <a:pt x="331" y="78"/>
                  </a:lnTo>
                  <a:lnTo>
                    <a:pt x="330" y="80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5" y="88"/>
                  </a:lnTo>
                  <a:lnTo>
                    <a:pt x="322" y="89"/>
                  </a:lnTo>
                  <a:lnTo>
                    <a:pt x="320" y="90"/>
                  </a:lnTo>
                  <a:lnTo>
                    <a:pt x="316" y="90"/>
                  </a:lnTo>
                  <a:lnTo>
                    <a:pt x="313" y="90"/>
                  </a:lnTo>
                  <a:lnTo>
                    <a:pt x="310" y="89"/>
                  </a:lnTo>
                  <a:lnTo>
                    <a:pt x="308" y="88"/>
                  </a:lnTo>
                  <a:lnTo>
                    <a:pt x="306" y="86"/>
                  </a:lnTo>
                  <a:lnTo>
                    <a:pt x="304" y="84"/>
                  </a:lnTo>
                  <a:lnTo>
                    <a:pt x="302" y="80"/>
                  </a:lnTo>
                  <a:lnTo>
                    <a:pt x="301" y="78"/>
                  </a:lnTo>
                  <a:lnTo>
                    <a:pt x="301" y="75"/>
                  </a:lnTo>
                  <a:lnTo>
                    <a:pt x="301" y="45"/>
                  </a:lnTo>
                  <a:lnTo>
                    <a:pt x="301" y="42"/>
                  </a:lnTo>
                  <a:lnTo>
                    <a:pt x="302" y="39"/>
                  </a:lnTo>
                  <a:lnTo>
                    <a:pt x="304" y="36"/>
                  </a:lnTo>
                  <a:lnTo>
                    <a:pt x="306" y="34"/>
                  </a:lnTo>
                  <a:lnTo>
                    <a:pt x="308" y="32"/>
                  </a:lnTo>
                  <a:lnTo>
                    <a:pt x="310" y="31"/>
                  </a:lnTo>
                  <a:lnTo>
                    <a:pt x="313" y="30"/>
                  </a:lnTo>
                  <a:lnTo>
                    <a:pt x="316" y="30"/>
                  </a:lnTo>
                  <a:lnTo>
                    <a:pt x="557" y="30"/>
                  </a:lnTo>
                  <a:lnTo>
                    <a:pt x="560" y="30"/>
                  </a:lnTo>
                  <a:lnTo>
                    <a:pt x="563" y="31"/>
                  </a:lnTo>
                  <a:lnTo>
                    <a:pt x="565" y="32"/>
                  </a:lnTo>
                  <a:lnTo>
                    <a:pt x="567" y="34"/>
                  </a:lnTo>
                  <a:lnTo>
                    <a:pt x="569" y="36"/>
                  </a:lnTo>
                  <a:lnTo>
                    <a:pt x="571" y="39"/>
                  </a:lnTo>
                  <a:lnTo>
                    <a:pt x="572" y="42"/>
                  </a:lnTo>
                  <a:lnTo>
                    <a:pt x="572" y="45"/>
                  </a:lnTo>
                  <a:lnTo>
                    <a:pt x="572" y="75"/>
                  </a:lnTo>
                  <a:close/>
                  <a:moveTo>
                    <a:pt x="0" y="0"/>
                  </a:moveTo>
                  <a:lnTo>
                    <a:pt x="0" y="165"/>
                  </a:lnTo>
                  <a:lnTo>
                    <a:pt x="0" y="168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9"/>
                  </a:lnTo>
                  <a:lnTo>
                    <a:pt x="12" y="180"/>
                  </a:lnTo>
                  <a:lnTo>
                    <a:pt x="15" y="180"/>
                  </a:lnTo>
                  <a:lnTo>
                    <a:pt x="888" y="180"/>
                  </a:lnTo>
                  <a:lnTo>
                    <a:pt x="891" y="180"/>
                  </a:lnTo>
                  <a:lnTo>
                    <a:pt x="894" y="179"/>
                  </a:lnTo>
                  <a:lnTo>
                    <a:pt x="897" y="178"/>
                  </a:lnTo>
                  <a:lnTo>
                    <a:pt x="899" y="176"/>
                  </a:lnTo>
                  <a:lnTo>
                    <a:pt x="901" y="174"/>
                  </a:lnTo>
                  <a:lnTo>
                    <a:pt x="902" y="172"/>
                  </a:lnTo>
                  <a:lnTo>
                    <a:pt x="903" y="168"/>
                  </a:lnTo>
                  <a:lnTo>
                    <a:pt x="903" y="165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23">
              <a:extLst>
                <a:ext uri="{FF2B5EF4-FFF2-40B4-BE49-F238E27FC236}">
                  <a16:creationId xmlns:a16="http://schemas.microsoft.com/office/drawing/2014/main" id="{4F8D27CA-EA67-412D-83F2-F661D003B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771525"/>
              <a:ext cx="230188" cy="142875"/>
            </a:xfrm>
            <a:custGeom>
              <a:avLst/>
              <a:gdLst>
                <a:gd name="T0" fmla="*/ 448 w 723"/>
                <a:gd name="T1" fmla="*/ 361 h 452"/>
                <a:gd name="T2" fmla="*/ 441 w 723"/>
                <a:gd name="T3" fmla="*/ 357 h 452"/>
                <a:gd name="T4" fmla="*/ 438 w 723"/>
                <a:gd name="T5" fmla="*/ 350 h 452"/>
                <a:gd name="T6" fmla="*/ 438 w 723"/>
                <a:gd name="T7" fmla="*/ 340 h 452"/>
                <a:gd name="T8" fmla="*/ 443 w 723"/>
                <a:gd name="T9" fmla="*/ 334 h 452"/>
                <a:gd name="T10" fmla="*/ 452 w 723"/>
                <a:gd name="T11" fmla="*/ 331 h 452"/>
                <a:gd name="T12" fmla="*/ 608 w 723"/>
                <a:gd name="T13" fmla="*/ 333 h 452"/>
                <a:gd name="T14" fmla="*/ 615 w 723"/>
                <a:gd name="T15" fmla="*/ 338 h 452"/>
                <a:gd name="T16" fmla="*/ 618 w 723"/>
                <a:gd name="T17" fmla="*/ 346 h 452"/>
                <a:gd name="T18" fmla="*/ 615 w 723"/>
                <a:gd name="T19" fmla="*/ 355 h 452"/>
                <a:gd name="T20" fmla="*/ 608 w 723"/>
                <a:gd name="T21" fmla="*/ 360 h 452"/>
                <a:gd name="T22" fmla="*/ 331 w 723"/>
                <a:gd name="T23" fmla="*/ 407 h 452"/>
                <a:gd name="T24" fmla="*/ 329 w 723"/>
                <a:gd name="T25" fmla="*/ 415 h 452"/>
                <a:gd name="T26" fmla="*/ 322 w 723"/>
                <a:gd name="T27" fmla="*/ 420 h 452"/>
                <a:gd name="T28" fmla="*/ 105 w 723"/>
                <a:gd name="T29" fmla="*/ 422 h 452"/>
                <a:gd name="T30" fmla="*/ 98 w 723"/>
                <a:gd name="T31" fmla="*/ 419 h 452"/>
                <a:gd name="T32" fmla="*/ 92 w 723"/>
                <a:gd name="T33" fmla="*/ 412 h 452"/>
                <a:gd name="T34" fmla="*/ 90 w 723"/>
                <a:gd name="T35" fmla="*/ 286 h 452"/>
                <a:gd name="T36" fmla="*/ 93 w 723"/>
                <a:gd name="T37" fmla="*/ 278 h 452"/>
                <a:gd name="T38" fmla="*/ 100 w 723"/>
                <a:gd name="T39" fmla="*/ 272 h 452"/>
                <a:gd name="T40" fmla="*/ 316 w 723"/>
                <a:gd name="T41" fmla="*/ 271 h 452"/>
                <a:gd name="T42" fmla="*/ 325 w 723"/>
                <a:gd name="T43" fmla="*/ 274 h 452"/>
                <a:gd name="T44" fmla="*/ 330 w 723"/>
                <a:gd name="T45" fmla="*/ 280 h 452"/>
                <a:gd name="T46" fmla="*/ 331 w 723"/>
                <a:gd name="T47" fmla="*/ 407 h 452"/>
                <a:gd name="T48" fmla="*/ 722 w 723"/>
                <a:gd name="T49" fmla="*/ 220 h 452"/>
                <a:gd name="T50" fmla="*/ 717 w 723"/>
                <a:gd name="T51" fmla="*/ 213 h 452"/>
                <a:gd name="T52" fmla="*/ 708 w 723"/>
                <a:gd name="T53" fmla="*/ 211 h 452"/>
                <a:gd name="T54" fmla="*/ 678 w 723"/>
                <a:gd name="T55" fmla="*/ 150 h 452"/>
                <a:gd name="T56" fmla="*/ 703 w 723"/>
                <a:gd name="T57" fmla="*/ 143 h 452"/>
                <a:gd name="T58" fmla="*/ 720 w 723"/>
                <a:gd name="T59" fmla="*/ 123 h 452"/>
                <a:gd name="T60" fmla="*/ 723 w 723"/>
                <a:gd name="T61" fmla="*/ 45 h 452"/>
                <a:gd name="T62" fmla="*/ 715 w 723"/>
                <a:gd name="T63" fmla="*/ 20 h 452"/>
                <a:gd name="T64" fmla="*/ 695 w 723"/>
                <a:gd name="T65" fmla="*/ 3 h 452"/>
                <a:gd name="T66" fmla="*/ 497 w 723"/>
                <a:gd name="T67" fmla="*/ 0 h 452"/>
                <a:gd name="T68" fmla="*/ 472 w 723"/>
                <a:gd name="T69" fmla="*/ 8 h 452"/>
                <a:gd name="T70" fmla="*/ 456 w 723"/>
                <a:gd name="T71" fmla="*/ 28 h 452"/>
                <a:gd name="T72" fmla="*/ 452 w 723"/>
                <a:gd name="T73" fmla="*/ 105 h 452"/>
                <a:gd name="T74" fmla="*/ 460 w 723"/>
                <a:gd name="T75" fmla="*/ 131 h 452"/>
                <a:gd name="T76" fmla="*/ 479 w 723"/>
                <a:gd name="T77" fmla="*/ 147 h 452"/>
                <a:gd name="T78" fmla="*/ 573 w 723"/>
                <a:gd name="T79" fmla="*/ 150 h 452"/>
                <a:gd name="T80" fmla="*/ 301 w 723"/>
                <a:gd name="T81" fmla="*/ 75 h 452"/>
                <a:gd name="T82" fmla="*/ 297 w 723"/>
                <a:gd name="T83" fmla="*/ 65 h 452"/>
                <a:gd name="T84" fmla="*/ 288 w 723"/>
                <a:gd name="T85" fmla="*/ 60 h 452"/>
                <a:gd name="T86" fmla="*/ 130 w 723"/>
                <a:gd name="T87" fmla="*/ 121 h 452"/>
                <a:gd name="T88" fmla="*/ 121 w 723"/>
                <a:gd name="T89" fmla="*/ 131 h 452"/>
                <a:gd name="T90" fmla="*/ 15 w 723"/>
                <a:gd name="T91" fmla="*/ 211 h 452"/>
                <a:gd name="T92" fmla="*/ 7 w 723"/>
                <a:gd name="T93" fmla="*/ 213 h 452"/>
                <a:gd name="T94" fmla="*/ 1 w 723"/>
                <a:gd name="T95" fmla="*/ 220 h 452"/>
                <a:gd name="T96" fmla="*/ 0 w 723"/>
                <a:gd name="T9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3" h="452">
                  <a:moveTo>
                    <a:pt x="603" y="361"/>
                  </a:moveTo>
                  <a:lnTo>
                    <a:pt x="452" y="361"/>
                  </a:lnTo>
                  <a:lnTo>
                    <a:pt x="448" y="361"/>
                  </a:lnTo>
                  <a:lnTo>
                    <a:pt x="446" y="360"/>
                  </a:lnTo>
                  <a:lnTo>
                    <a:pt x="443" y="359"/>
                  </a:lnTo>
                  <a:lnTo>
                    <a:pt x="441" y="357"/>
                  </a:lnTo>
                  <a:lnTo>
                    <a:pt x="440" y="355"/>
                  </a:lnTo>
                  <a:lnTo>
                    <a:pt x="438" y="352"/>
                  </a:lnTo>
                  <a:lnTo>
                    <a:pt x="438" y="350"/>
                  </a:lnTo>
                  <a:lnTo>
                    <a:pt x="437" y="346"/>
                  </a:lnTo>
                  <a:lnTo>
                    <a:pt x="438" y="343"/>
                  </a:lnTo>
                  <a:lnTo>
                    <a:pt x="438" y="340"/>
                  </a:lnTo>
                  <a:lnTo>
                    <a:pt x="440" y="338"/>
                  </a:lnTo>
                  <a:lnTo>
                    <a:pt x="441" y="336"/>
                  </a:lnTo>
                  <a:lnTo>
                    <a:pt x="443" y="334"/>
                  </a:lnTo>
                  <a:lnTo>
                    <a:pt x="446" y="333"/>
                  </a:lnTo>
                  <a:lnTo>
                    <a:pt x="448" y="331"/>
                  </a:lnTo>
                  <a:lnTo>
                    <a:pt x="452" y="331"/>
                  </a:lnTo>
                  <a:lnTo>
                    <a:pt x="603" y="331"/>
                  </a:lnTo>
                  <a:lnTo>
                    <a:pt x="605" y="331"/>
                  </a:lnTo>
                  <a:lnTo>
                    <a:pt x="608" y="333"/>
                  </a:lnTo>
                  <a:lnTo>
                    <a:pt x="610" y="334"/>
                  </a:lnTo>
                  <a:lnTo>
                    <a:pt x="614" y="336"/>
                  </a:lnTo>
                  <a:lnTo>
                    <a:pt x="615" y="338"/>
                  </a:lnTo>
                  <a:lnTo>
                    <a:pt x="617" y="340"/>
                  </a:lnTo>
                  <a:lnTo>
                    <a:pt x="617" y="343"/>
                  </a:lnTo>
                  <a:lnTo>
                    <a:pt x="618" y="346"/>
                  </a:lnTo>
                  <a:lnTo>
                    <a:pt x="617" y="350"/>
                  </a:lnTo>
                  <a:lnTo>
                    <a:pt x="617" y="352"/>
                  </a:lnTo>
                  <a:lnTo>
                    <a:pt x="615" y="355"/>
                  </a:lnTo>
                  <a:lnTo>
                    <a:pt x="614" y="357"/>
                  </a:lnTo>
                  <a:lnTo>
                    <a:pt x="610" y="359"/>
                  </a:lnTo>
                  <a:lnTo>
                    <a:pt x="608" y="360"/>
                  </a:lnTo>
                  <a:lnTo>
                    <a:pt x="605" y="361"/>
                  </a:lnTo>
                  <a:lnTo>
                    <a:pt x="603" y="361"/>
                  </a:lnTo>
                  <a:close/>
                  <a:moveTo>
                    <a:pt x="331" y="407"/>
                  </a:moveTo>
                  <a:lnTo>
                    <a:pt x="331" y="410"/>
                  </a:lnTo>
                  <a:lnTo>
                    <a:pt x="330" y="412"/>
                  </a:lnTo>
                  <a:lnTo>
                    <a:pt x="329" y="415"/>
                  </a:lnTo>
                  <a:lnTo>
                    <a:pt x="327" y="417"/>
                  </a:lnTo>
                  <a:lnTo>
                    <a:pt x="325" y="419"/>
                  </a:lnTo>
                  <a:lnTo>
                    <a:pt x="322" y="420"/>
                  </a:lnTo>
                  <a:lnTo>
                    <a:pt x="320" y="422"/>
                  </a:lnTo>
                  <a:lnTo>
                    <a:pt x="316" y="422"/>
                  </a:lnTo>
                  <a:lnTo>
                    <a:pt x="105" y="422"/>
                  </a:lnTo>
                  <a:lnTo>
                    <a:pt x="103" y="422"/>
                  </a:lnTo>
                  <a:lnTo>
                    <a:pt x="100" y="420"/>
                  </a:lnTo>
                  <a:lnTo>
                    <a:pt x="98" y="419"/>
                  </a:lnTo>
                  <a:lnTo>
                    <a:pt x="96" y="417"/>
                  </a:lnTo>
                  <a:lnTo>
                    <a:pt x="93" y="415"/>
                  </a:lnTo>
                  <a:lnTo>
                    <a:pt x="92" y="412"/>
                  </a:lnTo>
                  <a:lnTo>
                    <a:pt x="91" y="410"/>
                  </a:lnTo>
                  <a:lnTo>
                    <a:pt x="90" y="407"/>
                  </a:lnTo>
                  <a:lnTo>
                    <a:pt x="90" y="286"/>
                  </a:lnTo>
                  <a:lnTo>
                    <a:pt x="91" y="283"/>
                  </a:lnTo>
                  <a:lnTo>
                    <a:pt x="92" y="280"/>
                  </a:lnTo>
                  <a:lnTo>
                    <a:pt x="93" y="278"/>
                  </a:lnTo>
                  <a:lnTo>
                    <a:pt x="96" y="276"/>
                  </a:lnTo>
                  <a:lnTo>
                    <a:pt x="98" y="274"/>
                  </a:lnTo>
                  <a:lnTo>
                    <a:pt x="100" y="272"/>
                  </a:lnTo>
                  <a:lnTo>
                    <a:pt x="103" y="271"/>
                  </a:lnTo>
                  <a:lnTo>
                    <a:pt x="105" y="271"/>
                  </a:lnTo>
                  <a:lnTo>
                    <a:pt x="316" y="271"/>
                  </a:lnTo>
                  <a:lnTo>
                    <a:pt x="320" y="271"/>
                  </a:lnTo>
                  <a:lnTo>
                    <a:pt x="322" y="272"/>
                  </a:lnTo>
                  <a:lnTo>
                    <a:pt x="325" y="274"/>
                  </a:lnTo>
                  <a:lnTo>
                    <a:pt x="327" y="276"/>
                  </a:lnTo>
                  <a:lnTo>
                    <a:pt x="329" y="278"/>
                  </a:lnTo>
                  <a:lnTo>
                    <a:pt x="330" y="280"/>
                  </a:lnTo>
                  <a:lnTo>
                    <a:pt x="331" y="283"/>
                  </a:lnTo>
                  <a:lnTo>
                    <a:pt x="331" y="286"/>
                  </a:lnTo>
                  <a:lnTo>
                    <a:pt x="331" y="407"/>
                  </a:lnTo>
                  <a:close/>
                  <a:moveTo>
                    <a:pt x="723" y="226"/>
                  </a:moveTo>
                  <a:lnTo>
                    <a:pt x="723" y="223"/>
                  </a:lnTo>
                  <a:lnTo>
                    <a:pt x="722" y="220"/>
                  </a:lnTo>
                  <a:lnTo>
                    <a:pt x="721" y="218"/>
                  </a:lnTo>
                  <a:lnTo>
                    <a:pt x="719" y="216"/>
                  </a:lnTo>
                  <a:lnTo>
                    <a:pt x="717" y="213"/>
                  </a:lnTo>
                  <a:lnTo>
                    <a:pt x="713" y="212"/>
                  </a:lnTo>
                  <a:lnTo>
                    <a:pt x="711" y="211"/>
                  </a:lnTo>
                  <a:lnTo>
                    <a:pt x="708" y="211"/>
                  </a:lnTo>
                  <a:lnTo>
                    <a:pt x="603" y="211"/>
                  </a:lnTo>
                  <a:lnTo>
                    <a:pt x="603" y="150"/>
                  </a:lnTo>
                  <a:lnTo>
                    <a:pt x="678" y="150"/>
                  </a:lnTo>
                  <a:lnTo>
                    <a:pt x="686" y="149"/>
                  </a:lnTo>
                  <a:lnTo>
                    <a:pt x="695" y="147"/>
                  </a:lnTo>
                  <a:lnTo>
                    <a:pt x="703" y="143"/>
                  </a:lnTo>
                  <a:lnTo>
                    <a:pt x="710" y="137"/>
                  </a:lnTo>
                  <a:lnTo>
                    <a:pt x="715" y="131"/>
                  </a:lnTo>
                  <a:lnTo>
                    <a:pt x="720" y="123"/>
                  </a:lnTo>
                  <a:lnTo>
                    <a:pt x="722" y="115"/>
                  </a:lnTo>
                  <a:lnTo>
                    <a:pt x="723" y="105"/>
                  </a:lnTo>
                  <a:lnTo>
                    <a:pt x="723" y="45"/>
                  </a:lnTo>
                  <a:lnTo>
                    <a:pt x="722" y="36"/>
                  </a:lnTo>
                  <a:lnTo>
                    <a:pt x="720" y="28"/>
                  </a:lnTo>
                  <a:lnTo>
                    <a:pt x="715" y="20"/>
                  </a:lnTo>
                  <a:lnTo>
                    <a:pt x="710" y="13"/>
                  </a:lnTo>
                  <a:lnTo>
                    <a:pt x="703" y="8"/>
                  </a:lnTo>
                  <a:lnTo>
                    <a:pt x="695" y="3"/>
                  </a:lnTo>
                  <a:lnTo>
                    <a:pt x="686" y="1"/>
                  </a:lnTo>
                  <a:lnTo>
                    <a:pt x="678" y="0"/>
                  </a:lnTo>
                  <a:lnTo>
                    <a:pt x="497" y="0"/>
                  </a:lnTo>
                  <a:lnTo>
                    <a:pt x="488" y="1"/>
                  </a:lnTo>
                  <a:lnTo>
                    <a:pt x="479" y="3"/>
                  </a:lnTo>
                  <a:lnTo>
                    <a:pt x="472" y="8"/>
                  </a:lnTo>
                  <a:lnTo>
                    <a:pt x="466" y="13"/>
                  </a:lnTo>
                  <a:lnTo>
                    <a:pt x="460" y="20"/>
                  </a:lnTo>
                  <a:lnTo>
                    <a:pt x="456" y="28"/>
                  </a:lnTo>
                  <a:lnTo>
                    <a:pt x="453" y="36"/>
                  </a:lnTo>
                  <a:lnTo>
                    <a:pt x="452" y="45"/>
                  </a:lnTo>
                  <a:lnTo>
                    <a:pt x="452" y="105"/>
                  </a:lnTo>
                  <a:lnTo>
                    <a:pt x="453" y="115"/>
                  </a:lnTo>
                  <a:lnTo>
                    <a:pt x="456" y="123"/>
                  </a:lnTo>
                  <a:lnTo>
                    <a:pt x="460" y="131"/>
                  </a:lnTo>
                  <a:lnTo>
                    <a:pt x="466" y="137"/>
                  </a:lnTo>
                  <a:lnTo>
                    <a:pt x="472" y="143"/>
                  </a:lnTo>
                  <a:lnTo>
                    <a:pt x="479" y="147"/>
                  </a:lnTo>
                  <a:lnTo>
                    <a:pt x="488" y="150"/>
                  </a:lnTo>
                  <a:lnTo>
                    <a:pt x="497" y="150"/>
                  </a:lnTo>
                  <a:lnTo>
                    <a:pt x="573" y="150"/>
                  </a:lnTo>
                  <a:lnTo>
                    <a:pt x="573" y="211"/>
                  </a:lnTo>
                  <a:lnTo>
                    <a:pt x="301" y="211"/>
                  </a:lnTo>
                  <a:lnTo>
                    <a:pt x="301" y="75"/>
                  </a:lnTo>
                  <a:lnTo>
                    <a:pt x="301" y="72"/>
                  </a:lnTo>
                  <a:lnTo>
                    <a:pt x="299" y="69"/>
                  </a:lnTo>
                  <a:lnTo>
                    <a:pt x="297" y="65"/>
                  </a:lnTo>
                  <a:lnTo>
                    <a:pt x="295" y="63"/>
                  </a:lnTo>
                  <a:lnTo>
                    <a:pt x="292" y="61"/>
                  </a:lnTo>
                  <a:lnTo>
                    <a:pt x="288" y="60"/>
                  </a:lnTo>
                  <a:lnTo>
                    <a:pt x="284" y="60"/>
                  </a:lnTo>
                  <a:lnTo>
                    <a:pt x="281" y="61"/>
                  </a:lnTo>
                  <a:lnTo>
                    <a:pt x="130" y="121"/>
                  </a:lnTo>
                  <a:lnTo>
                    <a:pt x="127" y="123"/>
                  </a:lnTo>
                  <a:lnTo>
                    <a:pt x="123" y="128"/>
                  </a:lnTo>
                  <a:lnTo>
                    <a:pt x="121" y="131"/>
                  </a:lnTo>
                  <a:lnTo>
                    <a:pt x="121" y="135"/>
                  </a:lnTo>
                  <a:lnTo>
                    <a:pt x="121" y="211"/>
                  </a:lnTo>
                  <a:lnTo>
                    <a:pt x="15" y="211"/>
                  </a:lnTo>
                  <a:lnTo>
                    <a:pt x="12" y="211"/>
                  </a:lnTo>
                  <a:lnTo>
                    <a:pt x="10" y="212"/>
                  </a:lnTo>
                  <a:lnTo>
                    <a:pt x="7" y="213"/>
                  </a:lnTo>
                  <a:lnTo>
                    <a:pt x="4" y="216"/>
                  </a:lnTo>
                  <a:lnTo>
                    <a:pt x="3" y="218"/>
                  </a:lnTo>
                  <a:lnTo>
                    <a:pt x="1" y="220"/>
                  </a:lnTo>
                  <a:lnTo>
                    <a:pt x="1" y="223"/>
                  </a:lnTo>
                  <a:lnTo>
                    <a:pt x="0" y="226"/>
                  </a:lnTo>
                  <a:lnTo>
                    <a:pt x="0" y="452"/>
                  </a:lnTo>
                  <a:lnTo>
                    <a:pt x="723" y="452"/>
                  </a:lnTo>
                  <a:lnTo>
                    <a:pt x="72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64E23882-97E3-4B34-BBE0-6959274930AF}"/>
              </a:ext>
            </a:extLst>
          </p:cNvPr>
          <p:cNvSpPr/>
          <p:nvPr/>
        </p:nvSpPr>
        <p:spPr>
          <a:xfrm>
            <a:off x="10598852" y="1827649"/>
            <a:ext cx="120097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</a:rPr>
              <a:t>$704.78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6948FB-CC34-4B03-88DC-8401A5A57F4D}"/>
              </a:ext>
            </a:extLst>
          </p:cNvPr>
          <p:cNvSpPr/>
          <p:nvPr/>
        </p:nvSpPr>
        <p:spPr>
          <a:xfrm>
            <a:off x="10885423" y="2580055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$191.01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A6E0B43-CBC1-4B75-A350-E61BB761761E}"/>
              </a:ext>
            </a:extLst>
          </p:cNvPr>
          <p:cNvSpPr/>
          <p:nvPr/>
        </p:nvSpPr>
        <p:spPr>
          <a:xfrm>
            <a:off x="10885423" y="2994209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$189.31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4B4557E-2EE3-41E0-8A59-E60F50BDB6EC}"/>
              </a:ext>
            </a:extLst>
          </p:cNvPr>
          <p:cNvSpPr/>
          <p:nvPr/>
        </p:nvSpPr>
        <p:spPr>
          <a:xfrm>
            <a:off x="10885423" y="3412943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$186.54</a:t>
            </a:r>
          </a:p>
        </p:txBody>
      </p:sp>
      <p:grpSp>
        <p:nvGrpSpPr>
          <p:cNvPr id="101" name="Group 100" descr="This is an icon of a credit card. ">
            <a:extLst>
              <a:ext uri="{FF2B5EF4-FFF2-40B4-BE49-F238E27FC236}">
                <a16:creationId xmlns:a16="http://schemas.microsoft.com/office/drawing/2014/main" id="{3F8007BE-3B68-4A53-AEE4-024A0881F8D7}"/>
              </a:ext>
            </a:extLst>
          </p:cNvPr>
          <p:cNvGrpSpPr/>
          <p:nvPr/>
        </p:nvGrpSpPr>
        <p:grpSpPr>
          <a:xfrm>
            <a:off x="10033226" y="1470845"/>
            <a:ext cx="287338" cy="200025"/>
            <a:chOff x="877888" y="1966913"/>
            <a:chExt cx="287338" cy="200025"/>
          </a:xfrm>
          <a:solidFill>
            <a:schemeClr val="bg1"/>
          </a:solidFill>
        </p:grpSpPr>
        <p:sp>
          <p:nvSpPr>
            <p:cNvPr id="102" name="Freeform 433">
              <a:extLst>
                <a:ext uri="{FF2B5EF4-FFF2-40B4-BE49-F238E27FC236}">
                  <a16:creationId xmlns:a16="http://schemas.microsoft.com/office/drawing/2014/main" id="{D0CE91C6-2C66-47F1-A984-605FA356B2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888" y="1966913"/>
              <a:ext cx="287338" cy="200025"/>
            </a:xfrm>
            <a:custGeom>
              <a:avLst/>
              <a:gdLst>
                <a:gd name="T0" fmla="*/ 550 w 903"/>
                <a:gd name="T1" fmla="*/ 473 h 632"/>
                <a:gd name="T2" fmla="*/ 491 w 903"/>
                <a:gd name="T3" fmla="*/ 438 h 632"/>
                <a:gd name="T4" fmla="*/ 499 w 903"/>
                <a:gd name="T5" fmla="*/ 388 h 632"/>
                <a:gd name="T6" fmla="*/ 512 w 903"/>
                <a:gd name="T7" fmla="*/ 331 h 632"/>
                <a:gd name="T8" fmla="*/ 507 w 903"/>
                <a:gd name="T9" fmla="*/ 272 h 632"/>
                <a:gd name="T10" fmla="*/ 486 w 903"/>
                <a:gd name="T11" fmla="*/ 219 h 632"/>
                <a:gd name="T12" fmla="*/ 519 w 903"/>
                <a:gd name="T13" fmla="*/ 173 h 632"/>
                <a:gd name="T14" fmla="*/ 585 w 903"/>
                <a:gd name="T15" fmla="*/ 151 h 632"/>
                <a:gd name="T16" fmla="*/ 651 w 903"/>
                <a:gd name="T17" fmla="*/ 158 h 632"/>
                <a:gd name="T18" fmla="*/ 708 w 903"/>
                <a:gd name="T19" fmla="*/ 189 h 632"/>
                <a:gd name="T20" fmla="*/ 748 w 903"/>
                <a:gd name="T21" fmla="*/ 237 h 632"/>
                <a:gd name="T22" fmla="*/ 767 w 903"/>
                <a:gd name="T23" fmla="*/ 299 h 632"/>
                <a:gd name="T24" fmla="*/ 760 w 903"/>
                <a:gd name="T25" fmla="*/ 366 h 632"/>
                <a:gd name="T26" fmla="*/ 730 w 903"/>
                <a:gd name="T27" fmla="*/ 422 h 632"/>
                <a:gd name="T28" fmla="*/ 681 w 903"/>
                <a:gd name="T29" fmla="*/ 461 h 632"/>
                <a:gd name="T30" fmla="*/ 619 w 903"/>
                <a:gd name="T31" fmla="*/ 481 h 632"/>
                <a:gd name="T32" fmla="*/ 392 w 903"/>
                <a:gd name="T33" fmla="*/ 422 h 632"/>
                <a:gd name="T34" fmla="*/ 387 w 903"/>
                <a:gd name="T35" fmla="*/ 466 h 632"/>
                <a:gd name="T36" fmla="*/ 331 w 903"/>
                <a:gd name="T37" fmla="*/ 452 h 632"/>
                <a:gd name="T38" fmla="*/ 307 w 903"/>
                <a:gd name="T39" fmla="*/ 482 h 632"/>
                <a:gd name="T40" fmla="*/ 268 w 903"/>
                <a:gd name="T41" fmla="*/ 474 h 632"/>
                <a:gd name="T42" fmla="*/ 241 w 903"/>
                <a:gd name="T43" fmla="*/ 452 h 632"/>
                <a:gd name="T44" fmla="*/ 199 w 903"/>
                <a:gd name="T45" fmla="*/ 432 h 632"/>
                <a:gd name="T46" fmla="*/ 174 w 903"/>
                <a:gd name="T47" fmla="*/ 400 h 632"/>
                <a:gd name="T48" fmla="*/ 158 w 903"/>
                <a:gd name="T49" fmla="*/ 361 h 632"/>
                <a:gd name="T50" fmla="*/ 181 w 903"/>
                <a:gd name="T51" fmla="*/ 301 h 632"/>
                <a:gd name="T52" fmla="*/ 181 w 903"/>
                <a:gd name="T53" fmla="*/ 271 h 632"/>
                <a:gd name="T54" fmla="*/ 179 w 903"/>
                <a:gd name="T55" fmla="*/ 223 h 632"/>
                <a:gd name="T56" fmla="*/ 206 w 903"/>
                <a:gd name="T57" fmla="*/ 193 h 632"/>
                <a:gd name="T58" fmla="*/ 241 w 903"/>
                <a:gd name="T59" fmla="*/ 168 h 632"/>
                <a:gd name="T60" fmla="*/ 277 w 903"/>
                <a:gd name="T61" fmla="*/ 156 h 632"/>
                <a:gd name="T62" fmla="*/ 316 w 903"/>
                <a:gd name="T63" fmla="*/ 150 h 632"/>
                <a:gd name="T64" fmla="*/ 362 w 903"/>
                <a:gd name="T65" fmla="*/ 180 h 632"/>
                <a:gd name="T66" fmla="*/ 400 w 903"/>
                <a:gd name="T67" fmla="*/ 173 h 632"/>
                <a:gd name="T68" fmla="*/ 422 w 903"/>
                <a:gd name="T69" fmla="*/ 210 h 632"/>
                <a:gd name="T70" fmla="*/ 447 w 903"/>
                <a:gd name="T71" fmla="*/ 216 h 632"/>
                <a:gd name="T72" fmla="*/ 472 w 903"/>
                <a:gd name="T73" fmla="*/ 259 h 632"/>
                <a:gd name="T74" fmla="*/ 482 w 903"/>
                <a:gd name="T75" fmla="*/ 301 h 632"/>
                <a:gd name="T76" fmla="*/ 482 w 903"/>
                <a:gd name="T77" fmla="*/ 331 h 632"/>
                <a:gd name="T78" fmla="*/ 472 w 903"/>
                <a:gd name="T79" fmla="*/ 373 h 632"/>
                <a:gd name="T80" fmla="*/ 447 w 903"/>
                <a:gd name="T81" fmla="*/ 417 h 632"/>
                <a:gd name="T82" fmla="*/ 422 w 903"/>
                <a:gd name="T83" fmla="*/ 444 h 632"/>
                <a:gd name="T84" fmla="*/ 60 w 903"/>
                <a:gd name="T85" fmla="*/ 1 h 632"/>
                <a:gd name="T86" fmla="*/ 33 w 903"/>
                <a:gd name="T87" fmla="*/ 13 h 632"/>
                <a:gd name="T88" fmla="*/ 13 w 903"/>
                <a:gd name="T89" fmla="*/ 33 h 632"/>
                <a:gd name="T90" fmla="*/ 2 w 903"/>
                <a:gd name="T91" fmla="*/ 60 h 632"/>
                <a:gd name="T92" fmla="*/ 1 w 903"/>
                <a:gd name="T93" fmla="*/ 564 h 632"/>
                <a:gd name="T94" fmla="*/ 10 w 903"/>
                <a:gd name="T95" fmla="*/ 593 h 632"/>
                <a:gd name="T96" fmla="*/ 28 w 903"/>
                <a:gd name="T97" fmla="*/ 615 h 632"/>
                <a:gd name="T98" fmla="*/ 54 w 903"/>
                <a:gd name="T99" fmla="*/ 629 h 632"/>
                <a:gd name="T100" fmla="*/ 828 w 903"/>
                <a:gd name="T101" fmla="*/ 632 h 632"/>
                <a:gd name="T102" fmla="*/ 857 w 903"/>
                <a:gd name="T103" fmla="*/ 626 h 632"/>
                <a:gd name="T104" fmla="*/ 882 w 903"/>
                <a:gd name="T105" fmla="*/ 610 h 632"/>
                <a:gd name="T106" fmla="*/ 898 w 903"/>
                <a:gd name="T107" fmla="*/ 587 h 632"/>
                <a:gd name="T108" fmla="*/ 903 w 903"/>
                <a:gd name="T109" fmla="*/ 557 h 632"/>
                <a:gd name="T110" fmla="*/ 900 w 903"/>
                <a:gd name="T111" fmla="*/ 53 h 632"/>
                <a:gd name="T112" fmla="*/ 886 w 903"/>
                <a:gd name="T113" fmla="*/ 27 h 632"/>
                <a:gd name="T114" fmla="*/ 865 w 903"/>
                <a:gd name="T115" fmla="*/ 9 h 632"/>
                <a:gd name="T116" fmla="*/ 836 w 903"/>
                <a:gd name="T11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3" h="632">
                  <a:moveTo>
                    <a:pt x="603" y="482"/>
                  </a:moveTo>
                  <a:lnTo>
                    <a:pt x="585" y="481"/>
                  </a:lnTo>
                  <a:lnTo>
                    <a:pt x="567" y="478"/>
                  </a:lnTo>
                  <a:lnTo>
                    <a:pt x="550" y="473"/>
                  </a:lnTo>
                  <a:lnTo>
                    <a:pt x="534" y="467"/>
                  </a:lnTo>
                  <a:lnTo>
                    <a:pt x="519" y="459"/>
                  </a:lnTo>
                  <a:lnTo>
                    <a:pt x="504" y="449"/>
                  </a:lnTo>
                  <a:lnTo>
                    <a:pt x="491" y="438"/>
                  </a:lnTo>
                  <a:lnTo>
                    <a:pt x="478" y="426"/>
                  </a:lnTo>
                  <a:lnTo>
                    <a:pt x="486" y="413"/>
                  </a:lnTo>
                  <a:lnTo>
                    <a:pt x="492" y="401"/>
                  </a:lnTo>
                  <a:lnTo>
                    <a:pt x="499" y="388"/>
                  </a:lnTo>
                  <a:lnTo>
                    <a:pt x="503" y="374"/>
                  </a:lnTo>
                  <a:lnTo>
                    <a:pt x="507" y="360"/>
                  </a:lnTo>
                  <a:lnTo>
                    <a:pt x="510" y="345"/>
                  </a:lnTo>
                  <a:lnTo>
                    <a:pt x="512" y="331"/>
                  </a:lnTo>
                  <a:lnTo>
                    <a:pt x="512" y="316"/>
                  </a:lnTo>
                  <a:lnTo>
                    <a:pt x="512" y="301"/>
                  </a:lnTo>
                  <a:lnTo>
                    <a:pt x="510" y="286"/>
                  </a:lnTo>
                  <a:lnTo>
                    <a:pt x="507" y="272"/>
                  </a:lnTo>
                  <a:lnTo>
                    <a:pt x="503" y="257"/>
                  </a:lnTo>
                  <a:lnTo>
                    <a:pt x="499" y="245"/>
                  </a:lnTo>
                  <a:lnTo>
                    <a:pt x="492" y="232"/>
                  </a:lnTo>
                  <a:lnTo>
                    <a:pt x="486" y="219"/>
                  </a:lnTo>
                  <a:lnTo>
                    <a:pt x="478" y="207"/>
                  </a:lnTo>
                  <a:lnTo>
                    <a:pt x="491" y="194"/>
                  </a:lnTo>
                  <a:lnTo>
                    <a:pt x="504" y="182"/>
                  </a:lnTo>
                  <a:lnTo>
                    <a:pt x="519" y="173"/>
                  </a:lnTo>
                  <a:lnTo>
                    <a:pt x="534" y="165"/>
                  </a:lnTo>
                  <a:lnTo>
                    <a:pt x="550" y="159"/>
                  </a:lnTo>
                  <a:lnTo>
                    <a:pt x="567" y="154"/>
                  </a:lnTo>
                  <a:lnTo>
                    <a:pt x="585" y="151"/>
                  </a:lnTo>
                  <a:lnTo>
                    <a:pt x="603" y="150"/>
                  </a:lnTo>
                  <a:lnTo>
                    <a:pt x="619" y="151"/>
                  </a:lnTo>
                  <a:lnTo>
                    <a:pt x="636" y="153"/>
                  </a:lnTo>
                  <a:lnTo>
                    <a:pt x="651" y="158"/>
                  </a:lnTo>
                  <a:lnTo>
                    <a:pt x="667" y="163"/>
                  </a:lnTo>
                  <a:lnTo>
                    <a:pt x="681" y="171"/>
                  </a:lnTo>
                  <a:lnTo>
                    <a:pt x="695" y="179"/>
                  </a:lnTo>
                  <a:lnTo>
                    <a:pt x="708" y="189"/>
                  </a:lnTo>
                  <a:lnTo>
                    <a:pt x="720" y="200"/>
                  </a:lnTo>
                  <a:lnTo>
                    <a:pt x="730" y="211"/>
                  </a:lnTo>
                  <a:lnTo>
                    <a:pt x="740" y="223"/>
                  </a:lnTo>
                  <a:lnTo>
                    <a:pt x="748" y="237"/>
                  </a:lnTo>
                  <a:lnTo>
                    <a:pt x="755" y="252"/>
                  </a:lnTo>
                  <a:lnTo>
                    <a:pt x="760" y="267"/>
                  </a:lnTo>
                  <a:lnTo>
                    <a:pt x="765" y="283"/>
                  </a:lnTo>
                  <a:lnTo>
                    <a:pt x="767" y="299"/>
                  </a:lnTo>
                  <a:lnTo>
                    <a:pt x="768" y="316"/>
                  </a:lnTo>
                  <a:lnTo>
                    <a:pt x="767" y="333"/>
                  </a:lnTo>
                  <a:lnTo>
                    <a:pt x="765" y="350"/>
                  </a:lnTo>
                  <a:lnTo>
                    <a:pt x="760" y="366"/>
                  </a:lnTo>
                  <a:lnTo>
                    <a:pt x="755" y="381"/>
                  </a:lnTo>
                  <a:lnTo>
                    <a:pt x="748" y="395"/>
                  </a:lnTo>
                  <a:lnTo>
                    <a:pt x="740" y="409"/>
                  </a:lnTo>
                  <a:lnTo>
                    <a:pt x="730" y="422"/>
                  </a:lnTo>
                  <a:lnTo>
                    <a:pt x="720" y="433"/>
                  </a:lnTo>
                  <a:lnTo>
                    <a:pt x="708" y="444"/>
                  </a:lnTo>
                  <a:lnTo>
                    <a:pt x="695" y="454"/>
                  </a:lnTo>
                  <a:lnTo>
                    <a:pt x="681" y="461"/>
                  </a:lnTo>
                  <a:lnTo>
                    <a:pt x="667" y="469"/>
                  </a:lnTo>
                  <a:lnTo>
                    <a:pt x="651" y="474"/>
                  </a:lnTo>
                  <a:lnTo>
                    <a:pt x="636" y="478"/>
                  </a:lnTo>
                  <a:lnTo>
                    <a:pt x="619" y="481"/>
                  </a:lnTo>
                  <a:lnTo>
                    <a:pt x="603" y="482"/>
                  </a:lnTo>
                  <a:close/>
                  <a:moveTo>
                    <a:pt x="422" y="444"/>
                  </a:moveTo>
                  <a:lnTo>
                    <a:pt x="422" y="422"/>
                  </a:lnTo>
                  <a:lnTo>
                    <a:pt x="392" y="422"/>
                  </a:lnTo>
                  <a:lnTo>
                    <a:pt x="392" y="452"/>
                  </a:lnTo>
                  <a:lnTo>
                    <a:pt x="411" y="452"/>
                  </a:lnTo>
                  <a:lnTo>
                    <a:pt x="400" y="459"/>
                  </a:lnTo>
                  <a:lnTo>
                    <a:pt x="387" y="466"/>
                  </a:lnTo>
                  <a:lnTo>
                    <a:pt x="374" y="471"/>
                  </a:lnTo>
                  <a:lnTo>
                    <a:pt x="362" y="475"/>
                  </a:lnTo>
                  <a:lnTo>
                    <a:pt x="362" y="452"/>
                  </a:lnTo>
                  <a:lnTo>
                    <a:pt x="331" y="452"/>
                  </a:lnTo>
                  <a:lnTo>
                    <a:pt x="331" y="481"/>
                  </a:lnTo>
                  <a:lnTo>
                    <a:pt x="324" y="482"/>
                  </a:lnTo>
                  <a:lnTo>
                    <a:pt x="316" y="482"/>
                  </a:lnTo>
                  <a:lnTo>
                    <a:pt x="307" y="482"/>
                  </a:lnTo>
                  <a:lnTo>
                    <a:pt x="296" y="481"/>
                  </a:lnTo>
                  <a:lnTo>
                    <a:pt x="286" y="479"/>
                  </a:lnTo>
                  <a:lnTo>
                    <a:pt x="277" y="477"/>
                  </a:lnTo>
                  <a:lnTo>
                    <a:pt x="268" y="474"/>
                  </a:lnTo>
                  <a:lnTo>
                    <a:pt x="259" y="471"/>
                  </a:lnTo>
                  <a:lnTo>
                    <a:pt x="250" y="468"/>
                  </a:lnTo>
                  <a:lnTo>
                    <a:pt x="241" y="463"/>
                  </a:lnTo>
                  <a:lnTo>
                    <a:pt x="241" y="452"/>
                  </a:lnTo>
                  <a:lnTo>
                    <a:pt x="221" y="452"/>
                  </a:lnTo>
                  <a:lnTo>
                    <a:pt x="214" y="445"/>
                  </a:lnTo>
                  <a:lnTo>
                    <a:pt x="206" y="439"/>
                  </a:lnTo>
                  <a:lnTo>
                    <a:pt x="199" y="432"/>
                  </a:lnTo>
                  <a:lnTo>
                    <a:pt x="192" y="425"/>
                  </a:lnTo>
                  <a:lnTo>
                    <a:pt x="186" y="417"/>
                  </a:lnTo>
                  <a:lnTo>
                    <a:pt x="179" y="409"/>
                  </a:lnTo>
                  <a:lnTo>
                    <a:pt x="174" y="400"/>
                  </a:lnTo>
                  <a:lnTo>
                    <a:pt x="170" y="392"/>
                  </a:lnTo>
                  <a:lnTo>
                    <a:pt x="181" y="392"/>
                  </a:lnTo>
                  <a:lnTo>
                    <a:pt x="181" y="361"/>
                  </a:lnTo>
                  <a:lnTo>
                    <a:pt x="158" y="361"/>
                  </a:lnTo>
                  <a:lnTo>
                    <a:pt x="153" y="346"/>
                  </a:lnTo>
                  <a:lnTo>
                    <a:pt x="151" y="331"/>
                  </a:lnTo>
                  <a:lnTo>
                    <a:pt x="181" y="331"/>
                  </a:lnTo>
                  <a:lnTo>
                    <a:pt x="181" y="301"/>
                  </a:lnTo>
                  <a:lnTo>
                    <a:pt x="151" y="301"/>
                  </a:lnTo>
                  <a:lnTo>
                    <a:pt x="153" y="285"/>
                  </a:lnTo>
                  <a:lnTo>
                    <a:pt x="158" y="271"/>
                  </a:lnTo>
                  <a:lnTo>
                    <a:pt x="181" y="271"/>
                  </a:lnTo>
                  <a:lnTo>
                    <a:pt x="181" y="240"/>
                  </a:lnTo>
                  <a:lnTo>
                    <a:pt x="170" y="240"/>
                  </a:lnTo>
                  <a:lnTo>
                    <a:pt x="174" y="232"/>
                  </a:lnTo>
                  <a:lnTo>
                    <a:pt x="179" y="223"/>
                  </a:lnTo>
                  <a:lnTo>
                    <a:pt x="186" y="216"/>
                  </a:lnTo>
                  <a:lnTo>
                    <a:pt x="192" y="207"/>
                  </a:lnTo>
                  <a:lnTo>
                    <a:pt x="199" y="201"/>
                  </a:lnTo>
                  <a:lnTo>
                    <a:pt x="206" y="193"/>
                  </a:lnTo>
                  <a:lnTo>
                    <a:pt x="214" y="187"/>
                  </a:lnTo>
                  <a:lnTo>
                    <a:pt x="221" y="180"/>
                  </a:lnTo>
                  <a:lnTo>
                    <a:pt x="241" y="180"/>
                  </a:lnTo>
                  <a:lnTo>
                    <a:pt x="241" y="168"/>
                  </a:lnTo>
                  <a:lnTo>
                    <a:pt x="250" y="164"/>
                  </a:lnTo>
                  <a:lnTo>
                    <a:pt x="259" y="161"/>
                  </a:lnTo>
                  <a:lnTo>
                    <a:pt x="268" y="158"/>
                  </a:lnTo>
                  <a:lnTo>
                    <a:pt x="277" y="156"/>
                  </a:lnTo>
                  <a:lnTo>
                    <a:pt x="286" y="153"/>
                  </a:lnTo>
                  <a:lnTo>
                    <a:pt x="296" y="151"/>
                  </a:lnTo>
                  <a:lnTo>
                    <a:pt x="307" y="151"/>
                  </a:lnTo>
                  <a:lnTo>
                    <a:pt x="316" y="150"/>
                  </a:lnTo>
                  <a:lnTo>
                    <a:pt x="324" y="150"/>
                  </a:lnTo>
                  <a:lnTo>
                    <a:pt x="331" y="151"/>
                  </a:lnTo>
                  <a:lnTo>
                    <a:pt x="331" y="180"/>
                  </a:lnTo>
                  <a:lnTo>
                    <a:pt x="362" y="180"/>
                  </a:lnTo>
                  <a:lnTo>
                    <a:pt x="362" y="157"/>
                  </a:lnTo>
                  <a:lnTo>
                    <a:pt x="374" y="161"/>
                  </a:lnTo>
                  <a:lnTo>
                    <a:pt x="387" y="166"/>
                  </a:lnTo>
                  <a:lnTo>
                    <a:pt x="400" y="173"/>
                  </a:lnTo>
                  <a:lnTo>
                    <a:pt x="411" y="180"/>
                  </a:lnTo>
                  <a:lnTo>
                    <a:pt x="392" y="180"/>
                  </a:lnTo>
                  <a:lnTo>
                    <a:pt x="392" y="210"/>
                  </a:lnTo>
                  <a:lnTo>
                    <a:pt x="422" y="210"/>
                  </a:lnTo>
                  <a:lnTo>
                    <a:pt x="422" y="189"/>
                  </a:lnTo>
                  <a:lnTo>
                    <a:pt x="431" y="196"/>
                  </a:lnTo>
                  <a:lnTo>
                    <a:pt x="440" y="206"/>
                  </a:lnTo>
                  <a:lnTo>
                    <a:pt x="447" y="216"/>
                  </a:lnTo>
                  <a:lnTo>
                    <a:pt x="455" y="225"/>
                  </a:lnTo>
                  <a:lnTo>
                    <a:pt x="461" y="236"/>
                  </a:lnTo>
                  <a:lnTo>
                    <a:pt x="467" y="247"/>
                  </a:lnTo>
                  <a:lnTo>
                    <a:pt x="472" y="259"/>
                  </a:lnTo>
                  <a:lnTo>
                    <a:pt x="475" y="271"/>
                  </a:lnTo>
                  <a:lnTo>
                    <a:pt x="452" y="271"/>
                  </a:lnTo>
                  <a:lnTo>
                    <a:pt x="452" y="301"/>
                  </a:lnTo>
                  <a:lnTo>
                    <a:pt x="482" y="301"/>
                  </a:lnTo>
                  <a:lnTo>
                    <a:pt x="482" y="309"/>
                  </a:lnTo>
                  <a:lnTo>
                    <a:pt x="482" y="316"/>
                  </a:lnTo>
                  <a:lnTo>
                    <a:pt x="482" y="324"/>
                  </a:lnTo>
                  <a:lnTo>
                    <a:pt x="482" y="331"/>
                  </a:lnTo>
                  <a:lnTo>
                    <a:pt x="452" y="331"/>
                  </a:lnTo>
                  <a:lnTo>
                    <a:pt x="452" y="361"/>
                  </a:lnTo>
                  <a:lnTo>
                    <a:pt x="475" y="361"/>
                  </a:lnTo>
                  <a:lnTo>
                    <a:pt x="472" y="373"/>
                  </a:lnTo>
                  <a:lnTo>
                    <a:pt x="467" y="385"/>
                  </a:lnTo>
                  <a:lnTo>
                    <a:pt x="461" y="396"/>
                  </a:lnTo>
                  <a:lnTo>
                    <a:pt x="455" y="407"/>
                  </a:lnTo>
                  <a:lnTo>
                    <a:pt x="447" y="417"/>
                  </a:lnTo>
                  <a:lnTo>
                    <a:pt x="440" y="427"/>
                  </a:lnTo>
                  <a:lnTo>
                    <a:pt x="431" y="436"/>
                  </a:lnTo>
                  <a:lnTo>
                    <a:pt x="422" y="444"/>
                  </a:lnTo>
                  <a:lnTo>
                    <a:pt x="422" y="444"/>
                  </a:lnTo>
                  <a:close/>
                  <a:moveTo>
                    <a:pt x="828" y="0"/>
                  </a:moveTo>
                  <a:lnTo>
                    <a:pt x="75" y="0"/>
                  </a:ln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1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0"/>
                  </a:lnTo>
                  <a:lnTo>
                    <a:pt x="7" y="46"/>
                  </a:lnTo>
                  <a:lnTo>
                    <a:pt x="3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0" y="557"/>
                  </a:lnTo>
                  <a:lnTo>
                    <a:pt x="1" y="564"/>
                  </a:lnTo>
                  <a:lnTo>
                    <a:pt x="2" y="572"/>
                  </a:lnTo>
                  <a:lnTo>
                    <a:pt x="3" y="579"/>
                  </a:lnTo>
                  <a:lnTo>
                    <a:pt x="7" y="586"/>
                  </a:lnTo>
                  <a:lnTo>
                    <a:pt x="10" y="593"/>
                  </a:lnTo>
                  <a:lnTo>
                    <a:pt x="13" y="599"/>
                  </a:lnTo>
                  <a:lnTo>
                    <a:pt x="17" y="605"/>
                  </a:lnTo>
                  <a:lnTo>
                    <a:pt x="23" y="610"/>
                  </a:lnTo>
                  <a:lnTo>
                    <a:pt x="28" y="615"/>
                  </a:lnTo>
                  <a:lnTo>
                    <a:pt x="33" y="619"/>
                  </a:lnTo>
                  <a:lnTo>
                    <a:pt x="40" y="623"/>
                  </a:lnTo>
                  <a:lnTo>
                    <a:pt x="46" y="626"/>
                  </a:lnTo>
                  <a:lnTo>
                    <a:pt x="54" y="629"/>
                  </a:lnTo>
                  <a:lnTo>
                    <a:pt x="60" y="631"/>
                  </a:lnTo>
                  <a:lnTo>
                    <a:pt x="68" y="632"/>
                  </a:lnTo>
                  <a:lnTo>
                    <a:pt x="75" y="632"/>
                  </a:lnTo>
                  <a:lnTo>
                    <a:pt x="828" y="632"/>
                  </a:lnTo>
                  <a:lnTo>
                    <a:pt x="836" y="632"/>
                  </a:lnTo>
                  <a:lnTo>
                    <a:pt x="843" y="631"/>
                  </a:lnTo>
                  <a:lnTo>
                    <a:pt x="851" y="629"/>
                  </a:lnTo>
                  <a:lnTo>
                    <a:pt x="857" y="626"/>
                  </a:lnTo>
                  <a:lnTo>
                    <a:pt x="865" y="623"/>
                  </a:lnTo>
                  <a:lnTo>
                    <a:pt x="870" y="619"/>
                  </a:lnTo>
                  <a:lnTo>
                    <a:pt x="876" y="615"/>
                  </a:lnTo>
                  <a:lnTo>
                    <a:pt x="882" y="610"/>
                  </a:lnTo>
                  <a:lnTo>
                    <a:pt x="886" y="605"/>
                  </a:lnTo>
                  <a:lnTo>
                    <a:pt x="890" y="599"/>
                  </a:lnTo>
                  <a:lnTo>
                    <a:pt x="895" y="593"/>
                  </a:lnTo>
                  <a:lnTo>
                    <a:pt x="898" y="587"/>
                  </a:lnTo>
                  <a:lnTo>
                    <a:pt x="900" y="579"/>
                  </a:lnTo>
                  <a:lnTo>
                    <a:pt x="902" y="572"/>
                  </a:lnTo>
                  <a:lnTo>
                    <a:pt x="903" y="564"/>
                  </a:lnTo>
                  <a:lnTo>
                    <a:pt x="903" y="557"/>
                  </a:lnTo>
                  <a:lnTo>
                    <a:pt x="903" y="75"/>
                  </a:lnTo>
                  <a:lnTo>
                    <a:pt x="903" y="68"/>
                  </a:lnTo>
                  <a:lnTo>
                    <a:pt x="902" y="60"/>
                  </a:lnTo>
                  <a:lnTo>
                    <a:pt x="900" y="53"/>
                  </a:lnTo>
                  <a:lnTo>
                    <a:pt x="898" y="46"/>
                  </a:lnTo>
                  <a:lnTo>
                    <a:pt x="895" y="40"/>
                  </a:lnTo>
                  <a:lnTo>
                    <a:pt x="890" y="33"/>
                  </a:lnTo>
                  <a:lnTo>
                    <a:pt x="886" y="27"/>
                  </a:lnTo>
                  <a:lnTo>
                    <a:pt x="882" y="21"/>
                  </a:lnTo>
                  <a:lnTo>
                    <a:pt x="876" y="17"/>
                  </a:lnTo>
                  <a:lnTo>
                    <a:pt x="870" y="13"/>
                  </a:lnTo>
                  <a:lnTo>
                    <a:pt x="865" y="9"/>
                  </a:lnTo>
                  <a:lnTo>
                    <a:pt x="857" y="5"/>
                  </a:lnTo>
                  <a:lnTo>
                    <a:pt x="851" y="3"/>
                  </a:lnTo>
                  <a:lnTo>
                    <a:pt x="843" y="1"/>
                  </a:lnTo>
                  <a:lnTo>
                    <a:pt x="836" y="0"/>
                  </a:lnTo>
                  <a:lnTo>
                    <a:pt x="8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Rectangle 434">
              <a:extLst>
                <a:ext uri="{FF2B5EF4-FFF2-40B4-BE49-F238E27FC236}">
                  <a16:creationId xmlns:a16="http://schemas.microsoft.com/office/drawing/2014/main" id="{30899386-DA20-45F7-9F80-B28EF46BC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526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Rectangle 435">
              <a:extLst>
                <a:ext uri="{FF2B5EF4-FFF2-40B4-BE49-F238E27FC236}">
                  <a16:creationId xmlns:a16="http://schemas.microsoft.com/office/drawing/2014/main" id="{834CEF6D-25BC-4467-90F0-FCB8E616C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716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Rectangle 436">
              <a:extLst>
                <a:ext uri="{FF2B5EF4-FFF2-40B4-BE49-F238E27FC236}">
                  <a16:creationId xmlns:a16="http://schemas.microsoft.com/office/drawing/2014/main" id="{5A07BE7D-17A5-48AF-BBAE-2F8EDCE81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812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Rectangle 437">
              <a:extLst>
                <a:ext uri="{FF2B5EF4-FFF2-40B4-BE49-F238E27FC236}">
                  <a16:creationId xmlns:a16="http://schemas.microsoft.com/office/drawing/2014/main" id="{ABCE1F96-72C3-41F5-9324-133CEA8B5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1002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Rectangle 438">
              <a:extLst>
                <a:ext uri="{FF2B5EF4-FFF2-40B4-BE49-F238E27FC236}">
                  <a16:creationId xmlns:a16="http://schemas.microsoft.com/office/drawing/2014/main" id="{F30470D5-34E0-4759-9B13-ECD38D20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240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439">
              <a:extLst>
                <a:ext uri="{FF2B5EF4-FFF2-40B4-BE49-F238E27FC236}">
                  <a16:creationId xmlns:a16="http://schemas.microsoft.com/office/drawing/2014/main" id="{25219C16-596F-4188-8E6E-1C5661545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621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440">
              <a:extLst>
                <a:ext uri="{FF2B5EF4-FFF2-40B4-BE49-F238E27FC236}">
                  <a16:creationId xmlns:a16="http://schemas.microsoft.com/office/drawing/2014/main" id="{DC624ED0-73A8-494E-A006-0DBAE587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431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Rectangle 441">
              <a:extLst>
                <a:ext uri="{FF2B5EF4-FFF2-40B4-BE49-F238E27FC236}">
                  <a16:creationId xmlns:a16="http://schemas.microsoft.com/office/drawing/2014/main" id="{669F6E53-A695-4E1F-AB85-A34FE43DB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812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Rectangle 442">
              <a:extLst>
                <a:ext uri="{FF2B5EF4-FFF2-40B4-BE49-F238E27FC236}">
                  <a16:creationId xmlns:a16="http://schemas.microsoft.com/office/drawing/2014/main" id="{C17D0782-16A5-4FE1-8F4B-BD0C1111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621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Rectangle 443">
              <a:extLst>
                <a:ext uri="{FF2B5EF4-FFF2-40B4-BE49-F238E27FC236}">
                  <a16:creationId xmlns:a16="http://schemas.microsoft.com/office/drawing/2014/main" id="{272E8601-9310-490D-94F6-63CEEB8F7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431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Rectangle 444">
              <a:extLst>
                <a:ext uri="{FF2B5EF4-FFF2-40B4-BE49-F238E27FC236}">
                  <a16:creationId xmlns:a16="http://schemas.microsoft.com/office/drawing/2014/main" id="{FE61DE21-6C27-46D8-842D-BDD3C8EF7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90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Rectangle 445">
              <a:extLst>
                <a:ext uri="{FF2B5EF4-FFF2-40B4-BE49-F238E27FC236}">
                  <a16:creationId xmlns:a16="http://schemas.microsoft.com/office/drawing/2014/main" id="{6CCE631C-12A5-4752-8E65-BA8787F5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335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Rectangle 446">
              <a:extLst>
                <a:ext uri="{FF2B5EF4-FFF2-40B4-BE49-F238E27FC236}">
                  <a16:creationId xmlns:a16="http://schemas.microsoft.com/office/drawing/2014/main" id="{3CB2E858-A7D8-4E87-AE5E-5399DC5D8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5263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Rectangle 447">
              <a:extLst>
                <a:ext uri="{FF2B5EF4-FFF2-40B4-BE49-F238E27FC236}">
                  <a16:creationId xmlns:a16="http://schemas.microsoft.com/office/drawing/2014/main" id="{B78B1C91-9EA0-420D-AB04-82322F7DF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7168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448">
              <a:extLst>
                <a:ext uri="{FF2B5EF4-FFF2-40B4-BE49-F238E27FC236}">
                  <a16:creationId xmlns:a16="http://schemas.microsoft.com/office/drawing/2014/main" id="{9BBF9638-FA96-4436-AE58-8EBA61CBA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9073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449">
              <a:extLst>
                <a:ext uri="{FF2B5EF4-FFF2-40B4-BE49-F238E27FC236}">
                  <a16:creationId xmlns:a16="http://schemas.microsoft.com/office/drawing/2014/main" id="{919C5518-E69B-42C0-AFDE-170FE83E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3358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96" name="Freeform 162" descr="This is the logo for Twitter.">
            <a:extLst>
              <a:ext uri="{FF2B5EF4-FFF2-40B4-BE49-F238E27FC236}">
                <a16:creationId xmlns:a16="http://schemas.microsoft.com/office/drawing/2014/main" id="{8AD2DF00-0982-4B28-B4A0-DF7B4B6DA358}"/>
              </a:ext>
            </a:extLst>
          </p:cNvPr>
          <p:cNvSpPr>
            <a:spLocks/>
          </p:cNvSpPr>
          <p:nvPr/>
        </p:nvSpPr>
        <p:spPr bwMode="auto">
          <a:xfrm>
            <a:off x="8631357" y="5066778"/>
            <a:ext cx="254048" cy="202761"/>
          </a:xfrm>
          <a:custGeom>
            <a:avLst/>
            <a:gdLst>
              <a:gd name="T0" fmla="*/ 90 w 90"/>
              <a:gd name="T1" fmla="*/ 9 h 72"/>
              <a:gd name="T2" fmla="*/ 81 w 90"/>
              <a:gd name="T3" fmla="*/ 9 h 72"/>
              <a:gd name="T4" fmla="*/ 86 w 90"/>
              <a:gd name="T5" fmla="*/ 1 h 72"/>
              <a:gd name="T6" fmla="*/ 75 w 90"/>
              <a:gd name="T7" fmla="*/ 6 h 72"/>
              <a:gd name="T8" fmla="*/ 61 w 90"/>
              <a:gd name="T9" fmla="*/ 0 h 72"/>
              <a:gd name="T10" fmla="*/ 43 w 90"/>
              <a:gd name="T11" fmla="*/ 18 h 72"/>
              <a:gd name="T12" fmla="*/ 44 w 90"/>
              <a:gd name="T13" fmla="*/ 22 h 72"/>
              <a:gd name="T14" fmla="*/ 6 w 90"/>
              <a:gd name="T15" fmla="*/ 3 h 72"/>
              <a:gd name="T16" fmla="*/ 4 w 90"/>
              <a:gd name="T17" fmla="*/ 12 h 72"/>
              <a:gd name="T18" fmla="*/ 12 w 90"/>
              <a:gd name="T19" fmla="*/ 28 h 72"/>
              <a:gd name="T20" fmla="*/ 4 w 90"/>
              <a:gd name="T21" fmla="*/ 25 h 72"/>
              <a:gd name="T22" fmla="*/ 4 w 90"/>
              <a:gd name="T23" fmla="*/ 26 h 72"/>
              <a:gd name="T24" fmla="*/ 18 w 90"/>
              <a:gd name="T25" fmla="*/ 43 h 72"/>
              <a:gd name="T26" fmla="*/ 10 w 90"/>
              <a:gd name="T27" fmla="*/ 44 h 72"/>
              <a:gd name="T28" fmla="*/ 27 w 90"/>
              <a:gd name="T29" fmla="*/ 56 h 72"/>
              <a:gd name="T30" fmla="*/ 0 w 90"/>
              <a:gd name="T31" fmla="*/ 64 h 72"/>
              <a:gd name="T32" fmla="*/ 28 w 90"/>
              <a:gd name="T33" fmla="*/ 72 h 72"/>
              <a:gd name="T34" fmla="*/ 80 w 90"/>
              <a:gd name="T35" fmla="*/ 20 h 72"/>
              <a:gd name="T36" fmla="*/ 80 w 90"/>
              <a:gd name="T37" fmla="*/ 18 h 72"/>
              <a:gd name="T38" fmla="*/ 90 w 90"/>
              <a:gd name="T3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72">
                <a:moveTo>
                  <a:pt x="90" y="9"/>
                </a:moveTo>
                <a:cubicBezTo>
                  <a:pt x="87" y="11"/>
                  <a:pt x="84" y="11"/>
                  <a:pt x="81" y="9"/>
                </a:cubicBezTo>
                <a:cubicBezTo>
                  <a:pt x="85" y="7"/>
                  <a:pt x="85" y="6"/>
                  <a:pt x="86" y="1"/>
                </a:cubicBezTo>
                <a:cubicBezTo>
                  <a:pt x="83" y="3"/>
                  <a:pt x="79" y="5"/>
                  <a:pt x="75" y="6"/>
                </a:cubicBezTo>
                <a:cubicBezTo>
                  <a:pt x="71" y="2"/>
                  <a:pt x="67" y="0"/>
                  <a:pt x="61" y="0"/>
                </a:cubicBezTo>
                <a:cubicBezTo>
                  <a:pt x="51" y="0"/>
                  <a:pt x="43" y="8"/>
                  <a:pt x="43" y="18"/>
                </a:cubicBezTo>
                <a:cubicBezTo>
                  <a:pt x="43" y="20"/>
                  <a:pt x="43" y="21"/>
                  <a:pt x="44" y="22"/>
                </a:cubicBezTo>
                <a:cubicBezTo>
                  <a:pt x="29" y="22"/>
                  <a:pt x="15" y="14"/>
                  <a:pt x="6" y="3"/>
                </a:cubicBezTo>
                <a:cubicBezTo>
                  <a:pt x="5" y="6"/>
                  <a:pt x="4" y="9"/>
                  <a:pt x="4" y="12"/>
                </a:cubicBezTo>
                <a:cubicBezTo>
                  <a:pt x="4" y="19"/>
                  <a:pt x="7" y="24"/>
                  <a:pt x="12" y="28"/>
                </a:cubicBezTo>
                <a:cubicBezTo>
                  <a:pt x="9" y="27"/>
                  <a:pt x="6" y="27"/>
                  <a:pt x="4" y="25"/>
                </a:cubicBezTo>
                <a:cubicBezTo>
                  <a:pt x="4" y="25"/>
                  <a:pt x="4" y="25"/>
                  <a:pt x="4" y="26"/>
                </a:cubicBezTo>
                <a:cubicBezTo>
                  <a:pt x="4" y="34"/>
                  <a:pt x="10" y="42"/>
                  <a:pt x="18" y="43"/>
                </a:cubicBezTo>
                <a:cubicBezTo>
                  <a:pt x="15" y="44"/>
                  <a:pt x="13" y="44"/>
                  <a:pt x="10" y="44"/>
                </a:cubicBezTo>
                <a:cubicBezTo>
                  <a:pt x="12" y="51"/>
                  <a:pt x="19" y="56"/>
                  <a:pt x="27" y="56"/>
                </a:cubicBezTo>
                <a:cubicBezTo>
                  <a:pt x="19" y="62"/>
                  <a:pt x="9" y="65"/>
                  <a:pt x="0" y="64"/>
                </a:cubicBezTo>
                <a:cubicBezTo>
                  <a:pt x="8" y="69"/>
                  <a:pt x="18" y="72"/>
                  <a:pt x="28" y="72"/>
                </a:cubicBezTo>
                <a:cubicBezTo>
                  <a:pt x="61" y="72"/>
                  <a:pt x="80" y="44"/>
                  <a:pt x="80" y="20"/>
                </a:cubicBezTo>
                <a:cubicBezTo>
                  <a:pt x="80" y="19"/>
                  <a:pt x="80" y="19"/>
                  <a:pt x="80" y="18"/>
                </a:cubicBezTo>
                <a:cubicBezTo>
                  <a:pt x="83" y="15"/>
                  <a:pt x="87" y="13"/>
                  <a:pt x="90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89B2EA-42A7-7F15-CCD6-CC2357679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3" y="1470845"/>
            <a:ext cx="10686033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6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1"/>
            <a:ext cx="6096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5D1319-7BD4-47DE-B3DF-55B655BB3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3" y="2274840"/>
            <a:ext cx="33040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+mj-lt"/>
              </a:rPr>
              <a:t>THANK YOU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3681074" y="4409266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DED9FB-5603-488F-827B-05F43B91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A70618-CDC0-4C13-8EE9-54ABCDEC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6C762C-2601-4280-8833-726D27D8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676778_Dashboard, from 24Slides_SL_V1.pptx" id="{295C4539-006B-481B-BB49-AA6696014542}" vid="{08D33979-AB7E-4584-851D-4053B37BB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EC375F-F377-4CDC-ADF0-CC8811D177D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Dashboard, from 24Slides</Template>
  <TotalTime>444</TotalTime>
  <Words>254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Google Sans</vt:lpstr>
      <vt:lpstr>Graphik</vt:lpstr>
      <vt:lpstr>Segoe UI</vt:lpstr>
      <vt:lpstr>Segoe UI Light</vt:lpstr>
      <vt:lpstr>Office Theme</vt:lpstr>
      <vt:lpstr>Slide 1</vt:lpstr>
      <vt:lpstr>CLUSTERED COLUMN CHART</vt:lpstr>
      <vt:lpstr>100% STACKED AREA CHART</vt:lpstr>
      <vt:lpstr>Slide 6</vt:lpstr>
      <vt:lpstr>table</vt:lpstr>
      <vt:lpstr>dashboard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Mantri</dc:creator>
  <cp:lastModifiedBy>Anjali Mantri</cp:lastModifiedBy>
  <cp:revision>2</cp:revision>
  <dcterms:created xsi:type="dcterms:W3CDTF">2024-09-20T11:49:52Z</dcterms:created>
  <dcterms:modified xsi:type="dcterms:W3CDTF">2025-02-05T18:25:07Z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