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6" r:id="rId3"/>
    <p:sldId id="258" r:id="rId4"/>
    <p:sldId id="259" r:id="rId5"/>
    <p:sldId id="260" r:id="rId6"/>
    <p:sldId id="261" r:id="rId7"/>
    <p:sldId id="266" r:id="rId8"/>
    <p:sldId id="267" r:id="rId9"/>
    <p:sldId id="269" r:id="rId10"/>
    <p:sldId id="268" r:id="rId11"/>
    <p:sldId id="270" r:id="rId12"/>
    <p:sldId id="262" r:id="rId13"/>
    <p:sldId id="271" r:id="rId14"/>
    <p:sldId id="272" r:id="rId15"/>
    <p:sldId id="273" r:id="rId16"/>
    <p:sldId id="274" r:id="rId17"/>
    <p:sldId id="263" r:id="rId18"/>
    <p:sldId id="264" r:id="rId19"/>
    <p:sldId id="275" r:id="rId20"/>
    <p:sldId id="265" r:id="rId21"/>
    <p:sldId id="277"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B8C"/>
    <a:srgbClr val="F75F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6" autoAdjust="0"/>
    <p:restoredTop sz="94660"/>
  </p:normalViewPr>
  <p:slideViewPr>
    <p:cSldViewPr snapToGrid="0">
      <p:cViewPr varScale="1">
        <p:scale>
          <a:sx n="74" d="100"/>
          <a:sy n="74" d="100"/>
        </p:scale>
        <p:origin x="-69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86EC7CF-D474-42A2-AF48-95765F6425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71619B0-E849-42F6-B2E4-D77AD8EBC5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43C632-565F-4695-A4F7-F2FD0DB25258}" type="datetimeFigureOut">
              <a:rPr lang="en-US" smtClean="0"/>
              <a:t>10/21/2021</a:t>
            </a:fld>
            <a:endParaRPr lang="en-US"/>
          </a:p>
        </p:txBody>
      </p:sp>
      <p:sp>
        <p:nvSpPr>
          <p:cNvPr id="4" name="Footer Placeholder 3">
            <a:extLst>
              <a:ext uri="{FF2B5EF4-FFF2-40B4-BE49-F238E27FC236}">
                <a16:creationId xmlns:a16="http://schemas.microsoft.com/office/drawing/2014/main" xmlns="" id="{09E92040-2AF4-4608-9713-63D98848BE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C64FCC7-6A4B-4A1A-8B01-3A9FD364E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3FDD5B-B32D-4B17-B7EF-1ED300E648F3}" type="slidenum">
              <a:rPr lang="en-US" smtClean="0"/>
              <a:t>‹#›</a:t>
            </a:fld>
            <a:endParaRPr lang="en-US"/>
          </a:p>
        </p:txBody>
      </p:sp>
    </p:spTree>
    <p:extLst>
      <p:ext uri="{BB962C8B-B14F-4D97-AF65-F5344CB8AC3E}">
        <p14:creationId xmlns:p14="http://schemas.microsoft.com/office/powerpoint/2010/main" val="10585637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AB133-EB11-4AF8-8525-F800F57D1EB8}"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FF88B-7618-4E01-95FC-0435232990E7}" type="slidenum">
              <a:rPr lang="en-US" smtClean="0"/>
              <a:t>‹#›</a:t>
            </a:fld>
            <a:endParaRPr lang="en-US"/>
          </a:p>
        </p:txBody>
      </p:sp>
    </p:spTree>
    <p:extLst>
      <p:ext uri="{BB962C8B-B14F-4D97-AF65-F5344CB8AC3E}">
        <p14:creationId xmlns:p14="http://schemas.microsoft.com/office/powerpoint/2010/main" val="43241571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10524-F770-4BA7-A1DC-554B74C28C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6561AD6-5E22-4F4F-80DF-612D3E95F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95CFD8B-09E1-41D3-96A8-FC0A6179A677}"/>
              </a:ext>
            </a:extLst>
          </p:cNvPr>
          <p:cNvSpPr>
            <a:spLocks noGrp="1"/>
          </p:cNvSpPr>
          <p:nvPr>
            <p:ph type="dt" sz="half" idx="10"/>
          </p:nvPr>
        </p:nvSpPr>
        <p:spPr/>
        <p:txBody>
          <a:bodyPr/>
          <a:lstStyle/>
          <a:p>
            <a:fld id="{1E602267-9852-4AE2-8B1C-965413CC8E38}" type="datetime1">
              <a:rPr lang="en-US" smtClean="0"/>
              <a:t>10/21/2021</a:t>
            </a:fld>
            <a:endParaRPr lang="en-US"/>
          </a:p>
        </p:txBody>
      </p:sp>
      <p:sp>
        <p:nvSpPr>
          <p:cNvPr id="5" name="Footer Placeholder 4">
            <a:extLst>
              <a:ext uri="{FF2B5EF4-FFF2-40B4-BE49-F238E27FC236}">
                <a16:creationId xmlns:a16="http://schemas.microsoft.com/office/drawing/2014/main" xmlns="" id="{2389CDA6-7B29-4288-9AD2-577473931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8814B6-8339-44E8-8063-1F8ECF3AE240}"/>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101169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C86F4-B8D2-4FDE-835A-6740134603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FAB4356-128E-4A7E-9C17-E49E0782A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C6071F-A47C-42E7-8D11-C69AD6E0E8FF}"/>
              </a:ext>
            </a:extLst>
          </p:cNvPr>
          <p:cNvSpPr>
            <a:spLocks noGrp="1"/>
          </p:cNvSpPr>
          <p:nvPr>
            <p:ph type="dt" sz="half" idx="10"/>
          </p:nvPr>
        </p:nvSpPr>
        <p:spPr/>
        <p:txBody>
          <a:bodyPr/>
          <a:lstStyle/>
          <a:p>
            <a:fld id="{BF7DD64B-565C-422B-AC30-700BFD0898BE}" type="datetime1">
              <a:rPr lang="en-US" smtClean="0"/>
              <a:t>10/21/2021</a:t>
            </a:fld>
            <a:endParaRPr lang="en-US"/>
          </a:p>
        </p:txBody>
      </p:sp>
      <p:sp>
        <p:nvSpPr>
          <p:cNvPr id="5" name="Footer Placeholder 4">
            <a:extLst>
              <a:ext uri="{FF2B5EF4-FFF2-40B4-BE49-F238E27FC236}">
                <a16:creationId xmlns:a16="http://schemas.microsoft.com/office/drawing/2014/main" xmlns="" id="{5197F6F5-425C-4EE2-B838-A99929E06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283D3F-BDE9-47F0-A36B-97C0B6A81C6F}"/>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316796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4EACE13-AFC2-40A2-B8F9-6F92CE4FBE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0DA26B3-6845-4B25-93F5-069FEAA21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8285DB-FCC2-443A-AF08-4FA0F130E3F0}"/>
              </a:ext>
            </a:extLst>
          </p:cNvPr>
          <p:cNvSpPr>
            <a:spLocks noGrp="1"/>
          </p:cNvSpPr>
          <p:nvPr>
            <p:ph type="dt" sz="half" idx="10"/>
          </p:nvPr>
        </p:nvSpPr>
        <p:spPr/>
        <p:txBody>
          <a:bodyPr/>
          <a:lstStyle/>
          <a:p>
            <a:fld id="{555906D9-B89F-41AC-88C8-2F5B5C144CB4}" type="datetime1">
              <a:rPr lang="en-US" smtClean="0"/>
              <a:t>10/21/2021</a:t>
            </a:fld>
            <a:endParaRPr lang="en-US"/>
          </a:p>
        </p:txBody>
      </p:sp>
      <p:sp>
        <p:nvSpPr>
          <p:cNvPr id="5" name="Footer Placeholder 4">
            <a:extLst>
              <a:ext uri="{FF2B5EF4-FFF2-40B4-BE49-F238E27FC236}">
                <a16:creationId xmlns:a16="http://schemas.microsoft.com/office/drawing/2014/main" xmlns="" id="{6D837939-54B2-4481-B6A0-48F166BDA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C70F8C-7DBD-4465-B4E6-E1335309035B}"/>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398991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EF1F7-83FB-45BA-8CCF-7F89B3052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D8F452-DBC6-4885-A3B9-7CF1B05A1B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E0E770A-FD33-4797-A435-67CD71B1BBDC}"/>
              </a:ext>
            </a:extLst>
          </p:cNvPr>
          <p:cNvSpPr>
            <a:spLocks noGrp="1"/>
          </p:cNvSpPr>
          <p:nvPr>
            <p:ph type="dt" sz="half" idx="10"/>
          </p:nvPr>
        </p:nvSpPr>
        <p:spPr/>
        <p:txBody>
          <a:bodyPr/>
          <a:lstStyle/>
          <a:p>
            <a:fld id="{F9805297-0BA1-4237-BCB5-CF662BC46CA6}" type="datetime1">
              <a:rPr lang="en-US" smtClean="0"/>
              <a:t>10/21/2021</a:t>
            </a:fld>
            <a:endParaRPr lang="en-US"/>
          </a:p>
        </p:txBody>
      </p:sp>
      <p:sp>
        <p:nvSpPr>
          <p:cNvPr id="5" name="Footer Placeholder 4">
            <a:extLst>
              <a:ext uri="{FF2B5EF4-FFF2-40B4-BE49-F238E27FC236}">
                <a16:creationId xmlns:a16="http://schemas.microsoft.com/office/drawing/2014/main" xmlns="" id="{E39297F0-AB9E-4AE1-BA7E-261EEEC3D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0ED844-68B4-40EB-A523-D220C7ED87F2}"/>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159651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6D7EC-BC27-49E2-A4E5-048B504F14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19FAF1-FF2D-40C8-9036-EAC250301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E38CF31-7BB1-414C-B36D-849D3CC93845}"/>
              </a:ext>
            </a:extLst>
          </p:cNvPr>
          <p:cNvSpPr>
            <a:spLocks noGrp="1"/>
          </p:cNvSpPr>
          <p:nvPr>
            <p:ph type="dt" sz="half" idx="10"/>
          </p:nvPr>
        </p:nvSpPr>
        <p:spPr/>
        <p:txBody>
          <a:bodyPr/>
          <a:lstStyle/>
          <a:p>
            <a:fld id="{895F888B-FCC5-4396-8CA3-3E34E5FD4E2B}" type="datetime1">
              <a:rPr lang="en-US" smtClean="0"/>
              <a:t>10/21/2021</a:t>
            </a:fld>
            <a:endParaRPr lang="en-US"/>
          </a:p>
        </p:txBody>
      </p:sp>
      <p:sp>
        <p:nvSpPr>
          <p:cNvPr id="5" name="Footer Placeholder 4">
            <a:extLst>
              <a:ext uri="{FF2B5EF4-FFF2-40B4-BE49-F238E27FC236}">
                <a16:creationId xmlns:a16="http://schemas.microsoft.com/office/drawing/2014/main" xmlns="" id="{7E374394-47DB-4401-AF65-8B7A11972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396A52-0644-4999-B327-4AB0ACA495BD}"/>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139659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5FE4C-B16E-40C5-BB4F-AE8188D0C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B7A505-55BF-4532-807D-D3C199655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7C94D2A-6F2F-4C51-AB8B-A90AAB5EEC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6AB1B10-B636-4A75-BC6A-E81D769CA848}"/>
              </a:ext>
            </a:extLst>
          </p:cNvPr>
          <p:cNvSpPr>
            <a:spLocks noGrp="1"/>
          </p:cNvSpPr>
          <p:nvPr>
            <p:ph type="dt" sz="half" idx="10"/>
          </p:nvPr>
        </p:nvSpPr>
        <p:spPr/>
        <p:txBody>
          <a:bodyPr/>
          <a:lstStyle/>
          <a:p>
            <a:fld id="{FA4225A0-3CEA-4D52-82D2-AAFF6D219424}" type="datetime1">
              <a:rPr lang="en-US" smtClean="0"/>
              <a:t>10/21/2021</a:t>
            </a:fld>
            <a:endParaRPr lang="en-US"/>
          </a:p>
        </p:txBody>
      </p:sp>
      <p:sp>
        <p:nvSpPr>
          <p:cNvPr id="6" name="Footer Placeholder 5">
            <a:extLst>
              <a:ext uri="{FF2B5EF4-FFF2-40B4-BE49-F238E27FC236}">
                <a16:creationId xmlns:a16="http://schemas.microsoft.com/office/drawing/2014/main" xmlns="" id="{A72575AA-D8DF-40E3-B623-2A64B80DA1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03F7117-4678-4AD1-B235-F8EEE1C54471}"/>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19293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785701-3C0E-4DFD-9267-B2DC8B0D14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EC8923C-2796-4F29-94D8-14303808F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21E4BE-207B-4C52-9144-49CB8C923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2205E6A-A67B-45F7-9245-5F08B184C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F15E52E-6CBE-4857-AB6E-6D20AF463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4123607-D705-4A83-AAC7-FD1BC1838042}"/>
              </a:ext>
            </a:extLst>
          </p:cNvPr>
          <p:cNvSpPr>
            <a:spLocks noGrp="1"/>
          </p:cNvSpPr>
          <p:nvPr>
            <p:ph type="dt" sz="half" idx="10"/>
          </p:nvPr>
        </p:nvSpPr>
        <p:spPr/>
        <p:txBody>
          <a:bodyPr/>
          <a:lstStyle/>
          <a:p>
            <a:fld id="{B600844C-F0F4-4679-A452-4E6E376A2B98}" type="datetime1">
              <a:rPr lang="en-US" smtClean="0"/>
              <a:t>10/21/2021</a:t>
            </a:fld>
            <a:endParaRPr lang="en-US"/>
          </a:p>
        </p:txBody>
      </p:sp>
      <p:sp>
        <p:nvSpPr>
          <p:cNvPr id="8" name="Footer Placeholder 7">
            <a:extLst>
              <a:ext uri="{FF2B5EF4-FFF2-40B4-BE49-F238E27FC236}">
                <a16:creationId xmlns:a16="http://schemas.microsoft.com/office/drawing/2014/main" xmlns="" id="{BE7A6191-195B-4131-8E21-3554BE819E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0BAD66D-56CF-4DFD-A7C3-ADF4940E25C7}"/>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127859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48E14-5F8D-4811-AED5-BE68E355C6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0B2DFFE-BCE5-4AA2-B9FA-AA0C8E7046DE}"/>
              </a:ext>
            </a:extLst>
          </p:cNvPr>
          <p:cNvSpPr>
            <a:spLocks noGrp="1"/>
          </p:cNvSpPr>
          <p:nvPr>
            <p:ph type="dt" sz="half" idx="10"/>
          </p:nvPr>
        </p:nvSpPr>
        <p:spPr/>
        <p:txBody>
          <a:bodyPr/>
          <a:lstStyle/>
          <a:p>
            <a:fld id="{A30D2B7B-762F-499D-AACE-CAED2BA29B94}" type="datetime1">
              <a:rPr lang="en-US" smtClean="0"/>
              <a:t>10/21/2021</a:t>
            </a:fld>
            <a:endParaRPr lang="en-US"/>
          </a:p>
        </p:txBody>
      </p:sp>
      <p:sp>
        <p:nvSpPr>
          <p:cNvPr id="4" name="Footer Placeholder 3">
            <a:extLst>
              <a:ext uri="{FF2B5EF4-FFF2-40B4-BE49-F238E27FC236}">
                <a16:creationId xmlns:a16="http://schemas.microsoft.com/office/drawing/2014/main" xmlns="" id="{974A7178-6B62-41A6-BB6D-494BCCF78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790BD46-99D7-4BB1-8B1A-5A398E11C617}"/>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153920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E30DA5-0F69-4EE3-ABB2-4C0AD252D610}"/>
              </a:ext>
            </a:extLst>
          </p:cNvPr>
          <p:cNvSpPr>
            <a:spLocks noGrp="1"/>
          </p:cNvSpPr>
          <p:nvPr>
            <p:ph type="dt" sz="half" idx="10"/>
          </p:nvPr>
        </p:nvSpPr>
        <p:spPr/>
        <p:txBody>
          <a:bodyPr/>
          <a:lstStyle/>
          <a:p>
            <a:fld id="{EF2FED93-B04B-4D4A-9644-E5B1EDDC4840}" type="datetime1">
              <a:rPr lang="en-US" smtClean="0"/>
              <a:t>10/21/2021</a:t>
            </a:fld>
            <a:endParaRPr lang="en-US"/>
          </a:p>
        </p:txBody>
      </p:sp>
      <p:sp>
        <p:nvSpPr>
          <p:cNvPr id="3" name="Footer Placeholder 2">
            <a:extLst>
              <a:ext uri="{FF2B5EF4-FFF2-40B4-BE49-F238E27FC236}">
                <a16:creationId xmlns:a16="http://schemas.microsoft.com/office/drawing/2014/main" xmlns="" id="{1B482D8B-5C33-4140-A8D8-0DF02C5FC9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755DE1A-25C1-4F81-8BD8-9E00EE298F2D}"/>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350583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C423D-2E71-46E1-BFFC-E6C789848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E6381EB-1996-4903-9AA0-A86C3D60EA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921C786-4162-4861-B894-66299A11F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B8F2E7-5F2D-4E11-AAA6-1DFFC616CD59}"/>
              </a:ext>
            </a:extLst>
          </p:cNvPr>
          <p:cNvSpPr>
            <a:spLocks noGrp="1"/>
          </p:cNvSpPr>
          <p:nvPr>
            <p:ph type="dt" sz="half" idx="10"/>
          </p:nvPr>
        </p:nvSpPr>
        <p:spPr/>
        <p:txBody>
          <a:bodyPr/>
          <a:lstStyle/>
          <a:p>
            <a:fld id="{73D8DBDA-45BE-4A5C-96E8-69D76B5383C2}" type="datetime1">
              <a:rPr lang="en-US" smtClean="0"/>
              <a:t>10/21/2021</a:t>
            </a:fld>
            <a:endParaRPr lang="en-US"/>
          </a:p>
        </p:txBody>
      </p:sp>
      <p:sp>
        <p:nvSpPr>
          <p:cNvPr id="6" name="Footer Placeholder 5">
            <a:extLst>
              <a:ext uri="{FF2B5EF4-FFF2-40B4-BE49-F238E27FC236}">
                <a16:creationId xmlns:a16="http://schemas.microsoft.com/office/drawing/2014/main" xmlns="" id="{EC81924A-6D74-4FBE-ADB6-9FF6259DA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40653D3-4D51-4609-BF41-3962D3BEB65F}"/>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417546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67903C-789E-452D-ADAF-A3F83BBB3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9DCDFD3-F855-4BDD-AFB8-1B7626A8F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99489B3-B998-48CC-BCA5-CF3F1ED1A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0E4CB0C-9439-4E8D-82D7-BE34CD57A4E1}"/>
              </a:ext>
            </a:extLst>
          </p:cNvPr>
          <p:cNvSpPr>
            <a:spLocks noGrp="1"/>
          </p:cNvSpPr>
          <p:nvPr>
            <p:ph type="dt" sz="half" idx="10"/>
          </p:nvPr>
        </p:nvSpPr>
        <p:spPr/>
        <p:txBody>
          <a:bodyPr/>
          <a:lstStyle/>
          <a:p>
            <a:fld id="{72EB5B96-E182-4422-8143-19D02C13EDDA}" type="datetime1">
              <a:rPr lang="en-US" smtClean="0"/>
              <a:t>10/21/2021</a:t>
            </a:fld>
            <a:endParaRPr lang="en-US"/>
          </a:p>
        </p:txBody>
      </p:sp>
      <p:sp>
        <p:nvSpPr>
          <p:cNvPr id="6" name="Footer Placeholder 5">
            <a:extLst>
              <a:ext uri="{FF2B5EF4-FFF2-40B4-BE49-F238E27FC236}">
                <a16:creationId xmlns:a16="http://schemas.microsoft.com/office/drawing/2014/main" xmlns="" id="{2A4A9571-118C-46F3-B075-E37F42812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A56B8B3-F1C8-414B-915C-6E9B92525A8E}"/>
              </a:ext>
            </a:extLst>
          </p:cNvPr>
          <p:cNvSpPr>
            <a:spLocks noGrp="1"/>
          </p:cNvSpPr>
          <p:nvPr>
            <p:ph type="sldNum" sz="quarter" idx="12"/>
          </p:nvPr>
        </p:nvSpPr>
        <p:spPr/>
        <p:txBody>
          <a:bodyPr/>
          <a:lstStyle/>
          <a:p>
            <a:fld id="{290A9065-C6F5-41C0-BFB7-F15426336C94}" type="slidenum">
              <a:rPr lang="en-US" smtClean="0"/>
              <a:t>‹#›</a:t>
            </a:fld>
            <a:endParaRPr lang="en-US"/>
          </a:p>
        </p:txBody>
      </p:sp>
    </p:spTree>
    <p:extLst>
      <p:ext uri="{BB962C8B-B14F-4D97-AF65-F5344CB8AC3E}">
        <p14:creationId xmlns:p14="http://schemas.microsoft.com/office/powerpoint/2010/main" val="89683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B88191-1AD4-447F-BFB7-4841360E6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ECE264-FC90-4C56-BB82-033FE8CC0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04DFF5-F90C-4189-9830-1DA465844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BF746-A32F-43CF-B7AB-71337D3FAF2C}" type="datetime1">
              <a:rPr lang="en-US" smtClean="0"/>
              <a:t>10/21/2021</a:t>
            </a:fld>
            <a:endParaRPr lang="en-US"/>
          </a:p>
        </p:txBody>
      </p:sp>
      <p:sp>
        <p:nvSpPr>
          <p:cNvPr id="5" name="Footer Placeholder 4">
            <a:extLst>
              <a:ext uri="{FF2B5EF4-FFF2-40B4-BE49-F238E27FC236}">
                <a16:creationId xmlns:a16="http://schemas.microsoft.com/office/drawing/2014/main" xmlns="" id="{EE8B2731-CEC0-4994-8DB4-02DC95008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70D8FF4-AA0D-443E-91A5-F327DA49A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A9065-C6F5-41C0-BFB7-F15426336C94}" type="slidenum">
              <a:rPr lang="en-US" smtClean="0"/>
              <a:t>‹#›</a:t>
            </a:fld>
            <a:endParaRPr lang="en-US"/>
          </a:p>
        </p:txBody>
      </p:sp>
    </p:spTree>
    <p:extLst>
      <p:ext uri="{BB962C8B-B14F-4D97-AF65-F5344CB8AC3E}">
        <p14:creationId xmlns:p14="http://schemas.microsoft.com/office/powerpoint/2010/main" val="2581615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EBCFFABE-7CDD-459C-B26A-E9A123E9D355}"/>
              </a:ext>
            </a:extLst>
          </p:cNvPr>
          <p:cNvSpPr/>
          <p:nvPr/>
        </p:nvSpPr>
        <p:spPr>
          <a:xfrm>
            <a:off x="0" y="0"/>
            <a:ext cx="12192000" cy="6858000"/>
          </a:xfrm>
          <a:prstGeom prst="rect">
            <a:avLst/>
          </a:prstGeom>
          <a:solidFill>
            <a:srgbClr val="F75FB6">
              <a:alpha val="21000"/>
            </a:srgbClr>
          </a:solidFill>
          <a:ln>
            <a:solidFill>
              <a:srgbClr val="EA0B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60583">
            <a:off x="2534473" y="5333725"/>
            <a:ext cx="1128491" cy="79934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DBD5C486-A243-4F22-BAEB-6FCB85CDFC0F}"/>
              </a:ext>
            </a:extLst>
          </p:cNvPr>
          <p:cNvSpPr txBox="1"/>
          <p:nvPr/>
        </p:nvSpPr>
        <p:spPr>
          <a:xfrm>
            <a:off x="7155543" y="1610850"/>
            <a:ext cx="4303485" cy="1015663"/>
          </a:xfrm>
          <a:prstGeom prst="rect">
            <a:avLst/>
          </a:prstGeom>
          <a:solidFill>
            <a:schemeClr val="bg1"/>
          </a:solidFill>
        </p:spPr>
        <p:txBody>
          <a:bodyPr wrap="square" rtlCol="0">
            <a:spAutoFit/>
          </a:bodyPr>
          <a:lstStyle/>
          <a:p>
            <a:r>
              <a:rPr lang="en-US" sz="6000" dirty="0">
                <a:solidFill>
                  <a:srgbClr val="EA0B8C"/>
                </a:solidFill>
                <a:latin typeface="Calisto MT" panose="02040603050505030304" pitchFamily="18" charset="0"/>
              </a:rPr>
              <a:t>SQL Project</a:t>
            </a:r>
          </a:p>
        </p:txBody>
      </p:sp>
      <p:sp>
        <p:nvSpPr>
          <p:cNvPr id="15" name="TextBox 14">
            <a:extLst>
              <a:ext uri="{FF2B5EF4-FFF2-40B4-BE49-F238E27FC236}">
                <a16:creationId xmlns:a16="http://schemas.microsoft.com/office/drawing/2014/main" xmlns="" id="{8FF7940F-06EF-4C22-88CA-108F7A60D10D}"/>
              </a:ext>
            </a:extLst>
          </p:cNvPr>
          <p:cNvSpPr txBox="1"/>
          <p:nvPr/>
        </p:nvSpPr>
        <p:spPr>
          <a:xfrm>
            <a:off x="2794000" y="2673256"/>
            <a:ext cx="8723086" cy="2246769"/>
          </a:xfrm>
          <a:prstGeom prst="rect">
            <a:avLst/>
          </a:prstGeom>
          <a:solidFill>
            <a:schemeClr val="bg1"/>
          </a:solidFill>
        </p:spPr>
        <p:txBody>
          <a:bodyPr wrap="square" rtlCol="0">
            <a:spAutoFit/>
          </a:bodyPr>
          <a:lstStyle/>
          <a:p>
            <a:pPr algn="r"/>
            <a:r>
              <a:rPr lang="en-US" sz="2800" dirty="0" smtClean="0">
                <a:solidFill>
                  <a:srgbClr val="EA0B8C"/>
                </a:solidFill>
                <a:latin typeface="Calisto MT" panose="02040603050505030304" pitchFamily="18" charset="0"/>
              </a:rPr>
              <a:t>Group:- Lyft It</a:t>
            </a:r>
            <a:endParaRPr lang="en-US" sz="2800" dirty="0">
              <a:solidFill>
                <a:srgbClr val="EA0B8C"/>
              </a:solidFill>
              <a:latin typeface="Calisto MT" panose="02040603050505030304" pitchFamily="18" charset="0"/>
            </a:endParaRPr>
          </a:p>
          <a:p>
            <a:pPr algn="r"/>
            <a:r>
              <a:rPr lang="en-US" sz="2800" dirty="0" err="1">
                <a:solidFill>
                  <a:srgbClr val="EA0B8C"/>
                </a:solidFill>
                <a:latin typeface="Calisto MT" panose="02040603050505030304" pitchFamily="18" charset="0"/>
              </a:rPr>
              <a:t>Thao</a:t>
            </a:r>
            <a:r>
              <a:rPr lang="en-US" sz="2800" dirty="0">
                <a:solidFill>
                  <a:srgbClr val="EA0B8C"/>
                </a:solidFill>
                <a:latin typeface="Calisto MT" panose="02040603050505030304" pitchFamily="18" charset="0"/>
              </a:rPr>
              <a:t> </a:t>
            </a:r>
            <a:r>
              <a:rPr lang="en-US" sz="2800" dirty="0" smtClean="0">
                <a:solidFill>
                  <a:srgbClr val="EA0B8C"/>
                </a:solidFill>
                <a:latin typeface="Calisto MT" panose="02040603050505030304" pitchFamily="18" charset="0"/>
              </a:rPr>
              <a:t>Nguyen(W1630222), </a:t>
            </a:r>
            <a:r>
              <a:rPr lang="en-US" sz="2800" dirty="0" err="1" smtClean="0">
                <a:solidFill>
                  <a:srgbClr val="EA0B8C"/>
                </a:solidFill>
                <a:latin typeface="Calisto MT" panose="02040603050505030304" pitchFamily="18" charset="0"/>
              </a:rPr>
              <a:t>Surbhi</a:t>
            </a:r>
            <a:r>
              <a:rPr lang="en-US" sz="2800" dirty="0">
                <a:solidFill>
                  <a:srgbClr val="EA0B8C"/>
                </a:solidFill>
                <a:latin typeface="Calisto MT" panose="02040603050505030304" pitchFamily="18" charset="0"/>
              </a:rPr>
              <a:t> </a:t>
            </a:r>
            <a:r>
              <a:rPr lang="en-US" sz="2800" dirty="0" err="1" smtClean="0">
                <a:solidFill>
                  <a:srgbClr val="EA0B8C"/>
                </a:solidFill>
                <a:latin typeface="Calisto MT" panose="02040603050505030304" pitchFamily="18" charset="0"/>
              </a:rPr>
              <a:t>Zambad</a:t>
            </a:r>
            <a:r>
              <a:rPr lang="en-US" sz="2800" dirty="0" smtClean="0">
                <a:solidFill>
                  <a:srgbClr val="EA0B8C"/>
                </a:solidFill>
                <a:latin typeface="Calisto MT" panose="02040603050505030304" pitchFamily="18" charset="0"/>
              </a:rPr>
              <a:t>(W1628802), </a:t>
            </a:r>
            <a:r>
              <a:rPr lang="en-US" sz="2800" dirty="0">
                <a:solidFill>
                  <a:srgbClr val="EA0B8C"/>
                </a:solidFill>
                <a:latin typeface="Calisto MT" panose="02040603050505030304" pitchFamily="18" charset="0"/>
              </a:rPr>
              <a:t>Anjali </a:t>
            </a:r>
            <a:r>
              <a:rPr lang="en-US" sz="2800" dirty="0" smtClean="0">
                <a:solidFill>
                  <a:srgbClr val="EA0B8C"/>
                </a:solidFill>
                <a:latin typeface="Calisto MT" panose="02040603050505030304" pitchFamily="18" charset="0"/>
              </a:rPr>
              <a:t>Gupta(W1628563),</a:t>
            </a:r>
            <a:endParaRPr lang="en-US" sz="2800" dirty="0" smtClean="0">
              <a:solidFill>
                <a:srgbClr val="EA0B8C"/>
              </a:solidFill>
              <a:latin typeface="Calisto MT" panose="02040603050505030304" pitchFamily="18" charset="0"/>
            </a:endParaRPr>
          </a:p>
          <a:p>
            <a:pPr algn="r"/>
            <a:r>
              <a:rPr lang="en-US" sz="2800" dirty="0" smtClean="0">
                <a:solidFill>
                  <a:srgbClr val="EA0B8C"/>
                </a:solidFill>
                <a:latin typeface="Calisto MT" panose="02040603050505030304" pitchFamily="18" charset="0"/>
              </a:rPr>
              <a:t> </a:t>
            </a:r>
            <a:r>
              <a:rPr lang="en-US" sz="2800" dirty="0" err="1">
                <a:solidFill>
                  <a:srgbClr val="EA0B8C"/>
                </a:solidFill>
                <a:latin typeface="Calisto MT" panose="02040603050505030304" pitchFamily="18" charset="0"/>
              </a:rPr>
              <a:t>Amey</a:t>
            </a:r>
            <a:r>
              <a:rPr lang="en-US" sz="2800" dirty="0">
                <a:solidFill>
                  <a:srgbClr val="EA0B8C"/>
                </a:solidFill>
                <a:latin typeface="Calisto MT" panose="02040603050505030304" pitchFamily="18" charset="0"/>
              </a:rPr>
              <a:t> </a:t>
            </a:r>
            <a:r>
              <a:rPr lang="en-US" sz="2800" dirty="0" err="1">
                <a:solidFill>
                  <a:srgbClr val="EA0B8C"/>
                </a:solidFill>
                <a:latin typeface="Calisto MT" panose="02040603050505030304" pitchFamily="18" charset="0"/>
              </a:rPr>
              <a:t>Darwhekar</a:t>
            </a:r>
            <a:r>
              <a:rPr lang="en-US" sz="2800">
                <a:solidFill>
                  <a:srgbClr val="EA0B8C"/>
                </a:solidFill>
                <a:latin typeface="Calisto MT" panose="02040603050505030304" pitchFamily="18" charset="0"/>
              </a:rPr>
              <a:t>(W 1609959), </a:t>
            </a:r>
            <a:r>
              <a:rPr lang="en-US" sz="2800" dirty="0" err="1" smtClean="0">
                <a:solidFill>
                  <a:srgbClr val="EA0B8C"/>
                </a:solidFill>
                <a:latin typeface="Calisto MT" panose="02040603050505030304" pitchFamily="18" charset="0"/>
              </a:rPr>
              <a:t>Shilpi</a:t>
            </a:r>
            <a:r>
              <a:rPr lang="en-US" sz="2800" dirty="0" smtClean="0">
                <a:solidFill>
                  <a:srgbClr val="EA0B8C"/>
                </a:solidFill>
                <a:latin typeface="Calisto MT" panose="02040603050505030304" pitchFamily="18" charset="0"/>
              </a:rPr>
              <a:t> </a:t>
            </a:r>
            <a:r>
              <a:rPr lang="en-US" sz="2800" dirty="0" err="1" smtClean="0">
                <a:solidFill>
                  <a:srgbClr val="EA0B8C"/>
                </a:solidFill>
                <a:latin typeface="Calisto MT" panose="02040603050505030304" pitchFamily="18" charset="0"/>
              </a:rPr>
              <a:t>Kumari</a:t>
            </a:r>
            <a:r>
              <a:rPr lang="en-US" sz="2800" dirty="0" smtClean="0">
                <a:solidFill>
                  <a:srgbClr val="EA0B8C"/>
                </a:solidFill>
                <a:latin typeface="Calisto MT" panose="02040603050505030304" pitchFamily="18" charset="0"/>
              </a:rPr>
              <a:t>(W1628645)</a:t>
            </a:r>
            <a:endParaRPr lang="en-US" sz="2800" dirty="0">
              <a:solidFill>
                <a:srgbClr val="EA0B8C"/>
              </a:solidFill>
              <a:latin typeface="Calisto MT" panose="02040603050505030304" pitchFamily="18" charset="0"/>
            </a:endParaRPr>
          </a:p>
        </p:txBody>
      </p:sp>
    </p:spTree>
    <p:extLst>
      <p:ext uri="{BB962C8B-B14F-4D97-AF65-F5344CB8AC3E}">
        <p14:creationId xmlns:p14="http://schemas.microsoft.com/office/powerpoint/2010/main" val="3325967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Table Creation – Ride History Table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215" y="2743200"/>
            <a:ext cx="5955322" cy="306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33" y="1336431"/>
            <a:ext cx="3267075" cy="4321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642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Table Creation – Rating Table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69" y="1313352"/>
            <a:ext cx="4162854" cy="385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9585" y="1313353"/>
            <a:ext cx="3666844" cy="385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507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SQL Query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356" y="1624013"/>
            <a:ext cx="7881935"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731" y="3200400"/>
            <a:ext cx="2495560" cy="156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589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SQL Query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631" y="1710678"/>
            <a:ext cx="7212257" cy="317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159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SQL Query </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69" y="1351816"/>
            <a:ext cx="6067425" cy="278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963" y="1351817"/>
            <a:ext cx="3346246"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963" y="3050929"/>
            <a:ext cx="3355280" cy="132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687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SQL Query </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816" y="1441251"/>
            <a:ext cx="6564922" cy="410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954" y="1441251"/>
            <a:ext cx="6232646" cy="23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687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SQL Query </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538" y="1301263"/>
            <a:ext cx="7584831" cy="429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687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386366" y="90152"/>
            <a:ext cx="10515600" cy="890360"/>
          </a:xfrm>
        </p:spPr>
        <p:txBody>
          <a:bodyPr>
            <a:normAutofit/>
          </a:bodyPr>
          <a:lstStyle/>
          <a:p>
            <a:r>
              <a:rPr lang="en-US" sz="3000" dirty="0" smtClean="0">
                <a:solidFill>
                  <a:srgbClr val="EA0B8C"/>
                </a:solidFill>
                <a:latin typeface="Calisto MT" panose="02040603050505030304" pitchFamily="18" charset="0"/>
              </a:rPr>
              <a:t>Calculating average ratings</a:t>
            </a:r>
            <a:endParaRPr lang="en-US" sz="3000" dirty="0">
              <a:solidFill>
                <a:srgbClr val="EA0B8C"/>
              </a:solidFill>
              <a:latin typeface="Calisto MT" panose="02040603050505030304" pitchFamily="18"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64" y="1217881"/>
            <a:ext cx="3219048" cy="437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178" y="795212"/>
            <a:ext cx="3327486" cy="3213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7443" y="317282"/>
            <a:ext cx="3996330" cy="347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8055" y="4149840"/>
            <a:ext cx="3556271" cy="219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2944904" y="2054462"/>
            <a:ext cx="662890" cy="270456"/>
          </a:xfrm>
          <a:prstGeom prst="rightArrow">
            <a:avLst/>
          </a:prstGeom>
          <a:solidFill>
            <a:srgbClr val="EA0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192786" y="2054462"/>
            <a:ext cx="662890" cy="270456"/>
          </a:xfrm>
          <a:prstGeom prst="rightArrow">
            <a:avLst/>
          </a:prstGeom>
          <a:solidFill>
            <a:srgbClr val="EA0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5400000">
            <a:off x="9701436" y="3567310"/>
            <a:ext cx="662890" cy="270456"/>
          </a:xfrm>
          <a:prstGeom prst="rightArrow">
            <a:avLst/>
          </a:prstGeom>
          <a:solidFill>
            <a:srgbClr val="EA0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218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smtClean="0">
                <a:solidFill>
                  <a:srgbClr val="EA0B8C"/>
                </a:solidFill>
                <a:latin typeface="Calisto MT" panose="02040603050505030304" pitchFamily="18" charset="0"/>
              </a:rPr>
              <a:t>SQL Stored Procedure </a:t>
            </a:r>
            <a:endParaRPr lang="en-US" sz="4000" dirty="0">
              <a:solidFill>
                <a:srgbClr val="EA0B8C"/>
              </a:solidFill>
              <a:latin typeface="Calisto MT" panose="02040603050505030304"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62" y="1545660"/>
            <a:ext cx="11884821" cy="310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717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SQL </a:t>
            </a:r>
            <a:r>
              <a:rPr lang="en-US" sz="4000" dirty="0" smtClean="0">
                <a:solidFill>
                  <a:srgbClr val="EA0B8C"/>
                </a:solidFill>
                <a:latin typeface="Calisto MT" panose="02040603050505030304" pitchFamily="18" charset="0"/>
              </a:rPr>
              <a:t>Views</a:t>
            </a:r>
            <a:endParaRPr lang="en-US" sz="4000" dirty="0">
              <a:solidFill>
                <a:srgbClr val="EA0B8C"/>
              </a:solidFill>
              <a:latin typeface="Calisto MT" panose="02040603050505030304" pitchFamily="18"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498" y="1289538"/>
            <a:ext cx="9934575" cy="482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098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1107831" y="412018"/>
            <a:ext cx="10515600" cy="890360"/>
          </a:xfrm>
        </p:spPr>
        <p:txBody>
          <a:bodyPr>
            <a:normAutofit/>
          </a:bodyPr>
          <a:lstStyle/>
          <a:p>
            <a:r>
              <a:rPr lang="en-US" sz="4000" dirty="0" smtClean="0">
                <a:solidFill>
                  <a:srgbClr val="EA0B8C"/>
                </a:solidFill>
                <a:latin typeface="Calisto MT" panose="02040603050505030304" pitchFamily="18" charset="0"/>
              </a:rPr>
              <a:t>Agenda</a:t>
            </a:r>
            <a:endParaRPr lang="en-US" sz="4000" dirty="0">
              <a:solidFill>
                <a:srgbClr val="EA0B8C"/>
              </a:solidFill>
              <a:latin typeface="Calisto MT" panose="02040603050505030304" pitchFamily="18" charset="0"/>
            </a:endParaRPr>
          </a:p>
        </p:txBody>
      </p:sp>
      <p:sp>
        <p:nvSpPr>
          <p:cNvPr id="4" name="TextBox 3"/>
          <p:cNvSpPr txBox="1"/>
          <p:nvPr/>
        </p:nvSpPr>
        <p:spPr>
          <a:xfrm>
            <a:off x="3260181" y="1352282"/>
            <a:ext cx="10492639" cy="5021055"/>
          </a:xfrm>
          <a:prstGeom prst="rect">
            <a:avLst/>
          </a:prstGeom>
          <a:noFill/>
        </p:spPr>
        <p:txBody>
          <a:bodyPr wrap="square" rtlCol="0">
            <a:spAutoFit/>
          </a:bodyPr>
          <a:lstStyle/>
          <a:p>
            <a:pPr marL="342900" indent="-342900">
              <a:lnSpc>
                <a:spcPct val="150000"/>
              </a:lnSpc>
              <a:buAutoNum type="arabicPeriod"/>
            </a:pPr>
            <a:r>
              <a:rPr lang="en-US" sz="2400" dirty="0" smtClean="0"/>
              <a:t>Business case scenario</a:t>
            </a:r>
          </a:p>
          <a:p>
            <a:pPr marL="342900" indent="-342900">
              <a:lnSpc>
                <a:spcPct val="150000"/>
              </a:lnSpc>
              <a:buAutoNum type="arabicPeriod"/>
            </a:pPr>
            <a:r>
              <a:rPr lang="en-US" sz="2400" dirty="0" smtClean="0"/>
              <a:t>Swim lane diagram</a:t>
            </a:r>
          </a:p>
          <a:p>
            <a:pPr marL="342900" indent="-342900">
              <a:lnSpc>
                <a:spcPct val="150000"/>
              </a:lnSpc>
              <a:buAutoNum type="arabicPeriod"/>
            </a:pPr>
            <a:r>
              <a:rPr lang="en-US" sz="2400" dirty="0" smtClean="0"/>
              <a:t>ER diagram</a:t>
            </a:r>
          </a:p>
          <a:p>
            <a:pPr marL="342900" indent="-342900">
              <a:lnSpc>
                <a:spcPct val="150000"/>
              </a:lnSpc>
              <a:buAutoNum type="arabicPeriod"/>
            </a:pPr>
            <a:r>
              <a:rPr lang="en-US" sz="2400" dirty="0" smtClean="0"/>
              <a:t>Table creation </a:t>
            </a:r>
          </a:p>
          <a:p>
            <a:pPr marL="342900" indent="-342900">
              <a:lnSpc>
                <a:spcPct val="150000"/>
              </a:lnSpc>
              <a:buAutoNum type="arabicPeriod"/>
            </a:pPr>
            <a:r>
              <a:rPr lang="en-US" sz="2400" dirty="0" smtClean="0"/>
              <a:t>SQL Queries</a:t>
            </a:r>
          </a:p>
          <a:p>
            <a:pPr marL="342900" indent="-342900">
              <a:lnSpc>
                <a:spcPct val="150000"/>
              </a:lnSpc>
              <a:buAutoNum type="arabicPeriod"/>
            </a:pPr>
            <a:r>
              <a:rPr lang="en-US" sz="2400" dirty="0" smtClean="0"/>
              <a:t>Stored procedures and triggers</a:t>
            </a:r>
          </a:p>
          <a:p>
            <a:pPr marL="342900" indent="-342900">
              <a:lnSpc>
                <a:spcPct val="150000"/>
              </a:lnSpc>
              <a:buAutoNum type="arabicPeriod"/>
            </a:pPr>
            <a:r>
              <a:rPr lang="en-US" sz="2400" dirty="0" smtClean="0"/>
              <a:t>Views</a:t>
            </a:r>
          </a:p>
          <a:p>
            <a:pPr marL="342900" indent="-342900">
              <a:lnSpc>
                <a:spcPct val="150000"/>
              </a:lnSpc>
              <a:buAutoNum type="arabicPeriod"/>
            </a:pPr>
            <a:r>
              <a:rPr lang="en-US" sz="2400" dirty="0" smtClean="0"/>
              <a:t>Lessons learned</a:t>
            </a:r>
          </a:p>
          <a:p>
            <a:pPr marL="342900" indent="-342900">
              <a:lnSpc>
                <a:spcPct val="150000"/>
              </a:lnSpc>
              <a:buAutoNum type="arabicPeriod"/>
            </a:pPr>
            <a:endParaRPr lang="en-US" sz="2400" dirty="0"/>
          </a:p>
        </p:txBody>
      </p:sp>
    </p:spTree>
    <p:extLst>
      <p:ext uri="{BB962C8B-B14F-4D97-AF65-F5344CB8AC3E}">
        <p14:creationId xmlns:p14="http://schemas.microsoft.com/office/powerpoint/2010/main" val="2609287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smtClean="0">
                <a:solidFill>
                  <a:srgbClr val="EA0B8C"/>
                </a:solidFill>
                <a:latin typeface="Calisto MT" panose="02040603050505030304" pitchFamily="18" charset="0"/>
              </a:rPr>
              <a:t>Visualization-Rides </a:t>
            </a:r>
            <a:endParaRPr lang="en-US" sz="4000" dirty="0">
              <a:solidFill>
                <a:srgbClr val="EA0B8C"/>
              </a:solidFill>
              <a:latin typeface="Calisto MT" panose="0204060305050503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1491870"/>
            <a:ext cx="3993923" cy="472097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800" y="1491870"/>
            <a:ext cx="4708316" cy="4448745"/>
          </a:xfrm>
          <a:prstGeom prst="rect">
            <a:avLst/>
          </a:prstGeom>
        </p:spPr>
      </p:pic>
      <p:sp>
        <p:nvSpPr>
          <p:cNvPr id="7" name="TextBox 6"/>
          <p:cNvSpPr txBox="1"/>
          <p:nvPr/>
        </p:nvSpPr>
        <p:spPr>
          <a:xfrm>
            <a:off x="1521761" y="1154940"/>
            <a:ext cx="2583400" cy="369332"/>
          </a:xfrm>
          <a:prstGeom prst="rect">
            <a:avLst/>
          </a:prstGeom>
          <a:noFill/>
        </p:spPr>
        <p:txBody>
          <a:bodyPr wrap="none" rtlCol="0">
            <a:spAutoFit/>
          </a:bodyPr>
          <a:lstStyle/>
          <a:p>
            <a:r>
              <a:rPr lang="en-US" dirty="0" smtClean="0"/>
              <a:t>City wise ride distribution</a:t>
            </a:r>
            <a:endParaRPr lang="en-US" dirty="0"/>
          </a:p>
        </p:txBody>
      </p:sp>
    </p:spTree>
    <p:extLst>
      <p:ext uri="{BB962C8B-B14F-4D97-AF65-F5344CB8AC3E}">
        <p14:creationId xmlns:p14="http://schemas.microsoft.com/office/powerpoint/2010/main" val="1913854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Visualization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1242752"/>
            <a:ext cx="4914970" cy="49700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300" y="1077652"/>
            <a:ext cx="4976070" cy="5031876"/>
          </a:xfrm>
          <a:prstGeom prst="rect">
            <a:avLst/>
          </a:prstGeom>
        </p:spPr>
      </p:pic>
    </p:spTree>
    <p:extLst>
      <p:ext uri="{BB962C8B-B14F-4D97-AF65-F5344CB8AC3E}">
        <p14:creationId xmlns:p14="http://schemas.microsoft.com/office/powerpoint/2010/main" val="166828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90469" y="2588652"/>
            <a:ext cx="10515600" cy="830483"/>
          </a:xfrm>
        </p:spPr>
        <p:txBody>
          <a:bodyPr>
            <a:normAutofit/>
          </a:bodyPr>
          <a:lstStyle/>
          <a:p>
            <a:pPr algn="ctr"/>
            <a:r>
              <a:rPr lang="en-US" sz="4000" dirty="0" smtClean="0">
                <a:solidFill>
                  <a:srgbClr val="EA0B8C"/>
                </a:solidFill>
                <a:latin typeface="Calisto MT" panose="02040603050505030304" pitchFamily="18" charset="0"/>
              </a:rPr>
              <a:t>Lessons learned and conclusion	</a:t>
            </a:r>
            <a:endParaRPr lang="en-US" sz="4000" dirty="0">
              <a:solidFill>
                <a:srgbClr val="EA0B8C"/>
              </a:solidFill>
              <a:latin typeface="Calisto MT" panose="02040603050505030304" pitchFamily="18" charset="0"/>
            </a:endParaRPr>
          </a:p>
        </p:txBody>
      </p:sp>
    </p:spTree>
    <p:extLst>
      <p:ext uri="{BB962C8B-B14F-4D97-AF65-F5344CB8AC3E}">
        <p14:creationId xmlns:p14="http://schemas.microsoft.com/office/powerpoint/2010/main" val="1383995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05823" y="-167426"/>
            <a:ext cx="3857625" cy="6858000"/>
          </a:xfrm>
          <a:prstGeom prst="rect">
            <a:avLst/>
          </a:prstGeom>
        </p:spPr>
      </p:pic>
      <p:sp>
        <p:nvSpPr>
          <p:cNvPr id="4" name="TextBox 3"/>
          <p:cNvSpPr txBox="1"/>
          <p:nvPr/>
        </p:nvSpPr>
        <p:spPr>
          <a:xfrm>
            <a:off x="5190186" y="772732"/>
            <a:ext cx="1278876" cy="369332"/>
          </a:xfrm>
          <a:prstGeom prst="rect">
            <a:avLst/>
          </a:prstGeom>
          <a:noFill/>
        </p:spPr>
        <p:txBody>
          <a:bodyPr wrap="none" rtlCol="0">
            <a:spAutoFit/>
          </a:bodyPr>
          <a:lstStyle/>
          <a:p>
            <a:r>
              <a:rPr lang="en-US" dirty="0" smtClean="0">
                <a:solidFill>
                  <a:srgbClr val="EA0B8C"/>
                </a:solidFill>
                <a:latin typeface="Calisto MT" panose="02040603050505030304" pitchFamily="18" charset="0"/>
              </a:rPr>
              <a:t>Thank You</a:t>
            </a:r>
            <a:endParaRPr lang="en-US" dirty="0"/>
          </a:p>
        </p:txBody>
      </p:sp>
    </p:spTree>
    <p:extLst>
      <p:ext uri="{BB962C8B-B14F-4D97-AF65-F5344CB8AC3E}">
        <p14:creationId xmlns:p14="http://schemas.microsoft.com/office/powerpoint/2010/main" val="3971390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Business Case </a:t>
            </a:r>
            <a:r>
              <a:rPr lang="en-US" sz="4000" dirty="0" smtClean="0">
                <a:solidFill>
                  <a:srgbClr val="EA0B8C"/>
                </a:solidFill>
                <a:latin typeface="Calisto MT" panose="02040603050505030304" pitchFamily="18" charset="0"/>
              </a:rPr>
              <a:t>Scenario:- Booking a lyft</a:t>
            </a:r>
            <a:endParaRPr lang="en-US" sz="4000" dirty="0">
              <a:solidFill>
                <a:srgbClr val="EA0B8C"/>
              </a:solidFill>
              <a:latin typeface="Calisto MT" panose="02040603050505030304" pitchFamily="18" charset="0"/>
            </a:endParaRPr>
          </a:p>
        </p:txBody>
      </p:sp>
      <p:sp>
        <p:nvSpPr>
          <p:cNvPr id="2" name="TextBox 1">
            <a:extLst>
              <a:ext uri="{FF2B5EF4-FFF2-40B4-BE49-F238E27FC236}">
                <a16:creationId xmlns:a16="http://schemas.microsoft.com/office/drawing/2014/main" xmlns="" id="{063A87F7-7524-4562-8973-D749F7A64D1F}"/>
              </a:ext>
            </a:extLst>
          </p:cNvPr>
          <p:cNvSpPr txBox="1"/>
          <p:nvPr/>
        </p:nvSpPr>
        <p:spPr>
          <a:xfrm>
            <a:off x="838201" y="1523999"/>
            <a:ext cx="10515599" cy="4085771"/>
          </a:xfrm>
          <a:prstGeom prst="rect">
            <a:avLst/>
          </a:prstGeom>
          <a:noFill/>
        </p:spPr>
        <p:txBody>
          <a:bodyPr wrap="square" rtlCol="0">
            <a:spAutoFit/>
          </a:bodyPr>
          <a:lstStyle/>
          <a:p>
            <a:pPr algn="just"/>
            <a:r>
              <a:rPr lang="en-US" b="0" i="0" dirty="0">
                <a:solidFill>
                  <a:srgbClr val="212529"/>
                </a:solidFill>
                <a:effectLst/>
                <a:latin typeface="Lato Extended"/>
              </a:rPr>
              <a:t>	It is Saturday night after a long week of exams. Everyone is going out to celebrate the end of it. Shilpi has made plan to go bowling with her friends too. 7:30 pm, she login into her Lyft app to book a ride from Littleton street to the bowling alley on Alameda street. She enters the pick-up and drop-off locations. Payment detail is already saved on the app for her account. The app shows many ride options with their respective pickup time and price. Shilpi chooses the standard sedan option and money is automatically deducts from the card she saved on the app. 2 minutes later, she receives a text on her phone that a driver named Tom is on the way to pick her up in sedan 6TRJ244. Lyft app allows her to see the driver’s picture, contact number, rating, and his real time location.</a:t>
            </a:r>
            <a:r>
              <a:rPr lang="en-US" dirty="0"/>
              <a:t/>
            </a:r>
            <a:br>
              <a:rPr lang="en-US" dirty="0"/>
            </a:br>
            <a:r>
              <a:rPr lang="en-US" dirty="0"/>
              <a:t>	</a:t>
            </a:r>
            <a:r>
              <a:rPr lang="en-US" b="0" i="0" dirty="0">
                <a:solidFill>
                  <a:srgbClr val="212529"/>
                </a:solidFill>
                <a:effectLst/>
                <a:latin typeface="Lato Extended"/>
              </a:rPr>
              <a:t>At 7:40 pm, she receives another text saying her previous ride was cancelled and her money will be refunded into the account within 24 hours. She books another ride in the same process. The new driver arrives at 7:45 pm. Shilpi gets in and she can track the ride from the app. When the car is near Alameda, she receives a notification telling her that her destination is coming up. Few minutes later, the driver drops her off and Shilpi gets notified by the app that ride is completed. Finally, Shilpi rates the driver and the ride.</a:t>
            </a:r>
            <a:endParaRPr lang="en-US" dirty="0"/>
          </a:p>
        </p:txBody>
      </p:sp>
    </p:spTree>
    <p:extLst>
      <p:ext uri="{BB962C8B-B14F-4D97-AF65-F5344CB8AC3E}">
        <p14:creationId xmlns:p14="http://schemas.microsoft.com/office/powerpoint/2010/main" val="2815368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Swim Lane Diagram</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2" y="1148862"/>
            <a:ext cx="9096375" cy="529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9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Entity-Relationship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877" y="1217538"/>
            <a:ext cx="5747729" cy="5315378"/>
          </a:xfrm>
          <a:prstGeom prst="rect">
            <a:avLst/>
          </a:prstGeom>
        </p:spPr>
      </p:pic>
    </p:spTree>
    <p:extLst>
      <p:ext uri="{BB962C8B-B14F-4D97-AF65-F5344CB8AC3E}">
        <p14:creationId xmlns:p14="http://schemas.microsoft.com/office/powerpoint/2010/main" val="933595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Table Creation – Customer Table</a:t>
            </a:r>
          </a:p>
        </p:txBody>
      </p:sp>
      <p:pic>
        <p:nvPicPr>
          <p:cNvPr id="7" name="Picture 6">
            <a:extLst>
              <a:ext uri="{FF2B5EF4-FFF2-40B4-BE49-F238E27FC236}">
                <a16:creationId xmlns:a16="http://schemas.microsoft.com/office/drawing/2014/main" xmlns="" id="{B872A225-11F7-4918-86F3-819253FA403E}"/>
              </a:ext>
            </a:extLst>
          </p:cNvPr>
          <p:cNvPicPr>
            <a:picLocks noChangeAspect="1"/>
          </p:cNvPicPr>
          <p:nvPr/>
        </p:nvPicPr>
        <p:blipFill>
          <a:blip r:embed="rId3"/>
          <a:stretch>
            <a:fillRect/>
          </a:stretch>
        </p:blipFill>
        <p:spPr>
          <a:xfrm>
            <a:off x="4403913" y="2225698"/>
            <a:ext cx="7420033" cy="423325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015" y="1342660"/>
            <a:ext cx="3905635" cy="311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813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40AB13D1-5390-48F8-999C-7FF27C50EBD0}"/>
              </a:ext>
            </a:extLst>
          </p:cNvPr>
          <p:cNvPicPr>
            <a:picLocks noChangeAspect="1"/>
          </p:cNvPicPr>
          <p:nvPr/>
        </p:nvPicPr>
        <p:blipFill>
          <a:blip r:embed="rId2"/>
          <a:stretch>
            <a:fillRect/>
          </a:stretch>
        </p:blipFill>
        <p:spPr>
          <a:xfrm>
            <a:off x="6487060" y="1106746"/>
            <a:ext cx="4055433" cy="5389190"/>
          </a:xfrm>
          <a:prstGeom prst="rect">
            <a:avLst/>
          </a:prstGeom>
        </p:spPr>
      </p:pic>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Table Creation – Address Table</a:t>
            </a:r>
          </a:p>
        </p:txBody>
      </p:sp>
      <p:pic>
        <p:nvPicPr>
          <p:cNvPr id="6" name="Picture 5">
            <a:extLst>
              <a:ext uri="{FF2B5EF4-FFF2-40B4-BE49-F238E27FC236}">
                <a16:creationId xmlns:a16="http://schemas.microsoft.com/office/drawing/2014/main" xmlns="" id="{465AC896-2BDC-4D4A-8389-84E25D0577C8}"/>
              </a:ext>
            </a:extLst>
          </p:cNvPr>
          <p:cNvPicPr>
            <a:picLocks noChangeAspect="1"/>
          </p:cNvPicPr>
          <p:nvPr/>
        </p:nvPicPr>
        <p:blipFill>
          <a:blip r:embed="rId4"/>
          <a:stretch>
            <a:fillRect/>
          </a:stretch>
        </p:blipFill>
        <p:spPr>
          <a:xfrm>
            <a:off x="838200" y="1491591"/>
            <a:ext cx="5203822" cy="2206350"/>
          </a:xfrm>
          <a:prstGeom prst="rect">
            <a:avLst/>
          </a:prstGeom>
        </p:spPr>
      </p:pic>
    </p:spTree>
    <p:extLst>
      <p:ext uri="{BB962C8B-B14F-4D97-AF65-F5344CB8AC3E}">
        <p14:creationId xmlns:p14="http://schemas.microsoft.com/office/powerpoint/2010/main" val="172548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Table Creation – Payment Detail Table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41" y="1512276"/>
            <a:ext cx="6455935" cy="2274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492" y="3883686"/>
            <a:ext cx="4796570" cy="177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046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DBDEEB2-2AF8-4C13-909B-AABFF81C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61" y="5966730"/>
            <a:ext cx="694908" cy="492226"/>
          </a:xfrm>
          <a:prstGeom prst="rect">
            <a:avLst/>
          </a:prstGeom>
        </p:spPr>
      </p:pic>
      <p:cxnSp>
        <p:nvCxnSpPr>
          <p:cNvPr id="9" name="Straight Connector 8">
            <a:extLst>
              <a:ext uri="{FF2B5EF4-FFF2-40B4-BE49-F238E27FC236}">
                <a16:creationId xmlns:a16="http://schemas.microsoft.com/office/drawing/2014/main" xmlns="" id="{1A972DDD-7A62-4CC4-8D1B-D629B9477D4A}"/>
              </a:ext>
            </a:extLst>
          </p:cNvPr>
          <p:cNvCxnSpPr>
            <a:cxnSpLocks/>
          </p:cNvCxnSpPr>
          <p:nvPr/>
        </p:nvCxnSpPr>
        <p:spPr>
          <a:xfrm>
            <a:off x="0" y="6532916"/>
            <a:ext cx="12192000" cy="0"/>
          </a:xfrm>
          <a:prstGeom prst="line">
            <a:avLst/>
          </a:prstGeom>
          <a:ln w="57150">
            <a:solidFill>
              <a:srgbClr val="EA0B8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0643A43F-5D6F-4AD4-90F0-B79A95A943C0}"/>
              </a:ext>
            </a:extLst>
          </p:cNvPr>
          <p:cNvSpPr>
            <a:spLocks noGrp="1"/>
          </p:cNvSpPr>
          <p:nvPr>
            <p:ph type="title"/>
          </p:nvPr>
        </p:nvSpPr>
        <p:spPr>
          <a:xfrm>
            <a:off x="838200" y="365126"/>
            <a:ext cx="10515600" cy="890360"/>
          </a:xfrm>
        </p:spPr>
        <p:txBody>
          <a:bodyPr>
            <a:normAutofit/>
          </a:bodyPr>
          <a:lstStyle/>
          <a:p>
            <a:r>
              <a:rPr lang="en-US" sz="4000" dirty="0">
                <a:solidFill>
                  <a:srgbClr val="EA0B8C"/>
                </a:solidFill>
                <a:latin typeface="Calisto MT" panose="02040603050505030304" pitchFamily="18" charset="0"/>
              </a:rPr>
              <a:t>Table Creation – Driver Table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631" y="2379786"/>
            <a:ext cx="5369169" cy="354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9" y="1465385"/>
            <a:ext cx="4149969" cy="3681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537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117</Words>
  <Application>Microsoft Office PowerPoint</Application>
  <PresentationFormat>Custom</PresentationFormat>
  <Paragraphs>36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Agenda</vt:lpstr>
      <vt:lpstr>Business Case Scenario:- Booking a lyft</vt:lpstr>
      <vt:lpstr>Swim Lane Diagram</vt:lpstr>
      <vt:lpstr>Entity-Relationship Diagram</vt:lpstr>
      <vt:lpstr>Table Creation – Customer Table</vt:lpstr>
      <vt:lpstr>Table Creation – Address Table</vt:lpstr>
      <vt:lpstr>Table Creation – Payment Detail Table</vt:lpstr>
      <vt:lpstr>Table Creation – Driver Table</vt:lpstr>
      <vt:lpstr>Table Creation – Ride History Table</vt:lpstr>
      <vt:lpstr>Table Creation – Rating Table</vt:lpstr>
      <vt:lpstr>SQL Query </vt:lpstr>
      <vt:lpstr>SQL Query </vt:lpstr>
      <vt:lpstr>SQL Query </vt:lpstr>
      <vt:lpstr>SQL Query </vt:lpstr>
      <vt:lpstr>SQL Query </vt:lpstr>
      <vt:lpstr>Calculating average ratings</vt:lpstr>
      <vt:lpstr>SQL Stored Procedure </vt:lpstr>
      <vt:lpstr>SQL Views</vt:lpstr>
      <vt:lpstr>Visualization-Rides </vt:lpstr>
      <vt:lpstr>Visualization</vt:lpstr>
      <vt:lpstr>Lessons learned and 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Thao Nguyen</dc:creator>
  <cp:lastModifiedBy>hp</cp:lastModifiedBy>
  <cp:revision>27</cp:revision>
  <dcterms:created xsi:type="dcterms:W3CDTF">2021-10-18T02:01:50Z</dcterms:created>
  <dcterms:modified xsi:type="dcterms:W3CDTF">2021-10-22T00:44:02Z</dcterms:modified>
</cp:coreProperties>
</file>