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8" r:id="rId7"/>
    <p:sldId id="279" r:id="rId8"/>
    <p:sldId id="280" r:id="rId9"/>
    <p:sldId id="274" r:id="rId10"/>
    <p:sldId id="275" r:id="rId11"/>
    <p:sldId id="276" r:id="rId12"/>
    <p:sldId id="277" r:id="rId13"/>
    <p:sldId id="258" r:id="rId14"/>
    <p:sldId id="259" r:id="rId15"/>
    <p:sldId id="262" r:id="rId16"/>
    <p:sldId id="260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D7A"/>
    <a:srgbClr val="AF0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999">
              <a:srgbClr val="AF0329"/>
            </a:gs>
            <a:gs pos="89000">
              <a:srgbClr val="640D7A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43000"/>
            <a:ext cx="8839200" cy="1828800"/>
          </a:xfrm>
        </p:spPr>
        <p:txBody>
          <a:bodyPr>
            <a:normAutofit/>
          </a:bodyPr>
          <a:lstStyle/>
          <a:p>
            <a:r>
              <a:rPr lang="en-IN" sz="4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RoboManiax</a:t>
            </a:r>
            <a:r>
              <a:rPr lang="en-IN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Edutech</a:t>
            </a:r>
            <a:r>
              <a:rPr lang="en-IN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Pvt. Ltd. </a:t>
            </a:r>
            <a: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sz="6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(REPL™</a:t>
            </a:r>
            <a:r>
              <a:rPr lang="en-IN" sz="60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6096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LEARN | INNOVATE | EARN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C:\Users\SOUVIIC\Documents\Desktop\ROBOMANIAX\logo1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9000" y="4343400"/>
            <a:ext cx="1687361" cy="23475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Most important topic- Y chart (contd.)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C:\Users\SOUVIIC\Documents\Figure-1.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477000" cy="4924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8600" y="1524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Most important topic- Y chart (contd.)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574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The Y-chart consists of three major </a:t>
            </a:r>
          </a:p>
          <a:p>
            <a:r>
              <a:rPr lang="en-IN" sz="2400" b="1" dirty="0" smtClean="0"/>
              <a:t>domains, namely:</a:t>
            </a:r>
          </a:p>
          <a:p>
            <a:endParaRPr lang="en-IN" sz="2400" dirty="0" smtClean="0"/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Behavioural domain,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Structural domain,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/>
              <a:t>Geometrical layout domain.</a:t>
            </a:r>
            <a:endParaRPr lang="en-IN" sz="2400" dirty="0"/>
          </a:p>
        </p:txBody>
      </p:sp>
      <p:pic>
        <p:nvPicPr>
          <p:cNvPr id="33794" name="Picture 2" descr="C:\Users\SOUVIIC\Documents\Figure-1.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066800"/>
            <a:ext cx="3962400" cy="5110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8600" y="304800"/>
            <a:ext cx="6934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VLSI Design Hierarchy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18" name="Picture 2" descr="C:\Users\SOUVIIC\Documents\Figure-1.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7805306" cy="4993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534400" cy="103663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 Design &amp; Fabrication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SOUVIIC\Documents\14377416711767584PCB-Fabri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05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Very important for all electronic gadgets, which are used either for domestic use, or for industrial purpose.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The PCB designs can be created both manually and automatically.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With the increase in demand, the number of PCB services is on the rise.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A few among those listed on top are the </a:t>
            </a:r>
            <a:r>
              <a:rPr lang="en-IN" sz="2400" dirty="0" err="1" smtClean="0"/>
              <a:t>OrCAD</a:t>
            </a:r>
            <a:r>
              <a:rPr lang="en-IN" sz="2400" dirty="0" smtClean="0"/>
              <a:t> PCB design, the </a:t>
            </a:r>
            <a:r>
              <a:rPr lang="en-IN" sz="2400" dirty="0" err="1" smtClean="0"/>
              <a:t>Altium</a:t>
            </a:r>
            <a:r>
              <a:rPr lang="en-IN" sz="2400" dirty="0" smtClean="0"/>
              <a:t> PCB design, the Eagle PCB design &amp; </a:t>
            </a:r>
            <a:r>
              <a:rPr lang="en-IN" sz="2400" dirty="0" err="1" smtClean="0"/>
              <a:t>ExpressPCB</a:t>
            </a:r>
            <a:r>
              <a:rPr lang="en-IN" sz="2400" dirty="0" smtClean="0"/>
              <a:t> design. 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PCB and it’s importance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362200"/>
            <a:ext cx="6553200" cy="3733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LOW ELECTRONIC NOISE 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EASE IN DIAGNOSTICS AND REPAIR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COMPACT SIZE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cap="all" dirty="0" smtClean="0"/>
              <a:t>IMMUNITY TO MOVEMENT</a:t>
            </a:r>
            <a:r>
              <a:rPr lang="en-IN" sz="2400" dirty="0" smtClean="0"/>
              <a:t> 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Advantages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209800"/>
            <a:ext cx="3505200" cy="2438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PCBWeb</a:t>
            </a:r>
            <a:r>
              <a:rPr lang="en-IN" sz="2400" dirty="0" smtClean="0"/>
              <a:t> Designer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ZenitPCB</a:t>
            </a: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Osmond PCB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TinyCAD</a:t>
            </a: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BSch3V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Free PCB design Software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876800" y="2209800"/>
            <a:ext cx="24384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IN" sz="2400" dirty="0" err="1" smtClean="0"/>
              <a:t>ExpressPCB</a:t>
            </a:r>
            <a:endParaRPr lang="en-IN" sz="2400" dirty="0" smtClean="0"/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IN" sz="2400" dirty="0" err="1" smtClean="0"/>
              <a:t>Kicad</a:t>
            </a:r>
            <a:endParaRPr lang="en-IN" sz="2400" dirty="0" smtClean="0"/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IN" sz="2400" dirty="0" err="1" smtClean="0"/>
              <a:t>gEDA</a:t>
            </a:r>
            <a:endParaRPr lang="en-IN" sz="2400" dirty="0" smtClean="0"/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IN" sz="2400" dirty="0" err="1" smtClean="0"/>
              <a:t>Fritzing</a:t>
            </a:r>
            <a:endParaRPr lang="en-IN" sz="2400" dirty="0" smtClean="0"/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IN" sz="2400" noProof="0" dirty="0" err="1" smtClean="0"/>
              <a:t>ExpressSCH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2057400"/>
            <a:ext cx="3505200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OrCAD</a:t>
            </a:r>
            <a:r>
              <a:rPr lang="en-IN" sz="2400" dirty="0" smtClean="0"/>
              <a:t> PCB design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Altium</a:t>
            </a:r>
            <a:r>
              <a:rPr lang="en-IN" sz="2400" dirty="0" smtClean="0"/>
              <a:t> PCB design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Eagle PCB design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Proteus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DesignSpark</a:t>
            </a:r>
            <a:r>
              <a:rPr lang="en-IN" sz="2400" dirty="0" smtClean="0"/>
              <a:t> PCB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err="1" smtClean="0"/>
              <a:t>EasyEDA</a:t>
            </a:r>
            <a:endParaRPr lang="en-IN" sz="2400" dirty="0" smtClean="0"/>
          </a:p>
          <a:p>
            <a:pPr lvl="0" algn="just">
              <a:buFont typeface="Wingdings" pitchFamily="2" charset="2"/>
              <a:buChar char="§"/>
            </a:pPr>
            <a:r>
              <a:rPr lang="en-IN" sz="2400" dirty="0" err="1" smtClean="0"/>
              <a:t>DipTrace</a:t>
            </a:r>
            <a:r>
              <a:rPr lang="en-IN" sz="2400" dirty="0" smtClean="0"/>
              <a:t> </a:t>
            </a:r>
          </a:p>
          <a:p>
            <a:pPr lvl="0" algn="just">
              <a:buFont typeface="Wingdings" pitchFamily="2" charset="2"/>
              <a:buChar char="§"/>
            </a:pPr>
            <a:r>
              <a:rPr lang="en-IN" sz="2400" dirty="0" err="1" smtClean="0"/>
              <a:t>UpVerter</a:t>
            </a:r>
            <a:endParaRPr lang="en-IN" sz="2400" dirty="0" smtClean="0"/>
          </a:p>
          <a:p>
            <a:pPr lvl="0" algn="just">
              <a:buFont typeface="Wingdings" pitchFamily="2" charset="2"/>
              <a:buChar char="§"/>
              <a:defRPr/>
            </a:pPr>
            <a:r>
              <a:rPr lang="en-IN" sz="2400" dirty="0" smtClean="0"/>
              <a:t>Circuit Maker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Paid PCB design Software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3700" dirty="0" smtClean="0"/>
              <a:t>Types of PCB</a:t>
            </a:r>
          </a:p>
          <a:p>
            <a:r>
              <a:rPr lang="en-IN" sz="3700" dirty="0" smtClean="0"/>
              <a:t>Single Layer PCB</a:t>
            </a:r>
          </a:p>
          <a:p>
            <a:r>
              <a:rPr lang="en-IN" sz="3700" dirty="0" smtClean="0"/>
              <a:t>Double Layer PCB</a:t>
            </a:r>
          </a:p>
          <a:p>
            <a:r>
              <a:rPr lang="en-IN" sz="3700" dirty="0" smtClean="0"/>
              <a:t>Multi Layer PCB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Overview of PCB technologies and its use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Types of  component technologies</a:t>
            </a:r>
          </a:p>
          <a:p>
            <a:r>
              <a:rPr lang="en-IN" sz="3700" dirty="0" smtClean="0"/>
              <a:t>Through hole component</a:t>
            </a:r>
          </a:p>
          <a:p>
            <a:r>
              <a:rPr lang="en-IN" sz="3700" dirty="0" smtClean="0"/>
              <a:t>SMD’s(Surface Mount Technology )</a:t>
            </a:r>
          </a:p>
          <a:p>
            <a:r>
              <a:rPr lang="en-IN" sz="3700" dirty="0" smtClean="0"/>
              <a:t>Overview of Manual routing technology</a:t>
            </a:r>
          </a:p>
          <a:p>
            <a:r>
              <a:rPr lang="en-IN" sz="3700" dirty="0" smtClean="0"/>
              <a:t>The CAD system as a substitute for manual routing  and how to judge CAD systems.</a:t>
            </a:r>
          </a:p>
          <a:p>
            <a:r>
              <a:rPr lang="en-IN" sz="3700" dirty="0" smtClean="0"/>
              <a:t>General rules for design of PCBs and design factors</a:t>
            </a:r>
          </a:p>
          <a:p>
            <a:endParaRPr lang="en-IN" sz="3700" b="1" dirty="0" smtClean="0"/>
          </a:p>
          <a:p>
            <a:pPr>
              <a:buNone/>
            </a:pPr>
            <a:endParaRPr lang="en-IN" sz="3700" b="1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Our Course Outline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700" dirty="0" smtClean="0"/>
              <a:t> Introduction to Software</a:t>
            </a:r>
          </a:p>
          <a:p>
            <a:r>
              <a:rPr lang="en-IN" sz="3700" dirty="0" smtClean="0"/>
              <a:t>Basics of Circuit designing</a:t>
            </a:r>
          </a:p>
          <a:p>
            <a:r>
              <a:rPr lang="en-IN" sz="3700" dirty="0" smtClean="0"/>
              <a:t>Introduction to Symbols</a:t>
            </a:r>
          </a:p>
          <a:p>
            <a:r>
              <a:rPr lang="en-IN" sz="3700" dirty="0" smtClean="0"/>
              <a:t>Part reference (Reference Designators)</a:t>
            </a:r>
          </a:p>
          <a:p>
            <a:r>
              <a:rPr lang="en-IN" sz="3700" dirty="0" smtClean="0"/>
              <a:t>Schematic Diagram</a:t>
            </a:r>
          </a:p>
          <a:p>
            <a:r>
              <a:rPr lang="en-IN" sz="3700" dirty="0" smtClean="0"/>
              <a:t>Layout Design file creation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How to assign footprints to a symbol ?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Conversion of Design file to layout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dirty="0" smtClean="0"/>
              <a:t>Selecting of Pads and drill size</a:t>
            </a:r>
          </a:p>
          <a:p>
            <a:pPr>
              <a:buNone/>
            </a:pPr>
            <a:endParaRPr lang="en-IN" sz="3700" dirty="0" smtClean="0"/>
          </a:p>
          <a:p>
            <a:pPr>
              <a:buNone/>
            </a:pPr>
            <a:r>
              <a:rPr lang="en-IN" sz="3700" smtClean="0"/>
              <a:t>Enhanced </a:t>
            </a:r>
            <a:r>
              <a:rPr lang="en-IN" sz="3700" dirty="0" smtClean="0"/>
              <a:t>routing technology  </a:t>
            </a:r>
          </a:p>
          <a:p>
            <a:pPr>
              <a:buNone/>
            </a:pPr>
            <a:endParaRPr lang="en-IN" sz="3700" b="1" dirty="0" smtClean="0"/>
          </a:p>
          <a:p>
            <a:pPr>
              <a:buNone/>
            </a:pPr>
            <a:endParaRPr lang="en-IN" sz="3700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Our Course Outline (contd.)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858000" cy="80803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to get trained from REPL?  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624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Professionally designed syllabus.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Theoretical as well as Practical Knowledge.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Every day a new practical.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Time to time Practical Assignments.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Revision Time &amp; Query Sessions.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Development of an innovative project at the end.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Certification with E-verification option.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bg1"/>
                </a:solidFill>
              </a:rPr>
              <a:t>LAST BUT NOT THE LEAST</a:t>
            </a:r>
            <a:r>
              <a:rPr lang="en-US" sz="2400" dirty="0" smtClean="0">
                <a:solidFill>
                  <a:schemeClr val="bg1"/>
                </a:solidFill>
              </a:rPr>
              <a:t>, each student will be provided with a login ID and password for accessing our student forum for absolutely free!</a:t>
            </a:r>
          </a:p>
          <a:p>
            <a:pPr>
              <a:buFont typeface="Wingdings" pitchFamily="2" charset="2"/>
              <a:buChar char="q"/>
            </a:pPr>
            <a:endParaRPr lang="en-IN" dirty="0" smtClean="0"/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IN" sz="3700" dirty="0" smtClean="0"/>
              <a:t>Soldering Methods </a:t>
            </a:r>
          </a:p>
          <a:p>
            <a:pPr algn="just"/>
            <a:r>
              <a:rPr lang="en-IN" sz="3700" dirty="0" smtClean="0"/>
              <a:t>Safety Precautions </a:t>
            </a:r>
          </a:p>
          <a:p>
            <a:pPr algn="just"/>
            <a:r>
              <a:rPr lang="en-IN" sz="3700" dirty="0" smtClean="0"/>
              <a:t>Different Methods of Soldering   </a:t>
            </a:r>
          </a:p>
          <a:p>
            <a:pPr algn="just">
              <a:buNone/>
            </a:pPr>
            <a:endParaRPr lang="en-IN" sz="3700" dirty="0" smtClean="0"/>
          </a:p>
          <a:p>
            <a:pPr algn="just">
              <a:buNone/>
            </a:pPr>
            <a:r>
              <a:rPr lang="en-IN" sz="3700" dirty="0" smtClean="0"/>
              <a:t>LED Design Patterns  </a:t>
            </a:r>
          </a:p>
          <a:p>
            <a:pPr algn="just"/>
            <a:r>
              <a:rPr lang="en-IN" sz="3700" dirty="0" smtClean="0"/>
              <a:t>Use of Flux in soldering   </a:t>
            </a:r>
          </a:p>
          <a:p>
            <a:pPr algn="just"/>
            <a:r>
              <a:rPr lang="en-IN" sz="3700" dirty="0" smtClean="0"/>
              <a:t>Soldering Iron Precautions  </a:t>
            </a:r>
          </a:p>
          <a:p>
            <a:pPr algn="just"/>
            <a:r>
              <a:rPr lang="en-IN" sz="3700" dirty="0" smtClean="0"/>
              <a:t>Solder and Solder Materials Precautions  </a:t>
            </a:r>
          </a:p>
          <a:p>
            <a:pPr algn="just"/>
            <a:r>
              <a:rPr lang="en-IN" sz="3700" dirty="0" smtClean="0"/>
              <a:t>Checking for errors and de-soldering techniques  </a:t>
            </a:r>
          </a:p>
          <a:p>
            <a:pPr algn="just"/>
            <a:endParaRPr lang="en-IN" sz="3700" dirty="0" smtClean="0"/>
          </a:p>
          <a:p>
            <a:pPr algn="just">
              <a:buNone/>
            </a:pPr>
            <a:r>
              <a:rPr lang="en-IN" sz="3700" dirty="0" smtClean="0"/>
              <a:t>Getting PCB ready for etching </a:t>
            </a:r>
          </a:p>
          <a:p>
            <a:pPr algn="just"/>
            <a:r>
              <a:rPr lang="en-IN" sz="3700" dirty="0" smtClean="0"/>
              <a:t>Etching the PCB </a:t>
            </a:r>
          </a:p>
          <a:p>
            <a:pPr algn="just"/>
            <a:r>
              <a:rPr lang="en-IN" sz="3700" dirty="0" smtClean="0"/>
              <a:t>Checking for errors </a:t>
            </a:r>
          </a:p>
          <a:p>
            <a:pPr algn="just"/>
            <a:r>
              <a:rPr lang="en-IN" sz="3700" dirty="0" smtClean="0"/>
              <a:t>Cleaning the PCB     </a:t>
            </a:r>
          </a:p>
          <a:p>
            <a:pPr algn="just">
              <a:buNone/>
            </a:pPr>
            <a:endParaRPr lang="en-IN" sz="3700" dirty="0" smtClean="0"/>
          </a:p>
          <a:p>
            <a:pPr algn="just">
              <a:buNone/>
            </a:pPr>
            <a:r>
              <a:rPr lang="en-IN" sz="3700" dirty="0" smtClean="0"/>
              <a:t>Finalizing PCB and Studying the circuit </a:t>
            </a:r>
          </a:p>
          <a:p>
            <a:pPr algn="just">
              <a:buNone/>
            </a:pPr>
            <a:r>
              <a:rPr lang="en-IN" sz="3700" dirty="0" smtClean="0"/>
              <a:t>Drilling and Soldering methods of PCB  </a:t>
            </a:r>
          </a:p>
          <a:p>
            <a:pPr>
              <a:buNone/>
            </a:pPr>
            <a:endParaRPr lang="en-IN" sz="3700" b="1" dirty="0" smtClean="0"/>
          </a:p>
          <a:p>
            <a:pPr>
              <a:buNone/>
            </a:pPr>
            <a:endParaRPr lang="en-IN" sz="3700" dirty="0" smtClean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Our Course Outline (contd.)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A career in embedded systems is one of the most favourable career options available.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The embedded industry offers tremendous job fortuity countrywide.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If you plan to enter into this field, you need not worry about the respective job prospects.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Embedded systems engineers can find jobs in companies that build embedded systems for the armed forces of a country.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Embedded systems are also used in chemotherapy, diagnostic equipment pacemakers, ventilators, etc.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Online freelancing PCB designers are also favoured worldwide.</a:t>
            </a:r>
            <a:endParaRPr lang="en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Job Prospective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Embedded is also the very correct choice to move with for post graduation (masters).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With a Master in Embedded systems you are well prepared for a career in industry or research. 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People with command in technical education, combined with knowledge and skills in, design and development of embedded systems are in great demand on the </a:t>
            </a:r>
            <a:r>
              <a:rPr lang="en-IN" sz="2400" dirty="0" err="1" smtClean="0"/>
              <a:t>labor</a:t>
            </a:r>
            <a:r>
              <a:rPr lang="en-IN" sz="2400" dirty="0" smtClean="0"/>
              <a:t> market.</a:t>
            </a:r>
            <a:endParaRPr lang="en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Further education /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higher studies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India is to emerge as the embedded systems hub it will have to eagerly address the needs of the market.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It is very obvious that academics education needs to be assembling for this. Thus need to focus on job-oriented courses.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Education and vocational training are the sources for this. One can open its own organization for this purpose.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Small cottage industries and organizations are also relevant option in this field.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Equipments as car, fans, air conditioners, washing machines will always resides in use, as the scope for entrepreneurship will lie there. ‘</a:t>
            </a:r>
            <a:r>
              <a:rPr lang="en-IN" sz="2400" b="1" dirty="0" smtClean="0"/>
              <a:t>Always</a:t>
            </a:r>
            <a:r>
              <a:rPr lang="en-IN" sz="2400" dirty="0" smtClean="0"/>
              <a:t>’.</a:t>
            </a:r>
            <a:endParaRPr lang="en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304800"/>
            <a:ext cx="69342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Entrepreneurship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00400"/>
          </a:xfrm>
        </p:spPr>
        <p:txBody>
          <a:bodyPr/>
          <a:lstStyle/>
          <a:p>
            <a:pPr algn="ctr">
              <a:buNone/>
            </a:pPr>
            <a:r>
              <a:rPr lang="en-IN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  <a:p>
            <a:pPr algn="ctr">
              <a:buNone/>
            </a:pPr>
            <a:r>
              <a:rPr lang="en-IN" b="1" dirty="0" smtClean="0">
                <a:solidFill>
                  <a:schemeClr val="bg1"/>
                </a:solidFill>
              </a:rPr>
              <a:t>For sharing your time with us!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534400" cy="103663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VLSI Design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SOUVIIC\Documents\VLSI-Chip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699" y="1905000"/>
            <a:ext cx="61703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03663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system and it’s evolution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ERA			   DATE 		   COMPLEXITY </a:t>
            </a:r>
          </a:p>
          <a:p>
            <a:pPr>
              <a:buNone/>
            </a:pPr>
            <a:r>
              <a:rPr lang="en-IN" sz="1400" dirty="0" smtClean="0"/>
              <a:t>(number of logic blocks per chip) </a:t>
            </a:r>
          </a:p>
          <a:p>
            <a:pPr>
              <a:buNone/>
            </a:pPr>
            <a:r>
              <a:rPr lang="en-IN" sz="1800" dirty="0" smtClean="0"/>
              <a:t>Single transistor 		       1959 			    	 less than 1 </a:t>
            </a:r>
          </a:p>
          <a:p>
            <a:pPr>
              <a:buNone/>
            </a:pPr>
            <a:r>
              <a:rPr lang="en-IN" sz="1800" dirty="0" smtClean="0"/>
              <a:t>Unit logic			       1960			                         1 </a:t>
            </a:r>
          </a:p>
          <a:p>
            <a:pPr>
              <a:buNone/>
            </a:pPr>
            <a:r>
              <a:rPr lang="en-IN" sz="1800" dirty="0" smtClean="0"/>
              <a:t>Multi-function 	  	       1962 			  	     2 - 4 </a:t>
            </a:r>
          </a:p>
          <a:p>
            <a:pPr>
              <a:buNone/>
            </a:pPr>
            <a:r>
              <a:rPr lang="en-IN" sz="1800" dirty="0" smtClean="0"/>
              <a:t>Complex function		       1964 				    5 - 20</a:t>
            </a:r>
          </a:p>
          <a:p>
            <a:pPr>
              <a:buNone/>
            </a:pPr>
            <a:r>
              <a:rPr lang="en-IN" sz="1800" dirty="0" smtClean="0"/>
              <a:t>Medium Scale Integration  	       1967 				  20 - 200</a:t>
            </a:r>
          </a:p>
          <a:p>
            <a:pPr>
              <a:buNone/>
            </a:pPr>
            <a:r>
              <a:rPr lang="en-IN" sz="1800" dirty="0" smtClean="0"/>
              <a:t>Large Scale Integration 	       1972                                                      200 - 2000 </a:t>
            </a:r>
          </a:p>
          <a:p>
            <a:pPr>
              <a:buNone/>
            </a:pPr>
            <a:r>
              <a:rPr lang="en-IN" sz="1800" dirty="0" smtClean="0"/>
              <a:t>Very Large Scale Integration 	       1978                                                    2000 - 20000</a:t>
            </a:r>
          </a:p>
          <a:p>
            <a:pPr>
              <a:buNone/>
            </a:pPr>
            <a:r>
              <a:rPr lang="en-IN" sz="1800" dirty="0" smtClean="0"/>
              <a:t>Ultra Large Scale Integration          1989                                                  20000 - ? (ULSI)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Very-large-scale integration (VLSI) is the process of creating an integrated circuit (IC) by combining thousands of transistors into a single chip.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The microprocessor is a VLSI device.</a:t>
            </a:r>
          </a:p>
          <a:p>
            <a:pPr algn="just">
              <a:buNone/>
            </a:pPr>
            <a:endParaRPr lang="en-IN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/>
              <a:t>An electronic circuit might consist of a CPU, ROM, RAM and other glue logic. VLSI lets IC designers add all of these into one chip.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VLSI and it’s importance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u="sng" dirty="0" smtClean="0"/>
              <a:t>INRTODUCTION</a:t>
            </a:r>
          </a:p>
          <a:p>
            <a:r>
              <a:rPr lang="en-IN" sz="2400" dirty="0" smtClean="0"/>
              <a:t>Evolution</a:t>
            </a:r>
          </a:p>
          <a:p>
            <a:r>
              <a:rPr lang="en-IN" sz="2400" dirty="0" smtClean="0"/>
              <a:t>Y- chart</a:t>
            </a:r>
          </a:p>
          <a:p>
            <a:r>
              <a:rPr lang="en-IN" sz="2400" dirty="0" smtClean="0"/>
              <a:t>Y- chart domain</a:t>
            </a:r>
          </a:p>
          <a:p>
            <a:r>
              <a:rPr lang="en-IN" sz="2400" dirty="0" smtClean="0"/>
              <a:t>Design Hierarchy</a:t>
            </a:r>
          </a:p>
          <a:p>
            <a:r>
              <a:rPr lang="en-US" sz="2400" b="1" dirty="0" smtClean="0"/>
              <a:t> </a:t>
            </a:r>
            <a:endParaRPr lang="en-IN" sz="2400" dirty="0" smtClean="0"/>
          </a:p>
          <a:p>
            <a:pPr>
              <a:buNone/>
            </a:pPr>
            <a:r>
              <a:rPr lang="en-US" sz="2400" b="1" u="sng" dirty="0" smtClean="0"/>
              <a:t>DIGITAL VLSI SYSTEM DESIGN   </a:t>
            </a:r>
            <a:endParaRPr lang="en-IN" sz="2400" dirty="0" smtClean="0"/>
          </a:p>
          <a:p>
            <a:pPr lvl="0"/>
            <a:r>
              <a:rPr lang="en-US" sz="2400" dirty="0" smtClean="0"/>
              <a:t>Introduction to Digital System IC Design    </a:t>
            </a:r>
            <a:endParaRPr lang="en-IN" sz="2400" dirty="0" smtClean="0"/>
          </a:p>
          <a:p>
            <a:pPr lvl="0"/>
            <a:r>
              <a:rPr lang="en-US" sz="2400" dirty="0" smtClean="0"/>
              <a:t>Number System and Boolean logic    </a:t>
            </a:r>
            <a:endParaRPr lang="en-IN" sz="2400" dirty="0" smtClean="0"/>
          </a:p>
          <a:p>
            <a:pPr lvl="0"/>
            <a:r>
              <a:rPr lang="en-US" sz="2400" dirty="0" smtClean="0"/>
              <a:t>Logic gates, functions &amp; library    </a:t>
            </a:r>
            <a:endParaRPr lang="en-IN" sz="2400" dirty="0" smtClean="0"/>
          </a:p>
          <a:p>
            <a:pPr lvl="0"/>
            <a:r>
              <a:rPr lang="en-US" sz="2400" dirty="0" smtClean="0"/>
              <a:t>Optimization techniques for logic functions    </a:t>
            </a:r>
            <a:endParaRPr lang="en-IN" sz="2400" dirty="0" smtClean="0"/>
          </a:p>
          <a:p>
            <a:pPr lvl="0"/>
            <a:r>
              <a:rPr lang="en-US" sz="2400" dirty="0" smtClean="0"/>
              <a:t>Designing combinational circuits    </a:t>
            </a:r>
            <a:endParaRPr lang="en-IN" sz="2400" dirty="0" smtClean="0"/>
          </a:p>
          <a:p>
            <a:pPr lvl="0"/>
            <a:r>
              <a:rPr lang="en-US" sz="2400" dirty="0" smtClean="0"/>
              <a:t>Analysis and Synthesis of combinational circuits    </a:t>
            </a:r>
            <a:endParaRPr lang="en-IN" sz="2400" dirty="0" smtClean="0"/>
          </a:p>
          <a:p>
            <a:pPr lvl="0"/>
            <a:r>
              <a:rPr lang="en-US" sz="2400" dirty="0" smtClean="0"/>
              <a:t>Designing synchronous sequential circuits   </a:t>
            </a:r>
            <a:endParaRPr lang="en-IN" sz="2400" dirty="0" smtClean="0"/>
          </a:p>
          <a:p>
            <a:pPr lvl="0"/>
            <a:r>
              <a:rPr lang="en-US" sz="2400" dirty="0" smtClean="0"/>
              <a:t>Analysis and Synthesis of sequential circuits like Flip-Flops, registers, counters and memory   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VLSI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 dirty="0" smtClean="0"/>
              <a:t>VERILOG HDL   </a:t>
            </a:r>
            <a:endParaRPr lang="en-IN" sz="2200" b="1" dirty="0" smtClean="0"/>
          </a:p>
          <a:p>
            <a:pPr lvl="0"/>
            <a:r>
              <a:rPr lang="en-US" sz="2200" dirty="0" smtClean="0"/>
              <a:t>Hierarchical Modeling Concepts    </a:t>
            </a:r>
            <a:endParaRPr lang="en-IN" sz="2200" dirty="0" smtClean="0"/>
          </a:p>
          <a:p>
            <a:pPr lvl="0"/>
            <a:r>
              <a:rPr lang="en-US" sz="2200" dirty="0" smtClean="0"/>
              <a:t>Basic Concepts    </a:t>
            </a:r>
            <a:endParaRPr lang="en-IN" sz="2200" dirty="0" smtClean="0"/>
          </a:p>
          <a:p>
            <a:pPr lvl="0"/>
            <a:r>
              <a:rPr lang="en-US" sz="2200" dirty="0" smtClean="0"/>
              <a:t>Modules and Ports    </a:t>
            </a:r>
            <a:endParaRPr lang="en-IN" sz="2200" dirty="0" smtClean="0"/>
          </a:p>
          <a:p>
            <a:pPr lvl="0"/>
            <a:r>
              <a:rPr lang="en-US" sz="2200" dirty="0" smtClean="0"/>
              <a:t>Gate-Level Modeling    </a:t>
            </a:r>
            <a:endParaRPr lang="en-IN" sz="2200" dirty="0" smtClean="0"/>
          </a:p>
          <a:p>
            <a:pPr lvl="0"/>
            <a:r>
              <a:rPr lang="en-US" sz="2200" dirty="0" smtClean="0"/>
              <a:t>Dataflow Modeling    </a:t>
            </a:r>
            <a:endParaRPr lang="en-IN" sz="2200" dirty="0" smtClean="0"/>
          </a:p>
          <a:p>
            <a:pPr lvl="0"/>
            <a:r>
              <a:rPr lang="en-US" sz="2200" dirty="0" smtClean="0"/>
              <a:t>Behavioral Modeling    </a:t>
            </a:r>
            <a:endParaRPr lang="en-IN" sz="2200" dirty="0" smtClean="0"/>
          </a:p>
          <a:p>
            <a:r>
              <a:rPr lang="en-US" sz="2200" dirty="0" smtClean="0"/>
              <a:t>Useful Modeling Techniques  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b="1" u="sng" dirty="0" smtClean="0"/>
              <a:t>BASICS OF TESTBENCHES</a:t>
            </a:r>
            <a:r>
              <a:rPr lang="en-US" sz="2200" b="1" dirty="0" smtClean="0"/>
              <a:t>   </a:t>
            </a:r>
            <a:endParaRPr lang="en-IN" sz="2200" b="1" dirty="0" smtClean="0"/>
          </a:p>
          <a:p>
            <a:pPr lvl="0"/>
            <a:r>
              <a:rPr lang="en-US" sz="2200" dirty="0" smtClean="0"/>
              <a:t>Design Testing Concepts    </a:t>
            </a:r>
            <a:endParaRPr lang="en-IN" sz="2200" dirty="0" smtClean="0"/>
          </a:p>
          <a:p>
            <a:pPr lvl="0"/>
            <a:r>
              <a:rPr lang="en-US" sz="2200" dirty="0" smtClean="0"/>
              <a:t>Test Bench Generation    </a:t>
            </a:r>
            <a:endParaRPr lang="en-IN" sz="2200" dirty="0" smtClean="0"/>
          </a:p>
          <a:p>
            <a:pPr lvl="0"/>
            <a:r>
              <a:rPr lang="en-US" sz="2200" dirty="0" smtClean="0"/>
              <a:t>Simulation &amp; Verification using Test Benches        </a:t>
            </a:r>
            <a:endParaRPr lang="en-IN" sz="2200" dirty="0" smtClean="0"/>
          </a:p>
          <a:p>
            <a:pPr lvl="0"/>
            <a:endParaRPr lang="en-IN" sz="2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VLSI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u="sng" dirty="0" smtClean="0"/>
              <a:t>PROJECT IN VERILOG  </a:t>
            </a:r>
            <a:endParaRPr lang="en-IN" sz="2400" dirty="0" smtClean="0"/>
          </a:p>
          <a:p>
            <a:pPr lvl="0"/>
            <a:r>
              <a:rPr lang="en-US" sz="2400" dirty="0" smtClean="0"/>
              <a:t>Project Study    </a:t>
            </a:r>
            <a:endParaRPr lang="en-IN" sz="2400" dirty="0" smtClean="0"/>
          </a:p>
          <a:p>
            <a:pPr lvl="0"/>
            <a:r>
              <a:rPr lang="en-US" sz="2400" dirty="0" smtClean="0"/>
              <a:t>Design &amp; Implementation using Mentor Graphics </a:t>
            </a:r>
            <a:r>
              <a:rPr lang="en-US" sz="2400" dirty="0" err="1" smtClean="0"/>
              <a:t>ModelSim</a:t>
            </a:r>
            <a:r>
              <a:rPr lang="en-US" sz="2400" dirty="0" smtClean="0"/>
              <a:t> simulation tools    </a:t>
            </a:r>
            <a:endParaRPr lang="en-IN" sz="2400" dirty="0" smtClean="0"/>
          </a:p>
          <a:p>
            <a:pPr lvl="0"/>
            <a:r>
              <a:rPr lang="en-US" sz="2400" dirty="0" smtClean="0"/>
              <a:t>Presentation    </a:t>
            </a:r>
            <a:endParaRPr lang="en-IN" sz="2400" dirty="0" smtClean="0"/>
          </a:p>
          <a:p>
            <a:pPr lvl="0"/>
            <a:r>
              <a:rPr lang="en-US" sz="2400" dirty="0" smtClean="0"/>
              <a:t>Document submission    </a:t>
            </a:r>
            <a:endParaRPr lang="en-IN" sz="2400" dirty="0" smtClean="0"/>
          </a:p>
          <a:p>
            <a:pPr lvl="0"/>
            <a:r>
              <a:rPr lang="en-US" sz="2400" dirty="0" smtClean="0"/>
              <a:t>Evaluation of Project 2/5  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en-IN" sz="2400" dirty="0" smtClean="0"/>
          </a:p>
          <a:p>
            <a:pPr>
              <a:buNone/>
            </a:pPr>
            <a:r>
              <a:rPr lang="en-US" sz="2400" b="1" u="sng" dirty="0" smtClean="0"/>
              <a:t>FPGA BASICS   </a:t>
            </a:r>
            <a:endParaRPr lang="en-IN" sz="2400" dirty="0" smtClean="0"/>
          </a:p>
          <a:p>
            <a:pPr lvl="0"/>
            <a:r>
              <a:rPr lang="en-US" sz="2400" dirty="0" smtClean="0"/>
              <a:t>FPGA Kit Introduction    </a:t>
            </a:r>
            <a:endParaRPr lang="en-IN" sz="2400" dirty="0" smtClean="0"/>
          </a:p>
          <a:p>
            <a:pPr lvl="0"/>
            <a:r>
              <a:rPr lang="en-US" sz="2400" dirty="0" smtClean="0"/>
              <a:t>Block RAM    	</a:t>
            </a:r>
            <a:endParaRPr lang="en-IN" sz="2400" dirty="0" smtClean="0"/>
          </a:p>
          <a:p>
            <a:pPr lvl="0"/>
            <a:r>
              <a:rPr lang="en-US" sz="2400" dirty="0" smtClean="0"/>
              <a:t>FPGA Kit interfacing and configuration    </a:t>
            </a:r>
            <a:endParaRPr lang="en-IN" sz="2400" dirty="0" smtClean="0"/>
          </a:p>
          <a:p>
            <a:pPr lvl="0"/>
            <a:r>
              <a:rPr lang="en-US" sz="2400" dirty="0" smtClean="0"/>
              <a:t>Switch Interfacing 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         1) Combinational sequential  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         2) Seven Segment Display    </a:t>
            </a:r>
            <a:endParaRPr lang="en-IN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VLSI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09800"/>
            <a:ext cx="8534400" cy="3886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600" dirty="0" smtClean="0"/>
              <a:t>The </a:t>
            </a:r>
            <a:r>
              <a:rPr lang="en-IN" sz="1600" dirty="0" err="1" smtClean="0"/>
              <a:t>Gajski</a:t>
            </a:r>
            <a:r>
              <a:rPr lang="en-IN" sz="1600" dirty="0" smtClean="0"/>
              <a:t>-Kuhn chart (or Y diagram) depicts the different perspectives in VLSI hardware design. Mostly, it is used for the development of integrated circuits. Daniel </a:t>
            </a:r>
            <a:r>
              <a:rPr lang="en-IN" sz="1600" dirty="0" err="1" smtClean="0"/>
              <a:t>Gajskiand</a:t>
            </a:r>
            <a:r>
              <a:rPr lang="en-IN" sz="1600" dirty="0" smtClean="0"/>
              <a:t> Robert Kuhn developed it in 1983. In 1985, Robert Walker and Donald Thomas refined it.</a:t>
            </a:r>
          </a:p>
          <a:p>
            <a:pPr algn="just">
              <a:buNone/>
            </a:pPr>
            <a:endParaRPr lang="en-IN" sz="2000" b="1" dirty="0" smtClean="0"/>
          </a:p>
          <a:p>
            <a:pPr algn="just">
              <a:buNone/>
            </a:pPr>
            <a:r>
              <a:rPr lang="en-IN" sz="2000" b="1" dirty="0" smtClean="0"/>
              <a:t>The only 5 levels of VLSI design: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System Level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Algorithmic Level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Register transfer Level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Logical Level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000" dirty="0" smtClean="0"/>
              <a:t>Circuit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609600"/>
            <a:ext cx="6934200" cy="1036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Most important topic- Y chart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665</Words>
  <Application>Microsoft Office PowerPoint</Application>
  <PresentationFormat>On-screen Show (4:3)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RoboManiax Edutech Pvt. Ltd.  (REPL™)</vt:lpstr>
      <vt:lpstr> Why to get trained from REPL?    </vt:lpstr>
      <vt:lpstr>VLSI Design</vt:lpstr>
      <vt:lpstr>Embedded system and it’s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PCB Design &amp; Fabrication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RoboManiax Edutech Pvt. Ltd.  (REPL™)</dc:title>
  <dc:creator>SOUVIIC</dc:creator>
  <cp:lastModifiedBy>Arghya-PC</cp:lastModifiedBy>
  <cp:revision>23</cp:revision>
  <dcterms:created xsi:type="dcterms:W3CDTF">2006-08-16T00:00:00Z</dcterms:created>
  <dcterms:modified xsi:type="dcterms:W3CDTF">2017-10-26T18:28:44Z</dcterms:modified>
</cp:coreProperties>
</file>