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9" r:id="rId3"/>
    <p:sldId id="304" r:id="rId4"/>
    <p:sldId id="305" r:id="rId5"/>
    <p:sldId id="258" r:id="rId6"/>
    <p:sldId id="302" r:id="rId7"/>
    <p:sldId id="303" r:id="rId8"/>
    <p:sldId id="283" r:id="rId9"/>
    <p:sldId id="286" r:id="rId10"/>
    <p:sldId id="287" r:id="rId11"/>
    <p:sldId id="289" r:id="rId12"/>
    <p:sldId id="306" r:id="rId13"/>
    <p:sldId id="307" r:id="rId14"/>
    <p:sldId id="260" r:id="rId15"/>
    <p:sldId id="262" r:id="rId16"/>
    <p:sldId id="263" r:id="rId17"/>
    <p:sldId id="266" r:id="rId18"/>
    <p:sldId id="271" r:id="rId19"/>
    <p:sldId id="272" r:id="rId20"/>
    <p:sldId id="273" r:id="rId21"/>
    <p:sldId id="275" r:id="rId22"/>
    <p:sldId id="278" r:id="rId23"/>
    <p:sldId id="290" r:id="rId24"/>
    <p:sldId id="291" r:id="rId25"/>
    <p:sldId id="292" r:id="rId26"/>
    <p:sldId id="293" r:id="rId27"/>
    <p:sldId id="294" r:id="rId28"/>
    <p:sldId id="295" r:id="rId29"/>
    <p:sldId id="308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571C51-9310-42EA-A99F-FF3795D188C3}" v="39" dt="2024-11-25T17:00:56.9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80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4BED6-4533-475D-8E1E-9A72E37048BB}" type="datetimeFigureOut">
              <a:rPr lang="en-IN" smtClean="0"/>
              <a:t>09-03-2025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C53AB-1385-4A36-839C-66F9610851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5679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4BED6-4533-475D-8E1E-9A72E37048BB}" type="datetimeFigureOut">
              <a:rPr lang="en-IN" smtClean="0"/>
              <a:t>09-03-2025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C53AB-1385-4A36-839C-66F9610851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7219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4BED6-4533-475D-8E1E-9A72E37048BB}" type="datetimeFigureOut">
              <a:rPr lang="en-IN" smtClean="0"/>
              <a:t>09-03-2025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C53AB-1385-4A36-839C-66F961085124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747990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4BED6-4533-475D-8E1E-9A72E37048BB}" type="datetimeFigureOut">
              <a:rPr lang="en-IN" smtClean="0"/>
              <a:t>09-03-2025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C53AB-1385-4A36-839C-66F9610851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45973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4BED6-4533-475D-8E1E-9A72E37048BB}" type="datetimeFigureOut">
              <a:rPr lang="en-IN" smtClean="0"/>
              <a:t>09-03-2025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C53AB-1385-4A36-839C-66F961085124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215777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4BED6-4533-475D-8E1E-9A72E37048BB}" type="datetimeFigureOut">
              <a:rPr lang="en-IN" smtClean="0"/>
              <a:t>09-03-2025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C53AB-1385-4A36-839C-66F9610851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4877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4BED6-4533-475D-8E1E-9A72E37048BB}" type="datetimeFigureOut">
              <a:rPr lang="en-IN" smtClean="0"/>
              <a:t>09-03-2025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C53AB-1385-4A36-839C-66F9610851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09136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4BED6-4533-475D-8E1E-9A72E37048BB}" type="datetimeFigureOut">
              <a:rPr lang="en-IN" smtClean="0"/>
              <a:t>09-03-2025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C53AB-1385-4A36-839C-66F9610851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10710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944617" y="609676"/>
            <a:ext cx="2308859" cy="697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9894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4BED6-4533-475D-8E1E-9A72E37048BB}" type="datetimeFigureOut">
              <a:rPr lang="en-IN" smtClean="0"/>
              <a:t>09-03-2025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C53AB-1385-4A36-839C-66F9610851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3298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4BED6-4533-475D-8E1E-9A72E37048BB}" type="datetimeFigureOut">
              <a:rPr lang="en-IN" smtClean="0"/>
              <a:t>09-03-2025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C53AB-1385-4A36-839C-66F9610851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6017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4BED6-4533-475D-8E1E-9A72E37048BB}" type="datetimeFigureOut">
              <a:rPr lang="en-IN" smtClean="0"/>
              <a:t>09-03-2025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C53AB-1385-4A36-839C-66F9610851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2967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4BED6-4533-475D-8E1E-9A72E37048BB}" type="datetimeFigureOut">
              <a:rPr lang="en-IN" smtClean="0"/>
              <a:t>09-03-2025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C53AB-1385-4A36-839C-66F9610851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6618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4BED6-4533-475D-8E1E-9A72E37048BB}" type="datetimeFigureOut">
              <a:rPr lang="en-IN" smtClean="0"/>
              <a:t>09-03-2025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C53AB-1385-4A36-839C-66F9610851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3376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4BED6-4533-475D-8E1E-9A72E37048BB}" type="datetimeFigureOut">
              <a:rPr lang="en-IN" smtClean="0"/>
              <a:t>09-03-2025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C53AB-1385-4A36-839C-66F9610851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0414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4BED6-4533-475D-8E1E-9A72E37048BB}" type="datetimeFigureOut">
              <a:rPr lang="en-IN" smtClean="0"/>
              <a:t>09-03-2025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C53AB-1385-4A36-839C-66F9610851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1152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4BED6-4533-475D-8E1E-9A72E37048BB}" type="datetimeFigureOut">
              <a:rPr lang="en-IN" smtClean="0"/>
              <a:t>09-03-2025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C53AB-1385-4A36-839C-66F9610851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4813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F4BED6-4533-475D-8E1E-9A72E37048BB}" type="datetimeFigureOut">
              <a:rPr lang="en-IN" smtClean="0"/>
              <a:t>09-03-2025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A7CC53AB-1385-4A36-839C-66F9610851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6456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.png"/><Relationship Id="rId4" Type="http://schemas.openxmlformats.org/officeDocument/2006/relationships/image" Target="../media/image15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19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jigampala/embedded-System.git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BC109-11C2-0056-2DC9-4F77BCA6FB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22528" y="2185053"/>
            <a:ext cx="7766936" cy="1646302"/>
          </a:xfrm>
        </p:spPr>
        <p:txBody>
          <a:bodyPr/>
          <a:lstStyle/>
          <a:p>
            <a:pPr algn="l"/>
            <a:r>
              <a:rPr lang="en-US" sz="6000" b="1" dirty="0"/>
              <a:t>Embedded Systems</a:t>
            </a:r>
            <a:br>
              <a:rPr lang="en-US" sz="6000" b="1" dirty="0"/>
            </a:br>
            <a:r>
              <a:rPr lang="en-US" sz="6000" b="1" dirty="0"/>
              <a:t>       Internship      </a:t>
            </a:r>
            <a:endParaRPr lang="en-IN" sz="60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E7AEA2-23F4-2E16-110A-1A080D0D80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89585" y="4653272"/>
            <a:ext cx="5521569" cy="2083777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Presented by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G . Jai Anjaneya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(22A91A0476)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Electronics and Communication Engineering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Aditya University</a:t>
            </a:r>
          </a:p>
          <a:p>
            <a:pPr algn="ctr"/>
            <a:endParaRPr lang="en-IN" b="1" dirty="0">
              <a:solidFill>
                <a:schemeClr val="tx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57ED89E-3A60-12F2-BCCE-2CF5B422E8B3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11290" y="84276"/>
            <a:ext cx="2658287" cy="1146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9293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3696110" y="1233930"/>
            <a:ext cx="2308859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spc="-30" dirty="0"/>
              <a:t>ABSTRACT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2511679"/>
            <a:ext cx="8499623" cy="1734577"/>
          </a:xfrm>
          <a:prstGeom prst="rect">
            <a:avLst/>
          </a:prstGeom>
        </p:spPr>
        <p:txBody>
          <a:bodyPr vert="horz" wrap="square" lIns="0" tIns="90170" rIns="0" bIns="0" rtlCol="0">
            <a:spAutoFit/>
          </a:bodyPr>
          <a:lstStyle/>
          <a:p>
            <a:pPr marL="12700" marR="5080" algn="just">
              <a:lnSpc>
                <a:spcPct val="88500"/>
              </a:lnSpc>
              <a:spcBef>
                <a:spcPts val="710"/>
              </a:spcBef>
            </a:pPr>
            <a:r>
              <a:rPr sz="4000" spc="105" dirty="0">
                <a:latin typeface="Arial MT"/>
                <a:cs typeface="Arial MT"/>
              </a:rPr>
              <a:t>The</a:t>
            </a:r>
            <a:r>
              <a:rPr sz="4000" spc="210" dirty="0">
                <a:latin typeface="Arial MT"/>
                <a:cs typeface="Arial MT"/>
              </a:rPr>
              <a:t>  </a:t>
            </a:r>
            <a:r>
              <a:rPr sz="4000" spc="185" dirty="0">
                <a:latin typeface="Arial MT"/>
                <a:cs typeface="Arial MT"/>
              </a:rPr>
              <a:t>main</a:t>
            </a:r>
            <a:r>
              <a:rPr sz="4000" spc="200" dirty="0">
                <a:latin typeface="Arial MT"/>
                <a:cs typeface="Arial MT"/>
              </a:rPr>
              <a:t>  </a:t>
            </a:r>
            <a:r>
              <a:rPr sz="4000" spc="185" dirty="0">
                <a:latin typeface="Arial MT"/>
                <a:cs typeface="Arial MT"/>
              </a:rPr>
              <a:t>aim</a:t>
            </a:r>
            <a:r>
              <a:rPr sz="4000" spc="200" dirty="0">
                <a:latin typeface="Arial MT"/>
                <a:cs typeface="Arial MT"/>
              </a:rPr>
              <a:t>  </a:t>
            </a:r>
            <a:r>
              <a:rPr sz="4000" spc="220" dirty="0">
                <a:latin typeface="Arial MT"/>
                <a:cs typeface="Arial MT"/>
              </a:rPr>
              <a:t>of</a:t>
            </a:r>
            <a:r>
              <a:rPr sz="4000" spc="459" dirty="0">
                <a:latin typeface="Arial MT"/>
                <a:cs typeface="Arial MT"/>
              </a:rPr>
              <a:t>  </a:t>
            </a:r>
            <a:r>
              <a:rPr sz="4000" spc="220" dirty="0">
                <a:latin typeface="Arial MT"/>
                <a:cs typeface="Arial MT"/>
              </a:rPr>
              <a:t>this</a:t>
            </a:r>
            <a:r>
              <a:rPr sz="4000" spc="210" dirty="0">
                <a:latin typeface="Arial MT"/>
                <a:cs typeface="Arial MT"/>
              </a:rPr>
              <a:t>  </a:t>
            </a:r>
            <a:r>
              <a:rPr sz="4000" spc="260" dirty="0">
                <a:latin typeface="Arial MT"/>
                <a:cs typeface="Arial MT"/>
              </a:rPr>
              <a:t>project</a:t>
            </a:r>
            <a:r>
              <a:rPr sz="4000" spc="210" dirty="0">
                <a:latin typeface="Arial MT"/>
                <a:cs typeface="Arial MT"/>
              </a:rPr>
              <a:t>  </a:t>
            </a:r>
            <a:r>
              <a:rPr sz="4000" spc="185" dirty="0">
                <a:latin typeface="Arial MT"/>
                <a:cs typeface="Arial MT"/>
              </a:rPr>
              <a:t>is</a:t>
            </a:r>
            <a:r>
              <a:rPr sz="4000" spc="210" dirty="0">
                <a:latin typeface="Arial MT"/>
                <a:cs typeface="Arial MT"/>
              </a:rPr>
              <a:t>  </a:t>
            </a:r>
            <a:r>
              <a:rPr sz="4000" spc="229" dirty="0">
                <a:latin typeface="Arial MT"/>
                <a:cs typeface="Arial MT"/>
              </a:rPr>
              <a:t>to </a:t>
            </a:r>
            <a:r>
              <a:rPr sz="4000" spc="215" dirty="0">
                <a:latin typeface="Arial MT"/>
                <a:cs typeface="Arial MT"/>
              </a:rPr>
              <a:t>operate</a:t>
            </a:r>
            <a:r>
              <a:rPr sz="4000" spc="120" dirty="0">
                <a:latin typeface="Arial MT"/>
                <a:cs typeface="Arial MT"/>
              </a:rPr>
              <a:t> </a:t>
            </a:r>
            <a:r>
              <a:rPr sz="4000" spc="220" dirty="0">
                <a:latin typeface="Arial MT"/>
                <a:cs typeface="Arial MT"/>
              </a:rPr>
              <a:t>the</a:t>
            </a:r>
            <a:r>
              <a:rPr sz="4000" spc="120" dirty="0">
                <a:latin typeface="Arial MT"/>
                <a:cs typeface="Arial MT"/>
              </a:rPr>
              <a:t> </a:t>
            </a:r>
            <a:r>
              <a:rPr sz="4000" dirty="0">
                <a:latin typeface="Arial MT"/>
                <a:cs typeface="Arial MT"/>
              </a:rPr>
              <a:t>ROBOT</a:t>
            </a:r>
            <a:r>
              <a:rPr sz="4000" spc="120" dirty="0">
                <a:latin typeface="Arial MT"/>
                <a:cs typeface="Arial MT"/>
              </a:rPr>
              <a:t> </a:t>
            </a:r>
            <a:r>
              <a:rPr sz="4000" spc="210" dirty="0">
                <a:latin typeface="Arial MT"/>
                <a:cs typeface="Arial MT"/>
              </a:rPr>
              <a:t>using</a:t>
            </a:r>
            <a:r>
              <a:rPr sz="4000" spc="135" dirty="0">
                <a:latin typeface="Arial MT"/>
                <a:cs typeface="Arial MT"/>
              </a:rPr>
              <a:t> </a:t>
            </a:r>
            <a:r>
              <a:rPr sz="4000" spc="215" dirty="0">
                <a:latin typeface="Arial MT"/>
                <a:cs typeface="Arial MT"/>
              </a:rPr>
              <a:t>switches</a:t>
            </a:r>
            <a:r>
              <a:rPr sz="4000" spc="114" dirty="0">
                <a:latin typeface="Arial MT"/>
                <a:cs typeface="Arial MT"/>
              </a:rPr>
              <a:t> </a:t>
            </a:r>
            <a:r>
              <a:rPr sz="4000" spc="140" dirty="0">
                <a:latin typeface="Arial MT"/>
                <a:cs typeface="Arial MT"/>
              </a:rPr>
              <a:t>by </a:t>
            </a:r>
            <a:r>
              <a:rPr sz="4000" spc="185" dirty="0">
                <a:latin typeface="Arial MT"/>
                <a:cs typeface="Arial MT"/>
              </a:rPr>
              <a:t>Arduino.</a:t>
            </a:r>
            <a:endParaRPr sz="4000" dirty="0">
              <a:latin typeface="Arial MT"/>
              <a:cs typeface="Arial M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18685E-D11B-A8DB-5506-2C5E688FE3F5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11290" y="84276"/>
            <a:ext cx="2658287" cy="1146647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5934" y="1005254"/>
            <a:ext cx="5418666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45" dirty="0">
                <a:latin typeface="Arial MT"/>
                <a:cs typeface="Arial MT"/>
              </a:rPr>
              <a:t>Introduction</a:t>
            </a:r>
            <a:r>
              <a:rPr spc="-105" dirty="0">
                <a:latin typeface="Arial MT"/>
                <a:cs typeface="Arial MT"/>
              </a:rPr>
              <a:t> </a:t>
            </a:r>
            <a:r>
              <a:rPr spc="254" dirty="0">
                <a:latin typeface="Arial MT"/>
                <a:cs typeface="Arial MT"/>
              </a:rPr>
              <a:t>to</a:t>
            </a:r>
            <a:r>
              <a:rPr spc="-105" dirty="0">
                <a:latin typeface="Arial MT"/>
                <a:cs typeface="Arial MT"/>
              </a:rPr>
              <a:t> </a:t>
            </a:r>
            <a:r>
              <a:rPr spc="160" dirty="0">
                <a:latin typeface="Arial MT"/>
                <a:cs typeface="Arial MT"/>
              </a:rPr>
              <a:t>Robots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B2DBAB-9654-A74D-4755-A8EEF138628F}"/>
              </a:ext>
            </a:extLst>
          </p:cNvPr>
          <p:cNvSpPr txBox="1"/>
          <p:nvPr/>
        </p:nvSpPr>
        <p:spPr>
          <a:xfrm>
            <a:off x="773723" y="1930400"/>
            <a:ext cx="7781191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000" dirty="0"/>
              <a:t>Robotics it is man-made mechanical devices that can move by themselves, whose motion must be </a:t>
            </a:r>
            <a:r>
              <a:rPr lang="en-US" sz="2000" dirty="0" err="1"/>
              <a:t>planned,sensed</a:t>
            </a:r>
            <a:r>
              <a:rPr lang="en-US" sz="2000" dirty="0"/>
              <a:t>, actuated, modeled  and  controlled,  and  whose  motion  behavior  can  be influenced by programming. Robots are the physical agent that perform task by 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dirty="0"/>
              <a:t>manipulating the physical world.</a:t>
            </a:r>
          </a:p>
          <a:p>
            <a:pPr algn="just"/>
            <a:r>
              <a:rPr lang="en-US" sz="2000" dirty="0"/>
              <a:t>Robots are the physical agent that perform task by manipulating the 	physical world.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6EC005-5F79-9615-4081-DF501BC10E9E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20082" y="0"/>
            <a:ext cx="2658287" cy="1146647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FC385-2C36-421A-511A-1D11F41061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01462" y="553815"/>
            <a:ext cx="7077807" cy="677108"/>
          </a:xfrm>
        </p:spPr>
        <p:txBody>
          <a:bodyPr/>
          <a:lstStyle/>
          <a:p>
            <a:r>
              <a:rPr lang="en-IN" dirty="0">
                <a:latin typeface="Calibri"/>
                <a:cs typeface="Calibri"/>
              </a:rPr>
              <a:t>Robot</a:t>
            </a:r>
            <a:r>
              <a:rPr lang="en-IN" spc="-160" dirty="0">
                <a:latin typeface="Calibri"/>
                <a:cs typeface="Calibri"/>
              </a:rPr>
              <a:t> </a:t>
            </a:r>
            <a:r>
              <a:rPr lang="en-IN" spc="-10" dirty="0">
                <a:latin typeface="Calibri"/>
                <a:cs typeface="Calibri"/>
              </a:rPr>
              <a:t>hardware Requirement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1E4699-0283-9733-FEA9-3A8ABA6DFBA0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738555" y="1523206"/>
            <a:ext cx="8343900" cy="5334794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Components:</a:t>
            </a:r>
          </a:p>
          <a:p>
            <a:r>
              <a:rPr lang="en-US" sz="2200" b="1" dirty="0"/>
              <a:t>Microcontroller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Arduino Uno (or equivalent)</a:t>
            </a:r>
            <a:r>
              <a:rPr lang="en-US" dirty="0"/>
              <a:t>: The main control board.</a:t>
            </a:r>
          </a:p>
          <a:p>
            <a:r>
              <a:rPr lang="en-US" b="1" dirty="0"/>
              <a:t>Robot Structure</a:t>
            </a:r>
          </a:p>
          <a:p>
            <a:pPr>
              <a:buFont typeface="+mj-lt"/>
              <a:buAutoNum type="arabicPeriod" startAt="2"/>
            </a:pPr>
            <a:r>
              <a:rPr lang="en-US" b="1" dirty="0"/>
              <a:t>Chassis</a:t>
            </a:r>
            <a:r>
              <a:rPr lang="en-US" dirty="0"/>
              <a:t>: The frame to hold the components (2-wheel, 4-wheel, or custom chassis).</a:t>
            </a:r>
          </a:p>
          <a:p>
            <a:pPr>
              <a:buFont typeface="+mj-lt"/>
              <a:buAutoNum type="arabicPeriod" startAt="2"/>
            </a:pPr>
            <a:r>
              <a:rPr lang="en-US" b="1" dirty="0"/>
              <a:t>Motors</a:t>
            </a:r>
            <a:r>
              <a:rPr lang="en-US" dirty="0"/>
              <a:t>:</a:t>
            </a:r>
          </a:p>
          <a:p>
            <a:pPr>
              <a:buFont typeface="+mj-lt"/>
              <a:buAutoNum type="arabicPeriod" startAt="2"/>
            </a:pPr>
            <a:r>
              <a:rPr lang="en-US" b="1" dirty="0"/>
              <a:t>Wheels</a:t>
            </a:r>
            <a:r>
              <a:rPr lang="en-US" dirty="0"/>
              <a:t>: For the robot's mobility.</a:t>
            </a:r>
          </a:p>
          <a:p>
            <a:pPr>
              <a:buFont typeface="+mj-lt"/>
              <a:buAutoNum type="arabicPeriod" startAt="2"/>
            </a:pPr>
            <a:r>
              <a:rPr lang="en-US" b="1" dirty="0"/>
              <a:t>Caster Wheel</a:t>
            </a:r>
            <a:r>
              <a:rPr lang="en-US" dirty="0"/>
              <a:t>: (Optional) To stabilize the robot.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1A544F-86B5-0809-7867-5B8A626DF138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11290" y="84276"/>
            <a:ext cx="2658287" cy="1146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5205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CBE92F5-ACD4-8839-7BF5-8C5DCEFAE784}"/>
              </a:ext>
            </a:extLst>
          </p:cNvPr>
          <p:cNvSpPr txBox="1"/>
          <p:nvPr/>
        </p:nvSpPr>
        <p:spPr>
          <a:xfrm>
            <a:off x="624254" y="1318846"/>
            <a:ext cx="8950569" cy="51706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b="1" dirty="0"/>
              <a:t>Switch Input</a:t>
            </a:r>
          </a:p>
          <a:p>
            <a:pPr>
              <a:buFont typeface="+mj-lt"/>
              <a:buAutoNum type="arabicPeriod" startAt="6"/>
            </a:pPr>
            <a:r>
              <a:rPr lang="en-US" sz="2200" b="1" dirty="0"/>
              <a:t>Push Buttons or Toggle Switches</a:t>
            </a:r>
            <a:r>
              <a:rPr lang="en-US" sz="2200" dirty="0"/>
              <a:t>: For user inputs to control the robot.</a:t>
            </a:r>
          </a:p>
          <a:p>
            <a:pPr>
              <a:buFont typeface="+mj-lt"/>
              <a:buAutoNum type="arabicPeriod" startAt="6"/>
            </a:pPr>
            <a:r>
              <a:rPr lang="en-US" sz="2200" b="1" dirty="0"/>
              <a:t>Pull-Down Resistors</a:t>
            </a:r>
            <a:r>
              <a:rPr lang="en-US" sz="2200" dirty="0"/>
              <a:t> (e.g., 10k Ohm): To stabilize the button input signals.</a:t>
            </a:r>
          </a:p>
          <a:p>
            <a:r>
              <a:rPr lang="en-US" sz="2200" b="1" dirty="0"/>
              <a:t>Motor Control</a:t>
            </a:r>
          </a:p>
          <a:p>
            <a:pPr>
              <a:buFont typeface="+mj-lt"/>
              <a:buAutoNum type="arabicPeriod" startAt="8"/>
            </a:pPr>
            <a:r>
              <a:rPr lang="en-US" sz="2200" b="1" dirty="0"/>
              <a:t>Motor Driver Module</a:t>
            </a:r>
            <a:r>
              <a:rPr lang="en-US" sz="2200" dirty="0"/>
              <a:t> (e.g., L298N or L293D): To drive the motors.</a:t>
            </a:r>
          </a:p>
          <a:p>
            <a:r>
              <a:rPr lang="en-US" sz="2200" b="1" dirty="0"/>
              <a:t>Power Supply</a:t>
            </a:r>
          </a:p>
          <a:p>
            <a:pPr>
              <a:buFont typeface="+mj-lt"/>
              <a:buAutoNum type="arabicPeriod" startAt="9"/>
            </a:pPr>
            <a:r>
              <a:rPr lang="en-US" sz="2200" b="1" dirty="0"/>
              <a:t>Battery Pack</a:t>
            </a:r>
            <a:r>
              <a:rPr lang="en-US" sz="2200" dirty="0"/>
              <a:t> (e.g., 9V or 12V with proper capacity for motors and Arduino).</a:t>
            </a:r>
          </a:p>
          <a:p>
            <a:pPr>
              <a:buFont typeface="+mj-lt"/>
              <a:buAutoNum type="arabicPeriod" startAt="9"/>
            </a:pPr>
            <a:r>
              <a:rPr lang="en-US" sz="2200" b="1" dirty="0"/>
              <a:t>Power Wires</a:t>
            </a:r>
            <a:r>
              <a:rPr lang="en-US" sz="2200" dirty="0"/>
              <a:t>: To connect the power supply.</a:t>
            </a:r>
          </a:p>
          <a:p>
            <a:r>
              <a:rPr lang="en-US" sz="2200" b="1" dirty="0"/>
              <a:t>Additional Components</a:t>
            </a:r>
          </a:p>
          <a:p>
            <a:pPr>
              <a:buFont typeface="+mj-lt"/>
              <a:buAutoNum type="arabicPeriod" startAt="11"/>
            </a:pPr>
            <a:r>
              <a:rPr lang="en-US" sz="2200" b="1" dirty="0"/>
              <a:t>Jumper Wires</a:t>
            </a:r>
            <a:r>
              <a:rPr lang="en-US" sz="2200" dirty="0"/>
              <a:t>: For wiring connections.</a:t>
            </a:r>
          </a:p>
          <a:p>
            <a:pPr>
              <a:buFont typeface="+mj-lt"/>
              <a:buAutoNum type="arabicPeriod" startAt="11"/>
            </a:pPr>
            <a:r>
              <a:rPr lang="en-US" sz="2200" b="1" dirty="0"/>
              <a:t>Breadboard</a:t>
            </a:r>
            <a:r>
              <a:rPr lang="en-US" sz="2200" dirty="0"/>
              <a:t>: For prototyping.</a:t>
            </a:r>
          </a:p>
          <a:p>
            <a:pPr>
              <a:buFont typeface="+mj-lt"/>
              <a:buAutoNum type="arabicPeriod" startAt="11"/>
            </a:pPr>
            <a:r>
              <a:rPr lang="en-US" sz="2200" b="1" dirty="0"/>
              <a:t>On/Off Switch</a:t>
            </a:r>
            <a:r>
              <a:rPr lang="en-US" sz="2200" dirty="0"/>
              <a:t>: To power the system on and off.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8DAFE6-EFAC-099F-D083-89564E07E0D8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20082" y="0"/>
            <a:ext cx="2658287" cy="1146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7956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40032" y="1726223"/>
            <a:ext cx="8764048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rgbClr val="1F2023"/>
                </a:solidFill>
                <a:latin typeface="Calibri"/>
                <a:cs typeface="Calibri"/>
              </a:rPr>
              <a:t>What</a:t>
            </a:r>
            <a:r>
              <a:rPr spc="-35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1F2023"/>
                </a:solidFill>
                <a:latin typeface="Calibri"/>
                <a:cs typeface="Calibri"/>
              </a:rPr>
              <a:t>is</a:t>
            </a:r>
            <a:r>
              <a:rPr spc="-35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1F2023"/>
                </a:solidFill>
                <a:latin typeface="Calibri"/>
                <a:cs typeface="Calibri"/>
              </a:rPr>
              <a:t>an</a:t>
            </a:r>
            <a:r>
              <a:rPr spc="-30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1F2023"/>
                </a:solidFill>
                <a:latin typeface="Calibri"/>
                <a:cs typeface="Calibri"/>
              </a:rPr>
              <a:t>Arduino</a:t>
            </a:r>
            <a:r>
              <a:rPr spc="-25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1F2023"/>
                </a:solidFill>
                <a:latin typeface="Calibri"/>
                <a:cs typeface="Calibri"/>
              </a:rPr>
              <a:t>Uno</a:t>
            </a:r>
            <a:r>
              <a:rPr spc="-25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1F2023"/>
                </a:solidFill>
                <a:latin typeface="Calibri"/>
                <a:cs typeface="Calibri"/>
              </a:rPr>
              <a:t>used</a:t>
            </a:r>
            <a:r>
              <a:rPr spc="-50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pc="-20" dirty="0">
                <a:solidFill>
                  <a:srgbClr val="1F2023"/>
                </a:solidFill>
                <a:latin typeface="Calibri"/>
                <a:cs typeface="Calibri"/>
              </a:rPr>
              <a:t>for?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2611178"/>
            <a:ext cx="8357063" cy="2963632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240029" marR="5080" indent="-227965" algn="just">
              <a:lnSpc>
                <a:spcPct val="90000"/>
              </a:lnSpc>
              <a:spcBef>
                <a:spcPts val="430"/>
              </a:spcBef>
              <a:buFont typeface="Arial MT"/>
              <a:buChar char="•"/>
              <a:tabLst>
                <a:tab pos="241300" algn="l"/>
              </a:tabLst>
            </a:pPr>
            <a:r>
              <a:rPr sz="3000" dirty="0">
                <a:solidFill>
                  <a:srgbClr val="4D5155"/>
                </a:solidFill>
                <a:latin typeface="Calibri"/>
                <a:cs typeface="Calibri"/>
              </a:rPr>
              <a:t>Arduino</a:t>
            </a:r>
            <a:r>
              <a:rPr sz="3000" spc="-30" dirty="0">
                <a:solidFill>
                  <a:srgbClr val="4D5155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4D5155"/>
                </a:solidFill>
                <a:latin typeface="Calibri"/>
                <a:cs typeface="Calibri"/>
              </a:rPr>
              <a:t>UNO</a:t>
            </a:r>
            <a:r>
              <a:rPr sz="3000" spc="-40" dirty="0">
                <a:solidFill>
                  <a:srgbClr val="4D5155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4D5155"/>
                </a:solidFill>
                <a:latin typeface="Calibri"/>
                <a:cs typeface="Calibri"/>
              </a:rPr>
              <a:t>is</a:t>
            </a:r>
            <a:r>
              <a:rPr sz="3000" spc="-60" dirty="0">
                <a:solidFill>
                  <a:srgbClr val="4D5155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4D5155"/>
                </a:solidFill>
                <a:latin typeface="Calibri"/>
                <a:cs typeface="Calibri"/>
              </a:rPr>
              <a:t>a</a:t>
            </a:r>
            <a:r>
              <a:rPr sz="3000" spc="-50" dirty="0">
                <a:solidFill>
                  <a:srgbClr val="4D5155"/>
                </a:solidFill>
                <a:latin typeface="Calibri"/>
                <a:cs typeface="Calibri"/>
              </a:rPr>
              <a:t> </a:t>
            </a:r>
            <a:r>
              <a:rPr sz="3000" spc="-25" dirty="0">
                <a:solidFill>
                  <a:srgbClr val="4D5155"/>
                </a:solidFill>
                <a:latin typeface="Calibri"/>
                <a:cs typeface="Calibri"/>
              </a:rPr>
              <a:t>low-</a:t>
            </a:r>
            <a:r>
              <a:rPr sz="3000" dirty="0">
                <a:solidFill>
                  <a:srgbClr val="4D5155"/>
                </a:solidFill>
                <a:latin typeface="Calibri"/>
                <a:cs typeface="Calibri"/>
              </a:rPr>
              <a:t>cost,</a:t>
            </a:r>
            <a:r>
              <a:rPr sz="3000" spc="-35" dirty="0">
                <a:solidFill>
                  <a:srgbClr val="4D5155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4D5155"/>
                </a:solidFill>
                <a:latin typeface="Calibri"/>
                <a:cs typeface="Calibri"/>
              </a:rPr>
              <a:t>flexible,</a:t>
            </a:r>
            <a:r>
              <a:rPr sz="3000" spc="-50" dirty="0">
                <a:solidFill>
                  <a:srgbClr val="4D5155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4D5155"/>
                </a:solidFill>
                <a:latin typeface="Calibri"/>
                <a:cs typeface="Calibri"/>
              </a:rPr>
              <a:t>and</a:t>
            </a:r>
            <a:r>
              <a:rPr sz="3000" spc="-50" dirty="0">
                <a:solidFill>
                  <a:srgbClr val="4D5155"/>
                </a:solidFill>
                <a:latin typeface="Calibri"/>
                <a:cs typeface="Calibri"/>
              </a:rPr>
              <a:t> </a:t>
            </a:r>
            <a:r>
              <a:rPr sz="3000" spc="-30" dirty="0">
                <a:solidFill>
                  <a:srgbClr val="4D5155"/>
                </a:solidFill>
                <a:latin typeface="Calibri"/>
                <a:cs typeface="Calibri"/>
              </a:rPr>
              <a:t>easy-to-</a:t>
            </a:r>
            <a:r>
              <a:rPr sz="3000" dirty="0">
                <a:solidFill>
                  <a:srgbClr val="4D5155"/>
                </a:solidFill>
                <a:latin typeface="Calibri"/>
                <a:cs typeface="Calibri"/>
              </a:rPr>
              <a:t>use</a:t>
            </a:r>
            <a:r>
              <a:rPr sz="3000" spc="-20" dirty="0">
                <a:solidFill>
                  <a:srgbClr val="4D5155"/>
                </a:solidFill>
                <a:latin typeface="Calibri"/>
                <a:cs typeface="Calibri"/>
              </a:rPr>
              <a:t> </a:t>
            </a:r>
            <a:r>
              <a:rPr sz="3000" spc="-10" dirty="0">
                <a:solidFill>
                  <a:srgbClr val="4D5155"/>
                </a:solidFill>
                <a:latin typeface="Calibri"/>
                <a:cs typeface="Calibri"/>
              </a:rPr>
              <a:t>programmable 	</a:t>
            </a:r>
            <a:r>
              <a:rPr sz="3000" spc="-25" dirty="0">
                <a:solidFill>
                  <a:srgbClr val="4D5155"/>
                </a:solidFill>
                <a:latin typeface="Calibri"/>
                <a:cs typeface="Calibri"/>
              </a:rPr>
              <a:t>open-</a:t>
            </a:r>
            <a:r>
              <a:rPr sz="3000" dirty="0">
                <a:solidFill>
                  <a:srgbClr val="4D5155"/>
                </a:solidFill>
                <a:latin typeface="Calibri"/>
                <a:cs typeface="Calibri"/>
              </a:rPr>
              <a:t>source</a:t>
            </a:r>
            <a:r>
              <a:rPr sz="3000" spc="-45" dirty="0">
                <a:solidFill>
                  <a:srgbClr val="4D5155"/>
                </a:solidFill>
                <a:latin typeface="Calibri"/>
                <a:cs typeface="Calibri"/>
              </a:rPr>
              <a:t> </a:t>
            </a:r>
            <a:r>
              <a:rPr sz="3000" spc="-10" dirty="0">
                <a:solidFill>
                  <a:srgbClr val="4D5155"/>
                </a:solidFill>
                <a:latin typeface="Calibri"/>
                <a:cs typeface="Calibri"/>
              </a:rPr>
              <a:t>microcontroller</a:t>
            </a:r>
            <a:r>
              <a:rPr sz="3000" spc="-45" dirty="0">
                <a:solidFill>
                  <a:srgbClr val="4D5155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4D5155"/>
                </a:solidFill>
                <a:latin typeface="Calibri"/>
                <a:cs typeface="Calibri"/>
              </a:rPr>
              <a:t>board</a:t>
            </a:r>
            <a:r>
              <a:rPr sz="3000" spc="-65" dirty="0">
                <a:solidFill>
                  <a:srgbClr val="4D5155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4D5155"/>
                </a:solidFill>
                <a:latin typeface="Calibri"/>
                <a:cs typeface="Calibri"/>
              </a:rPr>
              <a:t>that</a:t>
            </a:r>
            <a:r>
              <a:rPr sz="3000" spc="-65" dirty="0">
                <a:solidFill>
                  <a:srgbClr val="4D5155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4D5155"/>
                </a:solidFill>
                <a:latin typeface="Calibri"/>
                <a:cs typeface="Calibri"/>
              </a:rPr>
              <a:t>can</a:t>
            </a:r>
            <a:r>
              <a:rPr sz="3000" spc="-75" dirty="0">
                <a:solidFill>
                  <a:srgbClr val="4D5155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4D5155"/>
                </a:solidFill>
                <a:latin typeface="Calibri"/>
                <a:cs typeface="Calibri"/>
              </a:rPr>
              <a:t>be</a:t>
            </a:r>
            <a:r>
              <a:rPr sz="3000" spc="-70" dirty="0">
                <a:solidFill>
                  <a:srgbClr val="4D5155"/>
                </a:solidFill>
                <a:latin typeface="Calibri"/>
                <a:cs typeface="Calibri"/>
              </a:rPr>
              <a:t> </a:t>
            </a:r>
            <a:r>
              <a:rPr sz="3000" spc="-10" dirty="0">
                <a:solidFill>
                  <a:srgbClr val="4D5155"/>
                </a:solidFill>
                <a:latin typeface="Calibri"/>
                <a:cs typeface="Calibri"/>
              </a:rPr>
              <a:t>integrated</a:t>
            </a:r>
            <a:r>
              <a:rPr sz="3000" spc="-90" dirty="0">
                <a:solidFill>
                  <a:srgbClr val="4D5155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4D5155"/>
                </a:solidFill>
                <a:latin typeface="Calibri"/>
                <a:cs typeface="Calibri"/>
              </a:rPr>
              <a:t>into</a:t>
            </a:r>
            <a:r>
              <a:rPr sz="3000" spc="-60" dirty="0">
                <a:solidFill>
                  <a:srgbClr val="4D5155"/>
                </a:solidFill>
                <a:latin typeface="Calibri"/>
                <a:cs typeface="Calibri"/>
              </a:rPr>
              <a:t> </a:t>
            </a:r>
            <a:r>
              <a:rPr sz="3000" spc="-50" dirty="0">
                <a:solidFill>
                  <a:srgbClr val="4D5155"/>
                </a:solidFill>
                <a:latin typeface="Calibri"/>
                <a:cs typeface="Calibri"/>
              </a:rPr>
              <a:t>a 	</a:t>
            </a:r>
            <a:r>
              <a:rPr sz="3000" dirty="0">
                <a:solidFill>
                  <a:srgbClr val="4D5155"/>
                </a:solidFill>
                <a:latin typeface="Calibri"/>
                <a:cs typeface="Calibri"/>
              </a:rPr>
              <a:t>variety</a:t>
            </a:r>
            <a:r>
              <a:rPr sz="3000" spc="-80" dirty="0">
                <a:solidFill>
                  <a:srgbClr val="4D5155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4D5155"/>
                </a:solidFill>
                <a:latin typeface="Calibri"/>
                <a:cs typeface="Calibri"/>
              </a:rPr>
              <a:t>of</a:t>
            </a:r>
            <a:r>
              <a:rPr sz="3000" spc="-65" dirty="0">
                <a:solidFill>
                  <a:srgbClr val="4D5155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4D5155"/>
                </a:solidFill>
                <a:latin typeface="Calibri"/>
                <a:cs typeface="Calibri"/>
              </a:rPr>
              <a:t>electronic</a:t>
            </a:r>
            <a:r>
              <a:rPr sz="3000" spc="-50" dirty="0">
                <a:solidFill>
                  <a:srgbClr val="4D5155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4D5155"/>
                </a:solidFill>
                <a:latin typeface="Calibri"/>
                <a:cs typeface="Calibri"/>
              </a:rPr>
              <a:t>projects</a:t>
            </a:r>
            <a:r>
              <a:rPr sz="3000" spc="-35" dirty="0">
                <a:solidFill>
                  <a:srgbClr val="4D5155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4D5155"/>
                </a:solidFill>
                <a:latin typeface="Calibri"/>
                <a:cs typeface="Calibri"/>
              </a:rPr>
              <a:t>.</a:t>
            </a:r>
            <a:r>
              <a:rPr sz="3000" spc="-50" dirty="0">
                <a:solidFill>
                  <a:srgbClr val="4D5155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4D5155"/>
                </a:solidFill>
                <a:latin typeface="Calibri"/>
                <a:cs typeface="Calibri"/>
              </a:rPr>
              <a:t>This</a:t>
            </a:r>
            <a:r>
              <a:rPr sz="3000" spc="-60" dirty="0">
                <a:solidFill>
                  <a:srgbClr val="4D5155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4D5155"/>
                </a:solidFill>
                <a:latin typeface="Calibri"/>
                <a:cs typeface="Calibri"/>
              </a:rPr>
              <a:t>board</a:t>
            </a:r>
            <a:r>
              <a:rPr sz="3000" spc="-50" dirty="0">
                <a:solidFill>
                  <a:srgbClr val="4D5155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4D5155"/>
                </a:solidFill>
                <a:latin typeface="Calibri"/>
                <a:cs typeface="Calibri"/>
              </a:rPr>
              <a:t>can</a:t>
            </a:r>
            <a:r>
              <a:rPr sz="3000" spc="-65" dirty="0">
                <a:solidFill>
                  <a:srgbClr val="4D5155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4D5155"/>
                </a:solidFill>
                <a:latin typeface="Calibri"/>
                <a:cs typeface="Calibri"/>
              </a:rPr>
              <a:t>be</a:t>
            </a:r>
            <a:r>
              <a:rPr sz="3000" spc="-55" dirty="0">
                <a:solidFill>
                  <a:srgbClr val="4D5155"/>
                </a:solidFill>
                <a:latin typeface="Calibri"/>
                <a:cs typeface="Calibri"/>
              </a:rPr>
              <a:t> </a:t>
            </a:r>
            <a:r>
              <a:rPr sz="3000" spc="-10" dirty="0">
                <a:solidFill>
                  <a:srgbClr val="4D5155"/>
                </a:solidFill>
                <a:latin typeface="Calibri"/>
                <a:cs typeface="Calibri"/>
              </a:rPr>
              <a:t>interfaced</a:t>
            </a:r>
            <a:r>
              <a:rPr sz="3000" spc="-50" dirty="0">
                <a:solidFill>
                  <a:srgbClr val="4D5155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4D5155"/>
                </a:solidFill>
                <a:latin typeface="Calibri"/>
                <a:cs typeface="Calibri"/>
              </a:rPr>
              <a:t>with</a:t>
            </a:r>
            <a:r>
              <a:rPr sz="3000" spc="-60" dirty="0">
                <a:solidFill>
                  <a:srgbClr val="4D5155"/>
                </a:solidFill>
                <a:latin typeface="Calibri"/>
                <a:cs typeface="Calibri"/>
              </a:rPr>
              <a:t> </a:t>
            </a:r>
            <a:r>
              <a:rPr sz="3000" spc="-10" dirty="0">
                <a:solidFill>
                  <a:srgbClr val="4D5155"/>
                </a:solidFill>
                <a:latin typeface="Calibri"/>
                <a:cs typeface="Calibri"/>
              </a:rPr>
              <a:t>other 	</a:t>
            </a:r>
            <a:r>
              <a:rPr sz="3000" dirty="0">
                <a:solidFill>
                  <a:srgbClr val="4D5155"/>
                </a:solidFill>
                <a:latin typeface="Calibri"/>
                <a:cs typeface="Calibri"/>
              </a:rPr>
              <a:t>Arduino</a:t>
            </a:r>
            <a:r>
              <a:rPr sz="3000" spc="-70" dirty="0">
                <a:solidFill>
                  <a:srgbClr val="4D5155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4D5155"/>
                </a:solidFill>
                <a:latin typeface="Calibri"/>
                <a:cs typeface="Calibri"/>
              </a:rPr>
              <a:t>boards,</a:t>
            </a:r>
            <a:r>
              <a:rPr sz="3000" spc="-70" dirty="0">
                <a:solidFill>
                  <a:srgbClr val="4D5155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4D5155"/>
                </a:solidFill>
                <a:latin typeface="Calibri"/>
                <a:cs typeface="Calibri"/>
              </a:rPr>
              <a:t>Arduino</a:t>
            </a:r>
            <a:r>
              <a:rPr sz="3000" spc="-70" dirty="0">
                <a:solidFill>
                  <a:srgbClr val="4D5155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4D5155"/>
                </a:solidFill>
                <a:latin typeface="Calibri"/>
                <a:cs typeface="Calibri"/>
              </a:rPr>
              <a:t>shields,</a:t>
            </a:r>
            <a:r>
              <a:rPr sz="3000" spc="-50" dirty="0">
                <a:solidFill>
                  <a:srgbClr val="4D5155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4D5155"/>
                </a:solidFill>
                <a:latin typeface="Calibri"/>
                <a:cs typeface="Calibri"/>
              </a:rPr>
              <a:t>Raspberry</a:t>
            </a:r>
            <a:r>
              <a:rPr sz="3000" spc="-75" dirty="0">
                <a:solidFill>
                  <a:srgbClr val="4D5155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4D5155"/>
                </a:solidFill>
                <a:latin typeface="Calibri"/>
                <a:cs typeface="Calibri"/>
              </a:rPr>
              <a:t>Pi</a:t>
            </a:r>
            <a:r>
              <a:rPr sz="3000" spc="-95" dirty="0">
                <a:solidFill>
                  <a:srgbClr val="4D5155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4D5155"/>
                </a:solidFill>
                <a:latin typeface="Calibri"/>
                <a:cs typeface="Calibri"/>
              </a:rPr>
              <a:t>boards</a:t>
            </a:r>
            <a:r>
              <a:rPr sz="3000" spc="-80" dirty="0">
                <a:solidFill>
                  <a:srgbClr val="4D5155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4D5155"/>
                </a:solidFill>
                <a:latin typeface="Calibri"/>
                <a:cs typeface="Calibri"/>
              </a:rPr>
              <a:t>and</a:t>
            </a:r>
            <a:r>
              <a:rPr sz="3000" spc="-75" dirty="0">
                <a:solidFill>
                  <a:srgbClr val="4D5155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4D5155"/>
                </a:solidFill>
                <a:latin typeface="Calibri"/>
                <a:cs typeface="Calibri"/>
              </a:rPr>
              <a:t>can</a:t>
            </a:r>
            <a:r>
              <a:rPr sz="3000" spc="-95" dirty="0">
                <a:solidFill>
                  <a:srgbClr val="4D5155"/>
                </a:solidFill>
                <a:latin typeface="Calibri"/>
                <a:cs typeface="Calibri"/>
              </a:rPr>
              <a:t> </a:t>
            </a:r>
            <a:r>
              <a:rPr sz="3000" spc="-10" dirty="0">
                <a:solidFill>
                  <a:srgbClr val="4D5155"/>
                </a:solidFill>
                <a:latin typeface="Calibri"/>
                <a:cs typeface="Calibri"/>
              </a:rPr>
              <a:t>control 	</a:t>
            </a:r>
            <a:r>
              <a:rPr sz="3000" dirty="0">
                <a:solidFill>
                  <a:srgbClr val="4D5155"/>
                </a:solidFill>
                <a:latin typeface="Calibri"/>
                <a:cs typeface="Calibri"/>
              </a:rPr>
              <a:t>relays,</a:t>
            </a:r>
            <a:r>
              <a:rPr sz="3000" spc="-80" dirty="0">
                <a:solidFill>
                  <a:srgbClr val="4D5155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4D5155"/>
                </a:solidFill>
                <a:latin typeface="Calibri"/>
                <a:cs typeface="Calibri"/>
              </a:rPr>
              <a:t>LEDs</a:t>
            </a:r>
            <a:r>
              <a:rPr sz="3000" spc="-70" dirty="0">
                <a:solidFill>
                  <a:srgbClr val="4D5155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4D5155"/>
                </a:solidFill>
                <a:latin typeface="Calibri"/>
                <a:cs typeface="Calibri"/>
              </a:rPr>
              <a:t>and</a:t>
            </a:r>
            <a:r>
              <a:rPr sz="3000" spc="-60" dirty="0">
                <a:solidFill>
                  <a:srgbClr val="4D5155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4D5155"/>
                </a:solidFill>
                <a:latin typeface="Calibri"/>
                <a:cs typeface="Calibri"/>
              </a:rPr>
              <a:t>motors</a:t>
            </a:r>
            <a:r>
              <a:rPr sz="3000" spc="-75" dirty="0">
                <a:solidFill>
                  <a:srgbClr val="4D5155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4D5155"/>
                </a:solidFill>
                <a:latin typeface="Calibri"/>
                <a:cs typeface="Calibri"/>
              </a:rPr>
              <a:t>as</a:t>
            </a:r>
            <a:r>
              <a:rPr sz="3000" spc="-85" dirty="0">
                <a:solidFill>
                  <a:srgbClr val="4D5155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4D5155"/>
                </a:solidFill>
                <a:latin typeface="Calibri"/>
                <a:cs typeface="Calibri"/>
              </a:rPr>
              <a:t>an</a:t>
            </a:r>
            <a:r>
              <a:rPr sz="3000" spc="-75" dirty="0">
                <a:solidFill>
                  <a:srgbClr val="4D5155"/>
                </a:solidFill>
                <a:latin typeface="Calibri"/>
                <a:cs typeface="Calibri"/>
              </a:rPr>
              <a:t> </a:t>
            </a:r>
            <a:r>
              <a:rPr sz="3000" spc="-10" dirty="0">
                <a:solidFill>
                  <a:srgbClr val="4D5155"/>
                </a:solidFill>
                <a:latin typeface="Calibri"/>
                <a:cs typeface="Calibri"/>
              </a:rPr>
              <a:t>output.</a:t>
            </a:r>
            <a:endParaRPr sz="3000" dirty="0">
              <a:latin typeface="Calibri"/>
              <a:cs typeface="Calibri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F0C903-C7A3-B8A6-F316-1F9AA9497D8A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11290" y="84276"/>
            <a:ext cx="2658287" cy="1146647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94453" y="351790"/>
            <a:ext cx="3404235" cy="680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300" b="1" spc="-450" dirty="0">
                <a:latin typeface="Arial"/>
                <a:cs typeface="Arial"/>
              </a:rPr>
              <a:t>Arduino</a:t>
            </a:r>
            <a:r>
              <a:rPr sz="4300" b="1" spc="-215" dirty="0">
                <a:latin typeface="Arial"/>
                <a:cs typeface="Arial"/>
              </a:rPr>
              <a:t> </a:t>
            </a:r>
            <a:r>
              <a:rPr sz="4300" b="1" spc="-484" dirty="0">
                <a:latin typeface="Arial"/>
                <a:cs typeface="Arial"/>
              </a:rPr>
              <a:t>Boards</a:t>
            </a:r>
            <a:endParaRPr sz="4300" dirty="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78964" y="1825751"/>
            <a:ext cx="7434071" cy="435102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A07AEF9-6B43-5EE8-3723-A6FBC3D82AC9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111290" y="84276"/>
            <a:ext cx="2658287" cy="1146647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59306" y="447725"/>
            <a:ext cx="369887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574290" algn="l"/>
              </a:tabLst>
            </a:pPr>
            <a:r>
              <a:rPr b="1" spc="-10" dirty="0">
                <a:latin typeface="Calibri"/>
                <a:cs typeface="Calibri"/>
              </a:rPr>
              <a:t>Arduin</a:t>
            </a:r>
            <a:r>
              <a:rPr lang="en-US" b="1" spc="-10" dirty="0">
                <a:latin typeface="Calibri"/>
                <a:cs typeface="Calibri"/>
              </a:rPr>
              <a:t>o </a:t>
            </a:r>
            <a:r>
              <a:rPr b="1" spc="-25" dirty="0">
                <a:latin typeface="Calibri"/>
                <a:cs typeface="Calibri"/>
              </a:rPr>
              <a:t>UNO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51213" y="1425575"/>
            <a:ext cx="10647045" cy="5432425"/>
            <a:chOff x="772668" y="1306067"/>
            <a:chExt cx="10647045" cy="543242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496130" y="6012179"/>
              <a:ext cx="2186353" cy="712267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087963" y="5629654"/>
              <a:ext cx="1907930" cy="110879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72668" y="1306067"/>
              <a:ext cx="10646664" cy="4820412"/>
            </a:xfrm>
            <a:prstGeom prst="rect">
              <a:avLst/>
            </a:prstGeom>
          </p:spPr>
        </p:pic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D581D1CA-B66A-FB65-FCB9-55BD8FE3F259}"/>
              </a:ext>
            </a:extLst>
          </p:cNvPr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120082" y="0"/>
            <a:ext cx="2658287" cy="1146647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21380" y="211016"/>
            <a:ext cx="8770620" cy="6580746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FAA2AA4-2D33-EC1A-2406-56BED93CC64F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120082" y="0"/>
            <a:ext cx="2658287" cy="1146647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12543" y="985414"/>
            <a:ext cx="2584612" cy="666515"/>
          </a:xfrm>
          <a:prstGeom prst="rect">
            <a:avLst/>
          </a:prstGeom>
        </p:spPr>
        <p:txBody>
          <a:bodyPr vert="horz" wrap="square" lIns="0" tIns="504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20" dirty="0">
                <a:latin typeface="Calibri"/>
                <a:cs typeface="Calibri"/>
              </a:rPr>
              <a:t>Controllers</a:t>
            </a:r>
            <a:endParaRPr sz="40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1710964"/>
            <a:ext cx="5718175" cy="1046480"/>
          </a:xfrm>
          <a:prstGeom prst="rect">
            <a:avLst/>
          </a:prstGeom>
        </p:spPr>
        <p:txBody>
          <a:bodyPr vert="horz" wrap="square" lIns="0" tIns="958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sz="2800" spc="-10" dirty="0">
                <a:latin typeface="Calibri"/>
                <a:cs typeface="Calibri"/>
              </a:rPr>
              <a:t>Controllers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direct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robot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how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move.</a:t>
            </a:r>
            <a:endParaRPr sz="28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660"/>
              </a:spcBef>
              <a:buFont typeface="Arial MT"/>
              <a:buChar char="•"/>
              <a:tabLst>
                <a:tab pos="240029" algn="l"/>
              </a:tabLst>
            </a:pPr>
            <a:r>
              <a:rPr sz="2800" b="1" spc="-10" dirty="0">
                <a:latin typeface="Calibri"/>
                <a:cs typeface="Calibri"/>
              </a:rPr>
              <a:t>Open-</a:t>
            </a:r>
            <a:r>
              <a:rPr sz="2800" b="1" dirty="0">
                <a:latin typeface="Calibri"/>
                <a:cs typeface="Calibri"/>
              </a:rPr>
              <a:t>loop</a:t>
            </a:r>
            <a:r>
              <a:rPr sz="2800" b="1" spc="15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controllers: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6939" y="2816479"/>
            <a:ext cx="4351020" cy="134810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2700" marR="5080" indent="914400">
              <a:lnSpc>
                <a:spcPts val="3020"/>
              </a:lnSpc>
              <a:spcBef>
                <a:spcPts val="480"/>
              </a:spcBef>
              <a:tabLst>
                <a:tab pos="1975485" algn="l"/>
                <a:tab pos="2929890" algn="l"/>
              </a:tabLst>
            </a:pPr>
            <a:r>
              <a:rPr sz="2800" spc="-20" dirty="0">
                <a:latin typeface="Calibri"/>
                <a:cs typeface="Calibri"/>
              </a:rPr>
              <a:t>open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20" dirty="0">
                <a:latin typeface="Calibri"/>
                <a:cs typeface="Calibri"/>
              </a:rPr>
              <a:t>loop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20" dirty="0">
                <a:latin typeface="Calibri"/>
                <a:cs typeface="Calibri"/>
              </a:rPr>
              <a:t>controller </a:t>
            </a:r>
            <a:r>
              <a:rPr sz="2800" spc="-10" dirty="0">
                <a:latin typeface="Calibri"/>
                <a:cs typeface="Calibri"/>
              </a:rPr>
              <a:t>feedback.</a:t>
            </a:r>
            <a:endParaRPr sz="28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630"/>
              </a:spcBef>
              <a:buFont typeface="Arial MT"/>
              <a:buChar char="•"/>
              <a:tabLst>
                <a:tab pos="240665" algn="l"/>
              </a:tabLst>
            </a:pPr>
            <a:r>
              <a:rPr sz="2800" b="1" spc="-25" dirty="0">
                <a:latin typeface="Calibri"/>
                <a:cs typeface="Calibri"/>
              </a:rPr>
              <a:t>Closed-</a:t>
            </a:r>
            <a:r>
              <a:rPr sz="2800" b="1" dirty="0">
                <a:latin typeface="Calibri"/>
                <a:cs typeface="Calibri"/>
              </a:rPr>
              <a:t>loop</a:t>
            </a:r>
            <a:r>
              <a:rPr sz="2800" b="1" spc="75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controllers: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553583" y="2816479"/>
            <a:ext cx="12871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0" dirty="0">
                <a:latin typeface="Calibri"/>
                <a:cs typeface="Calibri"/>
              </a:rPr>
              <a:t>executes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126605" y="2816479"/>
            <a:ext cx="8242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latin typeface="Calibri"/>
                <a:cs typeface="Calibri"/>
              </a:rPr>
              <a:t>robot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237981" y="2816479"/>
            <a:ext cx="15913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latin typeface="Calibri"/>
                <a:cs typeface="Calibri"/>
              </a:rPr>
              <a:t>movement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115550" y="2816479"/>
            <a:ext cx="11607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latin typeface="Calibri"/>
                <a:cs typeface="Calibri"/>
              </a:rPr>
              <a:t>without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16939" y="4223384"/>
            <a:ext cx="10358755" cy="83566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2700" marR="5080" indent="914400">
              <a:lnSpc>
                <a:spcPts val="3020"/>
              </a:lnSpc>
              <a:spcBef>
                <a:spcPts val="480"/>
              </a:spcBef>
              <a:tabLst>
                <a:tab pos="2059305" algn="l"/>
                <a:tab pos="2911475" algn="l"/>
                <a:tab pos="4528820" algn="l"/>
                <a:tab pos="6000750" algn="l"/>
                <a:tab pos="7011670" algn="l"/>
                <a:tab pos="8787130" algn="l"/>
                <a:tab pos="9543415" algn="l"/>
              </a:tabLst>
            </a:pPr>
            <a:r>
              <a:rPr sz="2800" spc="-10" dirty="0">
                <a:latin typeface="Calibri"/>
                <a:cs typeface="Calibri"/>
              </a:rPr>
              <a:t>closed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20" dirty="0">
                <a:latin typeface="Calibri"/>
                <a:cs typeface="Calibri"/>
              </a:rPr>
              <a:t>loop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controller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executes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robot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movement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25" dirty="0">
                <a:latin typeface="Calibri"/>
                <a:cs typeface="Calibri"/>
              </a:rPr>
              <a:t>and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judge </a:t>
            </a:r>
            <a:r>
              <a:rPr sz="2800" dirty="0">
                <a:latin typeface="Calibri"/>
                <a:cs typeface="Calibri"/>
              </a:rPr>
              <a:t>progress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with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sensors.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They</a:t>
            </a:r>
            <a:r>
              <a:rPr sz="2800" spc="-10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can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thus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compensate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for</a:t>
            </a:r>
            <a:r>
              <a:rPr sz="2800" spc="-9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errors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9B38EA0-9017-6860-0DDF-C397E9FBB521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20082" y="0"/>
            <a:ext cx="2658287" cy="1146647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81870" y="1146647"/>
            <a:ext cx="910780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>
                <a:latin typeface="Calibri"/>
                <a:cs typeface="Calibri"/>
              </a:rPr>
              <a:t>Robot’s</a:t>
            </a:r>
            <a:r>
              <a:rPr spc="-9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types</a:t>
            </a:r>
            <a:r>
              <a:rPr spc="-8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and</a:t>
            </a:r>
            <a:r>
              <a:rPr spc="-7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their</a:t>
            </a:r>
            <a:r>
              <a:rPr spc="-7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Application</a:t>
            </a:r>
            <a:r>
              <a:rPr spc="-60" dirty="0">
                <a:latin typeface="Calibri"/>
                <a:cs typeface="Calibri"/>
              </a:rPr>
              <a:t> </a:t>
            </a:r>
            <a:r>
              <a:rPr spc="-20" dirty="0">
                <a:latin typeface="Calibri"/>
                <a:cs typeface="Calibri"/>
              </a:rPr>
              <a:t>area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10964"/>
            <a:ext cx="10358120" cy="3221990"/>
          </a:xfrm>
          <a:prstGeom prst="rect">
            <a:avLst/>
          </a:prstGeom>
        </p:spPr>
        <p:txBody>
          <a:bodyPr vert="horz" wrap="square" lIns="0" tIns="95885" rIns="0" bIns="0" rtlCol="0">
            <a:spAutoFit/>
          </a:bodyPr>
          <a:lstStyle/>
          <a:p>
            <a:pPr marL="240665" indent="-227965" algn="just">
              <a:lnSpc>
                <a:spcPct val="100000"/>
              </a:lnSpc>
              <a:spcBef>
                <a:spcPts val="755"/>
              </a:spcBef>
              <a:buFont typeface="Arial MT"/>
              <a:buChar char="•"/>
              <a:tabLst>
                <a:tab pos="240665" algn="l"/>
              </a:tabLst>
            </a:pPr>
            <a:r>
              <a:rPr sz="2800" b="1" dirty="0">
                <a:latin typeface="Calibri"/>
                <a:cs typeface="Calibri"/>
              </a:rPr>
              <a:t>Mobile</a:t>
            </a:r>
            <a:r>
              <a:rPr sz="2800" b="1" spc="-75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Robots:</a:t>
            </a:r>
            <a:endParaRPr sz="2800">
              <a:latin typeface="Calibri"/>
              <a:cs typeface="Calibri"/>
            </a:endParaRPr>
          </a:p>
          <a:p>
            <a:pPr marL="12700" marR="5080" algn="just">
              <a:lnSpc>
                <a:spcPct val="90000"/>
              </a:lnSpc>
              <a:spcBef>
                <a:spcPts val="994"/>
              </a:spcBef>
            </a:pPr>
            <a:r>
              <a:rPr sz="2800" dirty="0">
                <a:latin typeface="Calibri"/>
                <a:cs typeface="Calibri"/>
              </a:rPr>
              <a:t>Mobile</a:t>
            </a:r>
            <a:r>
              <a:rPr sz="2800" spc="135" dirty="0"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robots</a:t>
            </a:r>
            <a:r>
              <a:rPr sz="2800" spc="140" dirty="0"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move</a:t>
            </a:r>
            <a:r>
              <a:rPr sz="2800" spc="140" dirty="0"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about</a:t>
            </a:r>
            <a:r>
              <a:rPr sz="2800" spc="135" dirty="0"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their</a:t>
            </a:r>
            <a:r>
              <a:rPr sz="2800" spc="140" dirty="0"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environment</a:t>
            </a:r>
            <a:r>
              <a:rPr sz="2800" spc="145" dirty="0"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using</a:t>
            </a:r>
            <a:r>
              <a:rPr sz="2800" spc="125" dirty="0"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wheels,</a:t>
            </a:r>
            <a:r>
              <a:rPr sz="2800" spc="140" dirty="0">
                <a:latin typeface="Calibri"/>
                <a:cs typeface="Calibri"/>
              </a:rPr>
              <a:t>  </a:t>
            </a:r>
            <a:r>
              <a:rPr sz="2800" spc="-10" dirty="0">
                <a:latin typeface="Calibri"/>
                <a:cs typeface="Calibri"/>
              </a:rPr>
              <a:t>legs, </a:t>
            </a:r>
            <a:r>
              <a:rPr sz="2800" dirty="0">
                <a:latin typeface="Calibri"/>
                <a:cs typeface="Calibri"/>
              </a:rPr>
              <a:t>or</a:t>
            </a:r>
            <a:r>
              <a:rPr sz="2800" spc="3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similar</a:t>
            </a:r>
            <a:r>
              <a:rPr sz="2800" spc="3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mechanism.</a:t>
            </a:r>
            <a:r>
              <a:rPr sz="2800" spc="3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They</a:t>
            </a:r>
            <a:r>
              <a:rPr sz="2800" spc="3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are</a:t>
            </a:r>
            <a:r>
              <a:rPr sz="2800" spc="3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used</a:t>
            </a:r>
            <a:r>
              <a:rPr sz="2800" spc="3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for</a:t>
            </a:r>
            <a:r>
              <a:rPr sz="2800" spc="3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delivering</a:t>
            </a:r>
            <a:r>
              <a:rPr sz="2800" spc="3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food</a:t>
            </a:r>
            <a:r>
              <a:rPr sz="2800" spc="3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</a:t>
            </a:r>
            <a:r>
              <a:rPr sz="2800" spc="34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hospitals, </a:t>
            </a:r>
            <a:r>
              <a:rPr sz="2800" dirty="0">
                <a:latin typeface="Calibri"/>
                <a:cs typeface="Calibri"/>
              </a:rPr>
              <a:t>moving</a:t>
            </a:r>
            <a:r>
              <a:rPr sz="2800" spc="3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3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containers</a:t>
            </a:r>
            <a:r>
              <a:rPr sz="2800" spc="3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3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similar</a:t>
            </a:r>
            <a:r>
              <a:rPr sz="2800" spc="3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tasks</a:t>
            </a:r>
            <a:r>
              <a:rPr sz="2800" spc="3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like</a:t>
            </a:r>
            <a:r>
              <a:rPr sz="2800" spc="3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this.</a:t>
            </a:r>
            <a:r>
              <a:rPr sz="2800" spc="3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They</a:t>
            </a:r>
            <a:r>
              <a:rPr sz="2800" spc="3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perform</a:t>
            </a:r>
            <a:r>
              <a:rPr sz="2800" spc="34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tasks </a:t>
            </a:r>
            <a:r>
              <a:rPr sz="2800" dirty="0">
                <a:latin typeface="Calibri"/>
                <a:cs typeface="Calibri"/>
              </a:rPr>
              <a:t>such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as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searching.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They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are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2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types</a:t>
            </a:r>
            <a:endParaRPr sz="2800">
              <a:latin typeface="Calibri"/>
              <a:cs typeface="Calibri"/>
            </a:endParaRPr>
          </a:p>
          <a:p>
            <a:pPr marL="240029" indent="-227329" algn="just">
              <a:lnSpc>
                <a:spcPct val="100000"/>
              </a:lnSpc>
              <a:spcBef>
                <a:spcPts val="660"/>
              </a:spcBef>
              <a:buFont typeface="Arial MT"/>
              <a:buChar char="•"/>
              <a:tabLst>
                <a:tab pos="240029" algn="l"/>
              </a:tabLst>
            </a:pPr>
            <a:r>
              <a:rPr sz="2800" dirty="0">
                <a:latin typeface="Calibri"/>
                <a:cs typeface="Calibri"/>
              </a:rPr>
              <a:t>Rolling</a:t>
            </a:r>
            <a:r>
              <a:rPr sz="2800" spc="-1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robots:</a:t>
            </a:r>
            <a:endParaRPr sz="2800">
              <a:latin typeface="Calibri"/>
              <a:cs typeface="Calibri"/>
            </a:endParaRPr>
          </a:p>
          <a:p>
            <a:pPr marL="320675" indent="-307975" algn="just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320675" algn="l"/>
              </a:tabLst>
            </a:pPr>
            <a:r>
              <a:rPr sz="2800" dirty="0">
                <a:latin typeface="Calibri"/>
                <a:cs typeface="Calibri"/>
              </a:rPr>
              <a:t>Walking</a:t>
            </a:r>
            <a:r>
              <a:rPr sz="2800" spc="-1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robots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82349" y="4434114"/>
            <a:ext cx="3078236" cy="2023436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275576" y="4114800"/>
            <a:ext cx="1720596" cy="2549652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721595" y="4076700"/>
            <a:ext cx="1720596" cy="24155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5C5C65B-F648-6507-D913-13C62F631140}"/>
              </a:ext>
            </a:extLst>
          </p:cNvPr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120082" y="0"/>
            <a:ext cx="2658287" cy="114664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9CFE14B-1937-B78C-AF6E-B4A5AA6F5930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11290" y="40315"/>
            <a:ext cx="2658287" cy="1146647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1CA1D9F2-F93B-A09E-ACAE-AAE7C9900F97}"/>
              </a:ext>
            </a:extLst>
          </p:cNvPr>
          <p:cNvSpPr txBox="1">
            <a:spLocks noChangeArrowheads="1"/>
          </p:cNvSpPr>
          <p:nvPr/>
        </p:nvSpPr>
        <p:spPr>
          <a:xfrm>
            <a:off x="979529" y="1383929"/>
            <a:ext cx="4313441" cy="795866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Embedded System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AE8BBE5-D7F8-83E0-4D76-6EE605BF1F01}"/>
              </a:ext>
            </a:extLst>
          </p:cNvPr>
          <p:cNvSpPr txBox="1">
            <a:spLocks/>
          </p:cNvSpPr>
          <p:nvPr/>
        </p:nvSpPr>
        <p:spPr>
          <a:xfrm>
            <a:off x="495952" y="2485802"/>
            <a:ext cx="5350933" cy="1096899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 3" charset="2"/>
              <a:buNone/>
            </a:pPr>
            <a:r>
              <a:rPr lang="en-US" dirty="0"/>
              <a:t>    A device which has a programmable computer but not intended to be a general purpose computer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0E281E2-788E-ABB5-BD2F-FECD745744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6962" y="1383929"/>
            <a:ext cx="6255038" cy="462726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2458987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79857" y="968029"/>
            <a:ext cx="4132058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>
                <a:latin typeface="Calibri"/>
                <a:cs typeface="Calibri"/>
              </a:rPr>
              <a:t>Educational</a:t>
            </a:r>
            <a:r>
              <a:rPr b="1" spc="-204" dirty="0">
                <a:latin typeface="Calibri"/>
                <a:cs typeface="Calibri"/>
              </a:rPr>
              <a:t> </a:t>
            </a:r>
            <a:r>
              <a:rPr b="1" spc="-10" dirty="0">
                <a:latin typeface="Calibri"/>
                <a:cs typeface="Calibri"/>
              </a:rPr>
              <a:t>robotics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658492"/>
            <a:ext cx="10356215" cy="83566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0029" marR="5080" indent="-227965">
              <a:lnSpc>
                <a:spcPts val="3020"/>
              </a:lnSpc>
              <a:spcBef>
                <a:spcPts val="480"/>
              </a:spcBef>
              <a:buFont typeface="Arial MT"/>
              <a:buChar char="•"/>
              <a:tabLst>
                <a:tab pos="241300" algn="l"/>
                <a:tab pos="2135505" algn="l"/>
                <a:tab pos="3215005" algn="l"/>
                <a:tab pos="3646170" algn="l"/>
                <a:tab pos="5033010" algn="l"/>
                <a:tab pos="7098030" algn="l"/>
                <a:tab pos="7579995" algn="l"/>
                <a:tab pos="8651875" algn="l"/>
                <a:tab pos="9346565" algn="l"/>
              </a:tabLst>
            </a:pPr>
            <a:r>
              <a:rPr sz="2800" spc="-10" dirty="0">
                <a:latin typeface="Calibri"/>
                <a:cs typeface="Calibri"/>
              </a:rPr>
              <a:t>Educational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Robot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25" dirty="0">
                <a:latin typeface="Calibri"/>
                <a:cs typeface="Calibri"/>
              </a:rPr>
              <a:t>is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learning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environment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25" dirty="0">
                <a:latin typeface="Calibri"/>
                <a:cs typeface="Calibri"/>
              </a:rPr>
              <a:t>in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which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25" dirty="0">
                <a:latin typeface="Calibri"/>
                <a:cs typeface="Calibri"/>
              </a:rPr>
              <a:t>the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people 	</a:t>
            </a:r>
            <a:r>
              <a:rPr sz="2800" dirty="0">
                <a:latin typeface="Calibri"/>
                <a:cs typeface="Calibri"/>
              </a:rPr>
              <a:t>involved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are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motivated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by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design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construction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creations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15511" y="2740151"/>
            <a:ext cx="4762499" cy="357225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94B9B7A-A59E-A996-5EC9-E0664A347BE0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120082" y="0"/>
            <a:ext cx="2658287" cy="1146647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95318" y="1124874"/>
            <a:ext cx="2953889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>
                <a:latin typeface="Calibri"/>
                <a:cs typeface="Calibri"/>
              </a:rPr>
              <a:t>Medical</a:t>
            </a:r>
            <a:r>
              <a:rPr b="1" spc="-40" dirty="0">
                <a:latin typeface="Calibri"/>
                <a:cs typeface="Calibri"/>
              </a:rPr>
              <a:t> </a:t>
            </a:r>
            <a:r>
              <a:rPr b="1" spc="-10" dirty="0">
                <a:latin typeface="Calibri"/>
                <a:cs typeface="Calibri"/>
              </a:rPr>
              <a:t>robots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93493"/>
            <a:ext cx="10357485" cy="121983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0029" marR="5080" indent="-227965" algn="just">
              <a:lnSpc>
                <a:spcPts val="3020"/>
              </a:lnSpc>
              <a:spcBef>
                <a:spcPts val="48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Robots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employed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medicine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medicinal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institutes.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These are</a:t>
            </a:r>
            <a:r>
              <a:rPr sz="2800" spc="-10" dirty="0">
                <a:latin typeface="Calibri"/>
                <a:cs typeface="Calibri"/>
              </a:rPr>
              <a:t> first 	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4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foremost</a:t>
            </a:r>
            <a:r>
              <a:rPr sz="2800" spc="434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surgical</a:t>
            </a:r>
            <a:r>
              <a:rPr sz="2800" spc="4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treatment</a:t>
            </a:r>
            <a:r>
              <a:rPr sz="2800" spc="4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robots.</a:t>
            </a:r>
            <a:r>
              <a:rPr sz="2800" spc="4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Also,</a:t>
            </a:r>
            <a:r>
              <a:rPr sz="2800" spc="4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4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number</a:t>
            </a:r>
            <a:r>
              <a:rPr sz="2800" spc="4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434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robotic 	</a:t>
            </a:r>
            <a:r>
              <a:rPr sz="2800" dirty="0">
                <a:latin typeface="Calibri"/>
                <a:cs typeface="Calibri"/>
              </a:rPr>
              <a:t>directed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automobiles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perhaps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lifting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supporters.</a:t>
            </a:r>
            <a:endParaRPr sz="2800" dirty="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24783" y="3215639"/>
            <a:ext cx="6096000" cy="3276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5BE9F6C-4A65-8878-8C72-8596F1AB0DC1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120082" y="0"/>
            <a:ext cx="2658287" cy="1146647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83920" y="1253345"/>
            <a:ext cx="521208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>
                <a:latin typeface="Calibri"/>
                <a:cs typeface="Calibri"/>
              </a:rPr>
              <a:t>Advantages</a:t>
            </a:r>
            <a:r>
              <a:rPr spc="-8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of</a:t>
            </a:r>
            <a:r>
              <a:rPr spc="-90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robotics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76262" y="2056638"/>
            <a:ext cx="7136814" cy="393543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40665" algn="l"/>
              </a:tabLst>
            </a:pPr>
            <a:r>
              <a:rPr sz="2400" spc="-40" dirty="0">
                <a:latin typeface="Calibri"/>
                <a:cs typeface="Calibri"/>
              </a:rPr>
              <a:t>You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can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send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them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very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dangerous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places.</a:t>
            </a:r>
            <a:endParaRPr sz="2400" dirty="0">
              <a:latin typeface="Calibri"/>
              <a:cs typeface="Calibri"/>
            </a:endParaRPr>
          </a:p>
          <a:p>
            <a:pPr marL="309880" indent="-297180">
              <a:lnSpc>
                <a:spcPct val="100000"/>
              </a:lnSpc>
              <a:spcBef>
                <a:spcPts val="130"/>
              </a:spcBef>
              <a:buFont typeface="Arial MT"/>
              <a:buChar char="•"/>
              <a:tabLst>
                <a:tab pos="309880" algn="l"/>
              </a:tabLst>
            </a:pPr>
            <a:r>
              <a:rPr sz="2400" spc="-40" dirty="0">
                <a:latin typeface="Calibri"/>
                <a:cs typeface="Calibri"/>
              </a:rPr>
              <a:t>You </a:t>
            </a:r>
            <a:r>
              <a:rPr sz="2400" dirty="0">
                <a:latin typeface="Calibri"/>
                <a:cs typeface="Calibri"/>
              </a:rPr>
              <a:t>can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make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them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job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your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own.</a:t>
            </a:r>
            <a:endParaRPr sz="2400" dirty="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145"/>
              </a:spcBef>
              <a:buFont typeface="Arial MT"/>
              <a:buChar char="•"/>
              <a:tabLst>
                <a:tab pos="240029" algn="l"/>
              </a:tabLst>
            </a:pPr>
            <a:r>
              <a:rPr sz="2400" dirty="0">
                <a:latin typeface="Calibri"/>
                <a:cs typeface="Calibri"/>
              </a:rPr>
              <a:t>They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more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accurate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than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humans.</a:t>
            </a:r>
            <a:endParaRPr sz="2400" dirty="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135"/>
              </a:spcBef>
              <a:buFont typeface="Arial MT"/>
              <a:buChar char="•"/>
              <a:tabLst>
                <a:tab pos="240665" algn="l"/>
              </a:tabLst>
            </a:pPr>
            <a:r>
              <a:rPr sz="2400" dirty="0">
                <a:latin typeface="Calibri"/>
                <a:cs typeface="Calibri"/>
              </a:rPr>
              <a:t>They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can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jobs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every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type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can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any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task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easily.</a:t>
            </a:r>
            <a:endParaRPr sz="2400" dirty="0">
              <a:latin typeface="Calibri"/>
              <a:cs typeface="Calibri"/>
            </a:endParaRPr>
          </a:p>
          <a:p>
            <a:pPr marL="240029" marR="5080" indent="-227965">
              <a:lnSpc>
                <a:spcPct val="70000"/>
              </a:lnSpc>
              <a:spcBef>
                <a:spcPts val="994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dirty="0">
                <a:latin typeface="Calibri"/>
                <a:cs typeface="Calibri"/>
              </a:rPr>
              <a:t>They</a:t>
            </a:r>
            <a:r>
              <a:rPr sz="2400" spc="3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can</a:t>
            </a:r>
            <a:r>
              <a:rPr sz="2400" spc="3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guard</a:t>
            </a:r>
            <a:r>
              <a:rPr sz="2400" spc="3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without</a:t>
            </a:r>
            <a:r>
              <a:rPr sz="2400" spc="3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being</a:t>
            </a:r>
            <a:r>
              <a:rPr sz="2400" spc="3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tired</a:t>
            </a:r>
            <a:r>
              <a:rPr sz="2400" spc="3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just</a:t>
            </a:r>
            <a:r>
              <a:rPr sz="2400" spc="3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keep</a:t>
            </a:r>
            <a:r>
              <a:rPr sz="2400" spc="3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doing</a:t>
            </a:r>
            <a:r>
              <a:rPr sz="2400" spc="3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3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same</a:t>
            </a:r>
            <a:r>
              <a:rPr sz="2400" spc="3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thing</a:t>
            </a:r>
            <a:r>
              <a:rPr sz="2400" spc="3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again</a:t>
            </a:r>
            <a:r>
              <a:rPr sz="2400" spc="35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and 	</a:t>
            </a:r>
            <a:r>
              <a:rPr sz="2400" dirty="0">
                <a:latin typeface="Calibri"/>
                <a:cs typeface="Calibri"/>
              </a:rPr>
              <a:t>again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without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getting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bored.</a:t>
            </a:r>
            <a:endParaRPr sz="2400" dirty="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145"/>
              </a:spcBef>
              <a:buFont typeface="Arial MT"/>
              <a:buChar char="•"/>
              <a:tabLst>
                <a:tab pos="240665" algn="l"/>
              </a:tabLst>
            </a:pPr>
            <a:r>
              <a:rPr sz="2400" dirty="0">
                <a:latin typeface="Calibri"/>
                <a:cs typeface="Calibri"/>
              </a:rPr>
              <a:t>No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need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nutrients,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food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etc.</a:t>
            </a:r>
            <a:endParaRPr sz="2400" dirty="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130"/>
              </a:spcBef>
              <a:buFont typeface="Arial MT"/>
              <a:buChar char="•"/>
              <a:tabLst>
                <a:tab pos="240665" algn="l"/>
              </a:tabLst>
            </a:pPr>
            <a:r>
              <a:rPr sz="2400" dirty="0">
                <a:latin typeface="Calibri"/>
                <a:cs typeface="Calibri"/>
              </a:rPr>
              <a:t>Robots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not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get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sick,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they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can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work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24/7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without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complaining</a:t>
            </a:r>
            <a:endParaRPr sz="2400" dirty="0">
              <a:latin typeface="Calibri"/>
              <a:cs typeface="Calibri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8AC84B-2464-336F-0530-7376CED50481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20082" y="0"/>
            <a:ext cx="2658287" cy="1146647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5394" y="1417905"/>
            <a:ext cx="306197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20" dirty="0">
                <a:latin typeface="Calibri"/>
                <a:cs typeface="Calibri"/>
              </a:rPr>
              <a:t>Disadvantages</a:t>
            </a:r>
            <a:endParaRPr sz="40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79547" y="2052905"/>
            <a:ext cx="7497299" cy="4410438"/>
          </a:xfrm>
          <a:prstGeom prst="rect">
            <a:avLst/>
          </a:prstGeom>
        </p:spPr>
        <p:txBody>
          <a:bodyPr vert="horz" wrap="square" lIns="0" tIns="121920" rIns="0" bIns="0" rtlCol="0">
            <a:spAutoFit/>
          </a:bodyPr>
          <a:lstStyle/>
          <a:p>
            <a:pPr marL="240029" marR="5080" indent="-227965">
              <a:lnSpc>
                <a:spcPct val="70000"/>
              </a:lnSpc>
              <a:spcBef>
                <a:spcPts val="960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dirty="0">
                <a:latin typeface="Calibri"/>
                <a:cs typeface="Calibri"/>
              </a:rPr>
              <a:t>You</a:t>
            </a:r>
            <a:r>
              <a:rPr sz="2400" spc="10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need</a:t>
            </a:r>
            <a:r>
              <a:rPr sz="2400" spc="10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11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get</a:t>
            </a:r>
            <a:r>
              <a:rPr sz="2400" spc="10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people</a:t>
            </a:r>
            <a:r>
              <a:rPr sz="2400" spc="1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trained</a:t>
            </a:r>
            <a:r>
              <a:rPr sz="2400" spc="1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make</a:t>
            </a:r>
            <a:r>
              <a:rPr sz="2400" spc="11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them</a:t>
            </a:r>
            <a:r>
              <a:rPr sz="2400" spc="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1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10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fix</a:t>
            </a:r>
            <a:r>
              <a:rPr sz="2400" spc="1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them</a:t>
            </a:r>
            <a:r>
              <a:rPr sz="2400" spc="11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if</a:t>
            </a:r>
            <a:r>
              <a:rPr sz="2400" spc="1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anything</a:t>
            </a:r>
            <a:r>
              <a:rPr sz="2400" spc="10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wrong 	happens.</a:t>
            </a:r>
            <a:endParaRPr sz="2400" dirty="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135"/>
              </a:spcBef>
              <a:buFont typeface="Arial MT"/>
              <a:buChar char="•"/>
              <a:tabLst>
                <a:tab pos="240665" algn="l"/>
              </a:tabLst>
            </a:pPr>
            <a:r>
              <a:rPr sz="2400" dirty="0">
                <a:latin typeface="Calibri"/>
                <a:cs typeface="Calibri"/>
              </a:rPr>
              <a:t>Need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very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intelligent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crew(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group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people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working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together)</a:t>
            </a:r>
            <a:endParaRPr sz="2400" dirty="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145"/>
              </a:spcBef>
              <a:buFont typeface="Arial MT"/>
              <a:buChar char="•"/>
              <a:tabLst>
                <a:tab pos="240665" algn="l"/>
              </a:tabLst>
            </a:pPr>
            <a:r>
              <a:rPr sz="2400" dirty="0">
                <a:latin typeface="Calibri"/>
                <a:cs typeface="Calibri"/>
              </a:rPr>
              <a:t>They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can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ruin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people’s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lives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like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take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their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job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away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from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them.</a:t>
            </a:r>
            <a:endParaRPr sz="2400" dirty="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130"/>
              </a:spcBef>
              <a:buFont typeface="Arial MT"/>
              <a:buChar char="•"/>
              <a:tabLst>
                <a:tab pos="240665" algn="l"/>
              </a:tabLst>
            </a:pPr>
            <a:r>
              <a:rPr sz="2400" dirty="0">
                <a:latin typeface="Calibri"/>
                <a:cs typeface="Calibri"/>
              </a:rPr>
              <a:t>They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very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expensive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make.</a:t>
            </a:r>
            <a:endParaRPr sz="2400" dirty="0">
              <a:latin typeface="Calibri"/>
              <a:cs typeface="Calibri"/>
            </a:endParaRPr>
          </a:p>
          <a:p>
            <a:pPr marL="309880" indent="-297180">
              <a:lnSpc>
                <a:spcPct val="100000"/>
              </a:lnSpc>
              <a:spcBef>
                <a:spcPts val="135"/>
              </a:spcBef>
              <a:buFont typeface="Arial MT"/>
              <a:buChar char="•"/>
              <a:tabLst>
                <a:tab pos="309880" algn="l"/>
              </a:tabLst>
            </a:pPr>
            <a:r>
              <a:rPr sz="2400" spc="-45" dirty="0">
                <a:latin typeface="Calibri"/>
                <a:cs typeface="Calibri"/>
              </a:rPr>
              <a:t>You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need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right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materials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make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them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that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could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very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rare.</a:t>
            </a:r>
            <a:endParaRPr sz="2400" dirty="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130"/>
              </a:spcBef>
              <a:buFont typeface="Arial MT"/>
              <a:buChar char="•"/>
              <a:tabLst>
                <a:tab pos="240665" algn="l"/>
              </a:tabLst>
            </a:pPr>
            <a:r>
              <a:rPr sz="2400" dirty="0">
                <a:latin typeface="Calibri"/>
                <a:cs typeface="Calibri"/>
              </a:rPr>
              <a:t>No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guarantee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doing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work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complete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may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failure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can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occur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it.</a:t>
            </a:r>
            <a:endParaRPr sz="2400" dirty="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145"/>
              </a:spcBef>
              <a:buFont typeface="Arial MT"/>
              <a:buChar char="•"/>
              <a:tabLst>
                <a:tab pos="240665" algn="l"/>
              </a:tabLst>
            </a:pPr>
            <a:r>
              <a:rPr sz="2400" dirty="0">
                <a:latin typeface="Calibri"/>
                <a:cs typeface="Calibri"/>
              </a:rPr>
              <a:t>It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takes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time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train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robots</a:t>
            </a:r>
            <a:endParaRPr sz="2400" dirty="0">
              <a:latin typeface="Calibri"/>
              <a:cs typeface="Calibri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8D1178-B6C2-58F3-4D98-B70BE93E0162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20082" y="0"/>
            <a:ext cx="2658287" cy="1146647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0111" y="1224643"/>
            <a:ext cx="5741395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Software:</a:t>
            </a:r>
            <a:r>
              <a:rPr spc="-125" dirty="0"/>
              <a:t> </a:t>
            </a:r>
            <a:r>
              <a:rPr dirty="0"/>
              <a:t>Arduino</a:t>
            </a:r>
            <a:r>
              <a:rPr spc="-110" dirty="0"/>
              <a:t> </a:t>
            </a:r>
            <a:r>
              <a:rPr spc="-25" dirty="0"/>
              <a:t>IDE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6E37E1-9CE5-EBA1-F8CA-4A83B827BC87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20082" y="0"/>
            <a:ext cx="2658287" cy="114664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9DDDBAB-A507-9AC7-0755-0BC3225F5F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171" y="2017060"/>
            <a:ext cx="10483725" cy="6953624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8194" y="1073784"/>
            <a:ext cx="2681307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Soft </a:t>
            </a:r>
            <a:r>
              <a:rPr spc="-20" dirty="0"/>
              <a:t>code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8194" y="2107239"/>
            <a:ext cx="9276052" cy="40575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92835" algn="l"/>
              </a:tabLst>
            </a:pPr>
            <a:r>
              <a:rPr lang="en-IN" sz="1800" dirty="0">
                <a:latin typeface="Calibri"/>
                <a:cs typeface="Calibri"/>
              </a:rPr>
              <a:t>int w1=2;int w2=3;int w3=4;int w4=5;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92835" algn="l"/>
              </a:tabLst>
            </a:pPr>
            <a:r>
              <a:rPr lang="en-IN" sz="1800" dirty="0">
                <a:latin typeface="Calibri"/>
                <a:cs typeface="Calibri"/>
              </a:rPr>
              <a:t>int ow1=6;int ow2=7;int ow3=8;int ow4=9;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92835" algn="l"/>
              </a:tabLst>
            </a:pPr>
            <a:r>
              <a:rPr lang="en-IN" sz="1800" dirty="0">
                <a:latin typeface="Calibri"/>
                <a:cs typeface="Calibri"/>
              </a:rPr>
              <a:t>int swt1=10;int swt2=11;int swt3=12;int swt4=13;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92835" algn="l"/>
              </a:tabLst>
            </a:pPr>
            <a:r>
              <a:rPr lang="en-IN" sz="1800" dirty="0">
                <a:latin typeface="Calibri"/>
                <a:cs typeface="Calibri"/>
              </a:rPr>
              <a:t>int swt1st=0;int swt2st=0;int swt3st=0;int swt4st=0;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92835" algn="l"/>
              </a:tabLst>
            </a:pPr>
            <a:r>
              <a:rPr lang="en-IN" sz="1800" dirty="0">
                <a:latin typeface="Calibri"/>
                <a:cs typeface="Calibri"/>
              </a:rPr>
              <a:t>void setup()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92835" algn="l"/>
              </a:tabLst>
            </a:pPr>
            <a:r>
              <a:rPr lang="en-IN" sz="1800" dirty="0">
                <a:latin typeface="Calibri"/>
                <a:cs typeface="Calibri"/>
              </a:rPr>
              <a:t>{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92835" algn="l"/>
              </a:tabLst>
            </a:pPr>
            <a:r>
              <a:rPr lang="en-IN" sz="1800" dirty="0">
                <a:latin typeface="Calibri"/>
                <a:cs typeface="Calibri"/>
              </a:rPr>
              <a:t>  </a:t>
            </a:r>
            <a:r>
              <a:rPr lang="en-IN" sz="1800" dirty="0" err="1">
                <a:latin typeface="Calibri"/>
                <a:cs typeface="Calibri"/>
              </a:rPr>
              <a:t>pinMode</a:t>
            </a:r>
            <a:r>
              <a:rPr lang="en-IN" sz="1800" dirty="0">
                <a:latin typeface="Calibri"/>
                <a:cs typeface="Calibri"/>
              </a:rPr>
              <a:t>(swt1,INPUT);</a:t>
            </a:r>
            <a:r>
              <a:rPr lang="en-IN" sz="1800" dirty="0" err="1">
                <a:latin typeface="Calibri"/>
                <a:cs typeface="Calibri"/>
              </a:rPr>
              <a:t>pinMode</a:t>
            </a:r>
            <a:r>
              <a:rPr lang="en-IN" sz="1800" dirty="0">
                <a:latin typeface="Calibri"/>
                <a:cs typeface="Calibri"/>
              </a:rPr>
              <a:t>(swt2,INPUT);</a:t>
            </a:r>
            <a:r>
              <a:rPr lang="en-IN" sz="1800" dirty="0" err="1">
                <a:latin typeface="Calibri"/>
                <a:cs typeface="Calibri"/>
              </a:rPr>
              <a:t>pinMode</a:t>
            </a:r>
            <a:r>
              <a:rPr lang="en-IN" sz="1800" dirty="0">
                <a:latin typeface="Calibri"/>
                <a:cs typeface="Calibri"/>
              </a:rPr>
              <a:t>(swt3,INPUT);</a:t>
            </a:r>
            <a:r>
              <a:rPr lang="en-IN" sz="1800" dirty="0" err="1">
                <a:latin typeface="Calibri"/>
                <a:cs typeface="Calibri"/>
              </a:rPr>
              <a:t>pinMode</a:t>
            </a:r>
            <a:r>
              <a:rPr lang="en-IN" sz="1800" dirty="0">
                <a:latin typeface="Calibri"/>
                <a:cs typeface="Calibri"/>
              </a:rPr>
              <a:t>(swt4,INPUT);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92835" algn="l"/>
              </a:tabLst>
            </a:pPr>
            <a:r>
              <a:rPr lang="en-IN" sz="1800" dirty="0">
                <a:latin typeface="Calibri"/>
                <a:cs typeface="Calibri"/>
              </a:rPr>
              <a:t>  </a:t>
            </a:r>
            <a:r>
              <a:rPr lang="en-IN" sz="1800" dirty="0" err="1">
                <a:latin typeface="Calibri"/>
                <a:cs typeface="Calibri"/>
              </a:rPr>
              <a:t>pinMode</a:t>
            </a:r>
            <a:r>
              <a:rPr lang="en-IN" sz="1800" dirty="0">
                <a:latin typeface="Calibri"/>
                <a:cs typeface="Calibri"/>
              </a:rPr>
              <a:t>(w1,OUTPUT);</a:t>
            </a:r>
            <a:r>
              <a:rPr lang="en-IN" sz="1800" dirty="0" err="1">
                <a:latin typeface="Calibri"/>
                <a:cs typeface="Calibri"/>
              </a:rPr>
              <a:t>pinMode</a:t>
            </a:r>
            <a:r>
              <a:rPr lang="en-IN" sz="1800" dirty="0">
                <a:latin typeface="Calibri"/>
                <a:cs typeface="Calibri"/>
              </a:rPr>
              <a:t>(w2,OUTPUT);</a:t>
            </a:r>
            <a:r>
              <a:rPr lang="en-IN" sz="1800" dirty="0" err="1">
                <a:latin typeface="Calibri"/>
                <a:cs typeface="Calibri"/>
              </a:rPr>
              <a:t>pinMode</a:t>
            </a:r>
            <a:r>
              <a:rPr lang="en-IN" sz="1800" dirty="0">
                <a:latin typeface="Calibri"/>
                <a:cs typeface="Calibri"/>
              </a:rPr>
              <a:t>(w3,OUTPUT);</a:t>
            </a:r>
            <a:r>
              <a:rPr lang="en-IN" sz="1800" dirty="0" err="1">
                <a:latin typeface="Calibri"/>
                <a:cs typeface="Calibri"/>
              </a:rPr>
              <a:t>pinMode</a:t>
            </a:r>
            <a:r>
              <a:rPr lang="en-IN" sz="1800" dirty="0">
                <a:latin typeface="Calibri"/>
                <a:cs typeface="Calibri"/>
              </a:rPr>
              <a:t>(w4,OUTPUT);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92835" algn="l"/>
              </a:tabLst>
            </a:pPr>
            <a:r>
              <a:rPr lang="en-IN" sz="1800" dirty="0">
                <a:latin typeface="Calibri"/>
                <a:cs typeface="Calibri"/>
              </a:rPr>
              <a:t>  </a:t>
            </a:r>
            <a:r>
              <a:rPr lang="en-IN" sz="1800" dirty="0" err="1">
                <a:latin typeface="Calibri"/>
                <a:cs typeface="Calibri"/>
              </a:rPr>
              <a:t>pinMode</a:t>
            </a:r>
            <a:r>
              <a:rPr lang="en-IN" sz="1800" dirty="0">
                <a:latin typeface="Calibri"/>
                <a:cs typeface="Calibri"/>
              </a:rPr>
              <a:t>(ow1,OUTPUT);</a:t>
            </a:r>
            <a:r>
              <a:rPr lang="en-IN" sz="1800" dirty="0" err="1">
                <a:latin typeface="Calibri"/>
                <a:cs typeface="Calibri"/>
              </a:rPr>
              <a:t>pinMode</a:t>
            </a:r>
            <a:r>
              <a:rPr lang="en-IN" sz="1800" dirty="0">
                <a:latin typeface="Calibri"/>
                <a:cs typeface="Calibri"/>
              </a:rPr>
              <a:t>(ow2,OUTPUT);</a:t>
            </a:r>
            <a:r>
              <a:rPr lang="en-IN" sz="1800" dirty="0" err="1">
                <a:latin typeface="Calibri"/>
                <a:cs typeface="Calibri"/>
              </a:rPr>
              <a:t>pinMode</a:t>
            </a:r>
            <a:r>
              <a:rPr lang="en-IN" sz="1800" dirty="0">
                <a:latin typeface="Calibri"/>
                <a:cs typeface="Calibri"/>
              </a:rPr>
              <a:t>(ow3,OUTPUT);</a:t>
            </a:r>
            <a:r>
              <a:rPr lang="en-IN" sz="1800" dirty="0" err="1">
                <a:latin typeface="Calibri"/>
                <a:cs typeface="Calibri"/>
              </a:rPr>
              <a:t>pinMode</a:t>
            </a:r>
            <a:r>
              <a:rPr lang="en-IN" sz="1800" dirty="0">
                <a:latin typeface="Calibri"/>
                <a:cs typeface="Calibri"/>
              </a:rPr>
              <a:t>(ow4,OUTPUT);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92835" algn="l"/>
              </a:tabLst>
            </a:pPr>
            <a:r>
              <a:rPr lang="en-IN" sz="1800" dirty="0">
                <a:latin typeface="Calibri"/>
                <a:cs typeface="Calibri"/>
              </a:rPr>
              <a:t>  </a:t>
            </a:r>
            <a:r>
              <a:rPr lang="en-IN" sz="1800" dirty="0" err="1">
                <a:latin typeface="Calibri"/>
                <a:cs typeface="Calibri"/>
              </a:rPr>
              <a:t>Serial.begin</a:t>
            </a:r>
            <a:r>
              <a:rPr lang="en-IN" sz="1800" dirty="0">
                <a:latin typeface="Calibri"/>
                <a:cs typeface="Calibri"/>
              </a:rPr>
              <a:t>(9600);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92835" algn="l"/>
              </a:tabLst>
            </a:pPr>
            <a:r>
              <a:rPr lang="en-IN" sz="1800" dirty="0">
                <a:latin typeface="Calibri"/>
                <a:cs typeface="Calibri"/>
              </a:rPr>
              <a:t>  </a:t>
            </a:r>
            <a:r>
              <a:rPr lang="en-IN" sz="1800" dirty="0" err="1">
                <a:latin typeface="Calibri"/>
                <a:cs typeface="Calibri"/>
              </a:rPr>
              <a:t>Serial.println</a:t>
            </a:r>
            <a:r>
              <a:rPr lang="en-IN" sz="1800" dirty="0">
                <a:latin typeface="Calibri"/>
                <a:cs typeface="Calibri"/>
              </a:rPr>
              <a:t>("ROBOT OPERATION");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92835" algn="l"/>
              </a:tabLst>
            </a:pPr>
            <a:r>
              <a:rPr lang="en-IN" sz="1800" dirty="0">
                <a:latin typeface="Calibri"/>
                <a:cs typeface="Calibri"/>
              </a:rPr>
              <a:t>}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92835" algn="l"/>
              </a:tabLst>
            </a:pPr>
            <a:endParaRPr lang="en-IN" sz="1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92835" algn="l"/>
              </a:tabLst>
            </a:pPr>
            <a:endParaRPr sz="1800" dirty="0">
              <a:latin typeface="Calibri"/>
              <a:cs typeface="Calibri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30F1E3A-1DCF-79FA-53B3-A336412277EF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36573" y="116204"/>
            <a:ext cx="2658287" cy="1146647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1056937"/>
            <a:ext cx="2658287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Soft </a:t>
            </a:r>
            <a:r>
              <a:rPr spc="-20" dirty="0"/>
              <a:t>code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FE9DC0C-522C-1059-18A3-981B4E58AE1B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72836" y="2549"/>
            <a:ext cx="2658287" cy="114664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AC06120-7F07-86A2-BCFD-9F1EC09167F3}"/>
              </a:ext>
            </a:extLst>
          </p:cNvPr>
          <p:cNvSpPr txBox="1"/>
          <p:nvPr/>
        </p:nvSpPr>
        <p:spPr>
          <a:xfrm>
            <a:off x="916939" y="1863823"/>
            <a:ext cx="9009576" cy="44140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92835" algn="l"/>
              </a:tabLst>
            </a:pPr>
            <a:r>
              <a:rPr lang="en-IN" sz="1800" dirty="0">
                <a:latin typeface="Calibri"/>
                <a:cs typeface="Calibri"/>
              </a:rPr>
              <a:t>void loop() 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92835" algn="l"/>
              </a:tabLst>
            </a:pPr>
            <a:r>
              <a:rPr lang="en-IN" sz="1800" dirty="0">
                <a:latin typeface="Calibri"/>
                <a:cs typeface="Calibri"/>
              </a:rPr>
              <a:t>{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92835" algn="l"/>
              </a:tabLst>
            </a:pPr>
            <a:r>
              <a:rPr lang="en-IN" sz="1800" dirty="0">
                <a:latin typeface="Calibri"/>
                <a:cs typeface="Calibri"/>
              </a:rPr>
              <a:t>  </a:t>
            </a:r>
            <a:r>
              <a:rPr lang="en-IN" sz="1800" dirty="0" err="1">
                <a:latin typeface="Calibri"/>
                <a:cs typeface="Calibri"/>
              </a:rPr>
              <a:t>digitalWrite</a:t>
            </a:r>
            <a:r>
              <a:rPr lang="en-IN" sz="1800" dirty="0">
                <a:latin typeface="Calibri"/>
                <a:cs typeface="Calibri"/>
              </a:rPr>
              <a:t>(w1,LOW);</a:t>
            </a:r>
            <a:r>
              <a:rPr lang="en-IN" sz="1800" dirty="0" err="1">
                <a:latin typeface="Calibri"/>
                <a:cs typeface="Calibri"/>
              </a:rPr>
              <a:t>digitalWrite</a:t>
            </a:r>
            <a:r>
              <a:rPr lang="en-IN" sz="1800" dirty="0">
                <a:latin typeface="Calibri"/>
                <a:cs typeface="Calibri"/>
              </a:rPr>
              <a:t>(w2,LOW);</a:t>
            </a:r>
            <a:r>
              <a:rPr lang="en-IN" sz="1800" dirty="0" err="1">
                <a:latin typeface="Calibri"/>
                <a:cs typeface="Calibri"/>
              </a:rPr>
              <a:t>digitalWrite</a:t>
            </a:r>
            <a:r>
              <a:rPr lang="en-IN" sz="1800" dirty="0">
                <a:latin typeface="Calibri"/>
                <a:cs typeface="Calibri"/>
              </a:rPr>
              <a:t>(w3,LOW);</a:t>
            </a:r>
            <a:r>
              <a:rPr lang="en-IN" sz="1800" dirty="0" err="1">
                <a:latin typeface="Calibri"/>
                <a:cs typeface="Calibri"/>
              </a:rPr>
              <a:t>digitalWrite</a:t>
            </a:r>
            <a:r>
              <a:rPr lang="en-IN" sz="1800" dirty="0">
                <a:latin typeface="Calibri"/>
                <a:cs typeface="Calibri"/>
              </a:rPr>
              <a:t>(w4,LOW);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92835" algn="l"/>
              </a:tabLst>
            </a:pPr>
            <a:r>
              <a:rPr lang="en-IN" sz="1800" dirty="0">
                <a:latin typeface="Calibri"/>
                <a:cs typeface="Calibri"/>
              </a:rPr>
              <a:t>  </a:t>
            </a:r>
            <a:r>
              <a:rPr lang="en-IN" sz="1800" dirty="0" err="1">
                <a:latin typeface="Calibri"/>
                <a:cs typeface="Calibri"/>
              </a:rPr>
              <a:t>digitalWrite</a:t>
            </a:r>
            <a:r>
              <a:rPr lang="en-IN" sz="1800" dirty="0">
                <a:latin typeface="Calibri"/>
                <a:cs typeface="Calibri"/>
              </a:rPr>
              <a:t>(ow1,LOW);</a:t>
            </a:r>
            <a:r>
              <a:rPr lang="en-IN" sz="1800" dirty="0" err="1">
                <a:latin typeface="Calibri"/>
                <a:cs typeface="Calibri"/>
              </a:rPr>
              <a:t>digitalWrite</a:t>
            </a:r>
            <a:r>
              <a:rPr lang="en-IN" sz="1800" dirty="0">
                <a:latin typeface="Calibri"/>
                <a:cs typeface="Calibri"/>
              </a:rPr>
              <a:t>(ow2,LOW);</a:t>
            </a:r>
            <a:r>
              <a:rPr lang="en-IN" sz="1800" dirty="0" err="1">
                <a:latin typeface="Calibri"/>
                <a:cs typeface="Calibri"/>
              </a:rPr>
              <a:t>digitalWrite</a:t>
            </a:r>
            <a:r>
              <a:rPr lang="en-IN" sz="1800" dirty="0">
                <a:latin typeface="Calibri"/>
                <a:cs typeface="Calibri"/>
              </a:rPr>
              <a:t>(ow3,LOW);</a:t>
            </a:r>
            <a:r>
              <a:rPr lang="en-IN" sz="1800" dirty="0" err="1">
                <a:latin typeface="Calibri"/>
                <a:cs typeface="Calibri"/>
              </a:rPr>
              <a:t>digitalWrite</a:t>
            </a:r>
            <a:r>
              <a:rPr lang="en-IN" sz="1800" dirty="0">
                <a:latin typeface="Calibri"/>
                <a:cs typeface="Calibri"/>
              </a:rPr>
              <a:t>(ow4,LOW);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92835" algn="l"/>
              </a:tabLst>
            </a:pPr>
            <a:r>
              <a:rPr lang="en-IN" sz="1800" dirty="0">
                <a:latin typeface="Calibri"/>
                <a:cs typeface="Calibri"/>
              </a:rPr>
              <a:t>  swt1st=</a:t>
            </a:r>
            <a:r>
              <a:rPr lang="en-IN" sz="1800" dirty="0" err="1">
                <a:latin typeface="Calibri"/>
                <a:cs typeface="Calibri"/>
              </a:rPr>
              <a:t>digitalRead</a:t>
            </a:r>
            <a:r>
              <a:rPr lang="en-IN" sz="1800" dirty="0">
                <a:latin typeface="Calibri"/>
                <a:cs typeface="Calibri"/>
              </a:rPr>
              <a:t>(swt1);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92835" algn="l"/>
              </a:tabLst>
            </a:pPr>
            <a:r>
              <a:rPr lang="en-IN" sz="1800" dirty="0">
                <a:latin typeface="Calibri"/>
                <a:cs typeface="Calibri"/>
              </a:rPr>
              <a:t>  swt2st=</a:t>
            </a:r>
            <a:r>
              <a:rPr lang="en-IN" sz="1800" dirty="0" err="1">
                <a:latin typeface="Calibri"/>
                <a:cs typeface="Calibri"/>
              </a:rPr>
              <a:t>digitalRead</a:t>
            </a:r>
            <a:r>
              <a:rPr lang="en-IN" sz="1800" dirty="0">
                <a:latin typeface="Calibri"/>
                <a:cs typeface="Calibri"/>
              </a:rPr>
              <a:t>(swt2);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92835" algn="l"/>
              </a:tabLst>
            </a:pPr>
            <a:r>
              <a:rPr lang="en-IN" sz="1800" dirty="0">
                <a:latin typeface="Calibri"/>
                <a:cs typeface="Calibri"/>
              </a:rPr>
              <a:t>  swt3st=</a:t>
            </a:r>
            <a:r>
              <a:rPr lang="en-IN" sz="1800" dirty="0" err="1">
                <a:latin typeface="Calibri"/>
                <a:cs typeface="Calibri"/>
              </a:rPr>
              <a:t>digitalRead</a:t>
            </a:r>
            <a:r>
              <a:rPr lang="en-IN" sz="1800" dirty="0">
                <a:latin typeface="Calibri"/>
                <a:cs typeface="Calibri"/>
              </a:rPr>
              <a:t>(swt3);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92835" algn="l"/>
              </a:tabLst>
            </a:pPr>
            <a:r>
              <a:rPr lang="en-IN" sz="1800" dirty="0">
                <a:latin typeface="Calibri"/>
                <a:cs typeface="Calibri"/>
              </a:rPr>
              <a:t>  swt4st=</a:t>
            </a:r>
            <a:r>
              <a:rPr lang="en-IN" sz="1800" dirty="0" err="1">
                <a:latin typeface="Calibri"/>
                <a:cs typeface="Calibri"/>
              </a:rPr>
              <a:t>digitalRead</a:t>
            </a:r>
            <a:r>
              <a:rPr lang="en-IN" sz="1800" dirty="0">
                <a:latin typeface="Calibri"/>
                <a:cs typeface="Calibri"/>
              </a:rPr>
              <a:t>(swt4);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92835" algn="l"/>
              </a:tabLst>
            </a:pPr>
            <a:r>
              <a:rPr lang="en-IN" sz="1800" dirty="0">
                <a:latin typeface="Calibri"/>
                <a:cs typeface="Calibri"/>
              </a:rPr>
              <a:t>if(swt1st==0)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92835" algn="l"/>
              </a:tabLst>
            </a:pPr>
            <a:r>
              <a:rPr lang="en-IN" sz="1800" dirty="0">
                <a:latin typeface="Calibri"/>
                <a:cs typeface="Calibri"/>
              </a:rPr>
              <a:t>{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92835" algn="l"/>
              </a:tabLst>
            </a:pPr>
            <a:r>
              <a:rPr lang="en-IN" sz="1800" dirty="0">
                <a:latin typeface="Calibri"/>
                <a:cs typeface="Calibri"/>
              </a:rPr>
              <a:t>  </a:t>
            </a:r>
            <a:r>
              <a:rPr lang="en-IN" sz="1800" dirty="0" err="1">
                <a:latin typeface="Calibri"/>
                <a:cs typeface="Calibri"/>
              </a:rPr>
              <a:t>digitalWrite</a:t>
            </a:r>
            <a:r>
              <a:rPr lang="en-IN" sz="1800" dirty="0">
                <a:latin typeface="Calibri"/>
                <a:cs typeface="Calibri"/>
              </a:rPr>
              <a:t>(w1,HIGH);</a:t>
            </a:r>
            <a:r>
              <a:rPr lang="en-IN" sz="1800" dirty="0" err="1">
                <a:latin typeface="Calibri"/>
                <a:cs typeface="Calibri"/>
              </a:rPr>
              <a:t>digitalWrite</a:t>
            </a:r>
            <a:r>
              <a:rPr lang="en-IN" sz="1800" dirty="0">
                <a:latin typeface="Calibri"/>
                <a:cs typeface="Calibri"/>
              </a:rPr>
              <a:t>(w2,HIGH);</a:t>
            </a:r>
            <a:r>
              <a:rPr lang="en-IN" sz="1800" dirty="0" err="1">
                <a:latin typeface="Calibri"/>
                <a:cs typeface="Calibri"/>
              </a:rPr>
              <a:t>digitalWrite</a:t>
            </a:r>
            <a:r>
              <a:rPr lang="en-IN" sz="1800" dirty="0">
                <a:latin typeface="Calibri"/>
                <a:cs typeface="Calibri"/>
              </a:rPr>
              <a:t>(w3,HIGH);</a:t>
            </a:r>
            <a:r>
              <a:rPr lang="en-IN" sz="1800" dirty="0" err="1">
                <a:latin typeface="Calibri"/>
                <a:cs typeface="Calibri"/>
              </a:rPr>
              <a:t>digitalWrite</a:t>
            </a:r>
            <a:r>
              <a:rPr lang="en-IN" sz="1800" dirty="0">
                <a:latin typeface="Calibri"/>
                <a:cs typeface="Calibri"/>
              </a:rPr>
              <a:t>(w4,HIGH);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92835" algn="l"/>
              </a:tabLst>
            </a:pPr>
            <a:r>
              <a:rPr lang="en-IN" sz="1800" dirty="0">
                <a:latin typeface="Calibri"/>
                <a:cs typeface="Calibri"/>
              </a:rPr>
              <a:t>  </a:t>
            </a:r>
            <a:r>
              <a:rPr lang="en-IN" sz="1800" dirty="0" err="1">
                <a:latin typeface="Calibri"/>
                <a:cs typeface="Calibri"/>
              </a:rPr>
              <a:t>Serial.println</a:t>
            </a:r>
            <a:r>
              <a:rPr lang="en-IN" sz="1800" dirty="0">
                <a:latin typeface="Calibri"/>
                <a:cs typeface="Calibri"/>
              </a:rPr>
              <a:t>("ROBOT MOVING FRONT");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92835" algn="l"/>
              </a:tabLst>
            </a:pPr>
            <a:r>
              <a:rPr lang="en-IN" sz="1800" dirty="0">
                <a:latin typeface="Calibri"/>
                <a:cs typeface="Calibri"/>
              </a:rPr>
              <a:t>}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92835" algn="l"/>
              </a:tabLst>
            </a:pPr>
            <a:endParaRPr lang="en-IN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5723" y="1114856"/>
            <a:ext cx="4140851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Soft </a:t>
            </a:r>
            <a:r>
              <a:rPr spc="-20" dirty="0"/>
              <a:t>code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3AF3645-686F-2969-9FBB-1485B7AD88C1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13819" y="63167"/>
            <a:ext cx="2658287" cy="114664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D65CBCA-4DAE-8CB7-36F6-53991B0BD7A4}"/>
              </a:ext>
            </a:extLst>
          </p:cNvPr>
          <p:cNvSpPr txBox="1"/>
          <p:nvPr/>
        </p:nvSpPr>
        <p:spPr>
          <a:xfrm>
            <a:off x="769007" y="1835470"/>
            <a:ext cx="11083023" cy="47166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92835" algn="l"/>
              </a:tabLst>
            </a:pPr>
            <a:r>
              <a:rPr lang="en-IN" sz="1800" dirty="0">
                <a:latin typeface="Calibri"/>
                <a:cs typeface="Calibri"/>
              </a:rPr>
              <a:t>if(swt2st==0)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92835" algn="l"/>
              </a:tabLst>
            </a:pPr>
            <a:r>
              <a:rPr lang="en-IN" sz="1800" dirty="0">
                <a:latin typeface="Calibri"/>
                <a:cs typeface="Calibri"/>
              </a:rPr>
              <a:t>{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92835" algn="l"/>
              </a:tabLst>
            </a:pPr>
            <a:r>
              <a:rPr lang="en-IN" sz="1800" dirty="0">
                <a:latin typeface="Calibri"/>
                <a:cs typeface="Calibri"/>
              </a:rPr>
              <a:t>  </a:t>
            </a:r>
            <a:r>
              <a:rPr lang="en-IN" sz="1800" dirty="0" err="1">
                <a:latin typeface="Calibri"/>
                <a:cs typeface="Calibri"/>
              </a:rPr>
              <a:t>digitalWrite</a:t>
            </a:r>
            <a:r>
              <a:rPr lang="en-IN" sz="1800" dirty="0">
                <a:latin typeface="Calibri"/>
                <a:cs typeface="Calibri"/>
              </a:rPr>
              <a:t>(ow1,HIGH);</a:t>
            </a:r>
            <a:r>
              <a:rPr lang="en-IN" sz="1800" dirty="0" err="1">
                <a:latin typeface="Calibri"/>
                <a:cs typeface="Calibri"/>
              </a:rPr>
              <a:t>digitalWrite</a:t>
            </a:r>
            <a:r>
              <a:rPr lang="en-IN" sz="1800" dirty="0">
                <a:latin typeface="Calibri"/>
                <a:cs typeface="Calibri"/>
              </a:rPr>
              <a:t>(ow2,HIGH);</a:t>
            </a:r>
            <a:r>
              <a:rPr lang="en-IN" sz="1800" dirty="0" err="1">
                <a:latin typeface="Calibri"/>
                <a:cs typeface="Calibri"/>
              </a:rPr>
              <a:t>digitalWrite</a:t>
            </a:r>
            <a:r>
              <a:rPr lang="en-IN" sz="1800" dirty="0">
                <a:latin typeface="Calibri"/>
                <a:cs typeface="Calibri"/>
              </a:rPr>
              <a:t>(ow3,HIGH);</a:t>
            </a:r>
            <a:r>
              <a:rPr lang="en-IN" sz="1800" dirty="0" err="1">
                <a:latin typeface="Calibri"/>
                <a:cs typeface="Calibri"/>
              </a:rPr>
              <a:t>digitalWrite</a:t>
            </a:r>
            <a:r>
              <a:rPr lang="en-IN" sz="1800" dirty="0">
                <a:latin typeface="Calibri"/>
                <a:cs typeface="Calibri"/>
              </a:rPr>
              <a:t>(ow4,HIGH);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92835" algn="l"/>
              </a:tabLst>
            </a:pPr>
            <a:r>
              <a:rPr lang="en-IN" sz="1800" dirty="0">
                <a:latin typeface="Calibri"/>
                <a:cs typeface="Calibri"/>
              </a:rPr>
              <a:t>  </a:t>
            </a:r>
            <a:r>
              <a:rPr lang="en-IN" sz="1800" dirty="0" err="1">
                <a:latin typeface="Calibri"/>
                <a:cs typeface="Calibri"/>
              </a:rPr>
              <a:t>Serial.println</a:t>
            </a:r>
            <a:r>
              <a:rPr lang="en-IN" sz="1800" dirty="0">
                <a:latin typeface="Calibri"/>
                <a:cs typeface="Calibri"/>
              </a:rPr>
              <a:t>("ROBOT MOVING BACK");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92835" algn="l"/>
              </a:tabLst>
            </a:pPr>
            <a:r>
              <a:rPr lang="en-IN" sz="1800" dirty="0">
                <a:latin typeface="Calibri"/>
                <a:cs typeface="Calibri"/>
              </a:rPr>
              <a:t>}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92835" algn="l"/>
              </a:tabLst>
            </a:pPr>
            <a:r>
              <a:rPr lang="en-IN" sz="1800" dirty="0">
                <a:latin typeface="Calibri"/>
                <a:cs typeface="Calibri"/>
              </a:rPr>
              <a:t>if(swt3st==0)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92835" algn="l"/>
              </a:tabLst>
            </a:pPr>
            <a:r>
              <a:rPr lang="en-IN" sz="1800" dirty="0">
                <a:latin typeface="Calibri"/>
                <a:cs typeface="Calibri"/>
              </a:rPr>
              <a:t>{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92835" algn="l"/>
              </a:tabLst>
            </a:pPr>
            <a:r>
              <a:rPr lang="en-IN" sz="1800" dirty="0">
                <a:latin typeface="Calibri"/>
                <a:cs typeface="Calibri"/>
              </a:rPr>
              <a:t>  </a:t>
            </a:r>
            <a:r>
              <a:rPr lang="en-IN" sz="1800" dirty="0" err="1">
                <a:latin typeface="Calibri"/>
                <a:cs typeface="Calibri"/>
              </a:rPr>
              <a:t>digitalWrite</a:t>
            </a:r>
            <a:r>
              <a:rPr lang="en-IN" sz="1800" dirty="0">
                <a:latin typeface="Calibri"/>
                <a:cs typeface="Calibri"/>
              </a:rPr>
              <a:t>(w1,HIGH);</a:t>
            </a:r>
            <a:r>
              <a:rPr lang="en-IN" sz="1800" dirty="0" err="1">
                <a:latin typeface="Calibri"/>
                <a:cs typeface="Calibri"/>
              </a:rPr>
              <a:t>digitalWrite</a:t>
            </a:r>
            <a:r>
              <a:rPr lang="en-IN" sz="1800" dirty="0">
                <a:latin typeface="Calibri"/>
                <a:cs typeface="Calibri"/>
              </a:rPr>
              <a:t>(w2,HIGH);</a:t>
            </a:r>
            <a:r>
              <a:rPr lang="en-IN" sz="1800" dirty="0" err="1">
                <a:latin typeface="Calibri"/>
                <a:cs typeface="Calibri"/>
              </a:rPr>
              <a:t>digitalWrite</a:t>
            </a:r>
            <a:r>
              <a:rPr lang="en-IN" sz="1800" dirty="0">
                <a:latin typeface="Calibri"/>
                <a:cs typeface="Calibri"/>
              </a:rPr>
              <a:t>(w3,HIGH);</a:t>
            </a:r>
            <a:r>
              <a:rPr lang="en-IN" sz="1800" dirty="0" err="1">
                <a:latin typeface="Calibri"/>
                <a:cs typeface="Calibri"/>
              </a:rPr>
              <a:t>digitalWrite</a:t>
            </a:r>
            <a:r>
              <a:rPr lang="en-IN" sz="1800" dirty="0">
                <a:latin typeface="Calibri"/>
                <a:cs typeface="Calibri"/>
              </a:rPr>
              <a:t>(w4,HIGH);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92835" algn="l"/>
              </a:tabLst>
            </a:pPr>
            <a:r>
              <a:rPr lang="en-IN" sz="1800" dirty="0">
                <a:latin typeface="Calibri"/>
                <a:cs typeface="Calibri"/>
              </a:rPr>
              <a:t>  </a:t>
            </a:r>
            <a:r>
              <a:rPr lang="en-IN" sz="1800" dirty="0" err="1">
                <a:latin typeface="Calibri"/>
                <a:cs typeface="Calibri"/>
              </a:rPr>
              <a:t>Serial.println</a:t>
            </a:r>
            <a:r>
              <a:rPr lang="en-IN" sz="1800" dirty="0">
                <a:latin typeface="Calibri"/>
                <a:cs typeface="Calibri"/>
              </a:rPr>
              <a:t>("ROBOT MOVING RIGHT");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92835" algn="l"/>
              </a:tabLst>
            </a:pPr>
            <a:r>
              <a:rPr lang="en-IN" sz="1800" dirty="0">
                <a:latin typeface="Calibri"/>
                <a:cs typeface="Calibri"/>
              </a:rPr>
              <a:t>}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92835" algn="l"/>
              </a:tabLst>
            </a:pPr>
            <a:r>
              <a:rPr lang="en-IN" sz="1800" dirty="0">
                <a:latin typeface="Calibri"/>
                <a:cs typeface="Calibri"/>
              </a:rPr>
              <a:t>if(swt4st==0)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92835" algn="l"/>
              </a:tabLst>
            </a:pPr>
            <a:r>
              <a:rPr lang="en-IN" sz="1800" dirty="0">
                <a:latin typeface="Calibri"/>
                <a:cs typeface="Calibri"/>
              </a:rPr>
              <a:t>{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92835" algn="l"/>
              </a:tabLst>
            </a:pPr>
            <a:r>
              <a:rPr lang="en-IN" sz="1800" dirty="0">
                <a:latin typeface="Calibri"/>
                <a:cs typeface="Calibri"/>
              </a:rPr>
              <a:t>  </a:t>
            </a:r>
            <a:r>
              <a:rPr lang="en-IN" sz="1800" dirty="0" err="1">
                <a:latin typeface="Calibri"/>
                <a:cs typeface="Calibri"/>
              </a:rPr>
              <a:t>digitalWrite</a:t>
            </a:r>
            <a:r>
              <a:rPr lang="en-IN" sz="1800" dirty="0">
                <a:latin typeface="Calibri"/>
                <a:cs typeface="Calibri"/>
              </a:rPr>
              <a:t>(ow1,HIGH);</a:t>
            </a:r>
            <a:r>
              <a:rPr lang="en-IN" sz="1800" dirty="0" err="1">
                <a:latin typeface="Calibri"/>
                <a:cs typeface="Calibri"/>
              </a:rPr>
              <a:t>digitalWrite</a:t>
            </a:r>
            <a:r>
              <a:rPr lang="en-IN" sz="1800" dirty="0">
                <a:latin typeface="Calibri"/>
                <a:cs typeface="Calibri"/>
              </a:rPr>
              <a:t>(ow2,HIGH);</a:t>
            </a:r>
            <a:r>
              <a:rPr lang="en-IN" sz="1800" dirty="0" err="1">
                <a:latin typeface="Calibri"/>
                <a:cs typeface="Calibri"/>
              </a:rPr>
              <a:t>digitalWrite</a:t>
            </a:r>
            <a:r>
              <a:rPr lang="en-IN" sz="1800" dirty="0">
                <a:latin typeface="Calibri"/>
                <a:cs typeface="Calibri"/>
              </a:rPr>
              <a:t>(ow3,HIGH);</a:t>
            </a:r>
            <a:r>
              <a:rPr lang="en-IN" sz="1800" dirty="0" err="1">
                <a:latin typeface="Calibri"/>
                <a:cs typeface="Calibri"/>
              </a:rPr>
              <a:t>digitalWrite</a:t>
            </a:r>
            <a:r>
              <a:rPr lang="en-IN" sz="1800" dirty="0">
                <a:latin typeface="Calibri"/>
                <a:cs typeface="Calibri"/>
              </a:rPr>
              <a:t>(ow4,HIGH);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92835" algn="l"/>
              </a:tabLst>
            </a:pPr>
            <a:r>
              <a:rPr lang="en-IN" sz="1800" dirty="0">
                <a:latin typeface="Calibri"/>
                <a:cs typeface="Calibri"/>
              </a:rPr>
              <a:t>  </a:t>
            </a:r>
            <a:r>
              <a:rPr lang="en-IN" sz="1800" dirty="0" err="1">
                <a:latin typeface="Calibri"/>
                <a:cs typeface="Calibri"/>
              </a:rPr>
              <a:t>Serial.println</a:t>
            </a:r>
            <a:r>
              <a:rPr lang="en-IN" sz="1800" dirty="0">
                <a:latin typeface="Calibri"/>
                <a:cs typeface="Calibri"/>
              </a:rPr>
              <a:t>("ROBOT MOVING LEFT");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92835" algn="l"/>
              </a:tabLst>
            </a:pPr>
            <a:r>
              <a:rPr lang="en-IN" sz="1800" dirty="0">
                <a:latin typeface="Calibri"/>
                <a:cs typeface="Calibri"/>
              </a:rPr>
              <a:t>}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92835" algn="l"/>
              </a:tabLst>
            </a:pPr>
            <a:r>
              <a:rPr lang="en-IN" sz="1800" dirty="0">
                <a:latin typeface="Calibri"/>
                <a:cs typeface="Calibri"/>
              </a:rPr>
              <a:t>}</a:t>
            </a:r>
            <a:endParaRPr lang="en-IN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2069" y="1260231"/>
            <a:ext cx="7622604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Hardware</a:t>
            </a:r>
            <a:r>
              <a:rPr spc="-105" dirty="0"/>
              <a:t> </a:t>
            </a:r>
            <a:r>
              <a:rPr dirty="0"/>
              <a:t>Connection</a:t>
            </a:r>
            <a:r>
              <a:rPr spc="-40" dirty="0"/>
              <a:t> </a:t>
            </a:r>
            <a:r>
              <a:rPr dirty="0"/>
              <a:t>using</a:t>
            </a:r>
            <a:r>
              <a:rPr spc="-50" dirty="0"/>
              <a:t> </a:t>
            </a:r>
            <a:r>
              <a:rPr spc="-10" dirty="0"/>
              <a:t>Proteus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BCDF9-DA05-3EB3-648F-4345E850BAF8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20082" y="0"/>
            <a:ext cx="2658287" cy="114664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2810D3B-6F86-2FAA-8032-3C378857DC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126" y="1941278"/>
            <a:ext cx="8282028" cy="465864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FA6FE7D-6887-30B0-3485-05479969AF8E}"/>
              </a:ext>
            </a:extLst>
          </p:cNvPr>
          <p:cNvSpPr txBox="1"/>
          <p:nvPr/>
        </p:nvSpPr>
        <p:spPr>
          <a:xfrm>
            <a:off x="3050309" y="2854144"/>
            <a:ext cx="610061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https://github.com/users/Anjigampala/projects/1/views/1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3924007-BCA9-A686-C429-EA54C209E6C4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20082" y="0"/>
            <a:ext cx="2658287" cy="114664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107EAFB-14F6-4908-74C4-4D757C533BFB}"/>
              </a:ext>
            </a:extLst>
          </p:cNvPr>
          <p:cNvSpPr txBox="1"/>
          <p:nvPr/>
        </p:nvSpPr>
        <p:spPr>
          <a:xfrm>
            <a:off x="2579254" y="2969552"/>
            <a:ext cx="61006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hlinkClick r:id="rId3"/>
              </a:rPr>
              <a:t>https://github.com/Anjigampala/embedded-System.git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FC846B-09AA-E041-9447-943A6D2C0F6A}"/>
              </a:ext>
            </a:extLst>
          </p:cNvPr>
          <p:cNvSpPr txBox="1"/>
          <p:nvPr/>
        </p:nvSpPr>
        <p:spPr>
          <a:xfrm>
            <a:off x="1089891" y="1146647"/>
            <a:ext cx="10038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/>
              <a:t>LINK</a:t>
            </a:r>
          </a:p>
        </p:txBody>
      </p:sp>
    </p:spTree>
    <p:extLst>
      <p:ext uri="{BB962C8B-B14F-4D97-AF65-F5344CB8AC3E}">
        <p14:creationId xmlns:p14="http://schemas.microsoft.com/office/powerpoint/2010/main" val="65937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323548"/>
            <a:ext cx="8596668" cy="753208"/>
          </a:xfrm>
        </p:spPr>
        <p:txBody>
          <a:bodyPr/>
          <a:lstStyle/>
          <a:p>
            <a:r>
              <a:rPr lang="en-US" dirty="0"/>
              <a:t>Embedded system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9381"/>
            <a:ext cx="8596668" cy="3880773"/>
          </a:xfrm>
        </p:spPr>
        <p:txBody>
          <a:bodyPr/>
          <a:lstStyle/>
          <a:p>
            <a:pPr>
              <a:buNone/>
            </a:pPr>
            <a:r>
              <a:rPr lang="en-US" dirty="0"/>
              <a:t>    A system which has computer hardware with software embedded in it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IN" dirty="0"/>
          </a:p>
          <a:p>
            <a:pPr>
              <a:buNone/>
            </a:pPr>
            <a:endParaRPr lang="en-IN" dirty="0"/>
          </a:p>
        </p:txBody>
      </p:sp>
      <p:pic>
        <p:nvPicPr>
          <p:cNvPr id="5" name="Picture 4" descr="image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243" y="2631636"/>
            <a:ext cx="7075805" cy="406336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506166C-2E0F-E5CA-69FD-634082E3B6A5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111290" y="84276"/>
            <a:ext cx="2658287" cy="114664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0433" y="1153952"/>
            <a:ext cx="7746023" cy="570404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A42728D-C8DC-30F2-75CD-6C66D5EC45B4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111290" y="84276"/>
            <a:ext cx="2658287" cy="114664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08B5953-7FF9-ABBF-12DC-88E32AF39319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11290" y="40315"/>
            <a:ext cx="2658287" cy="114664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5C644CF-9DFB-4FD5-D5D5-315BC106078A}"/>
              </a:ext>
            </a:extLst>
          </p:cNvPr>
          <p:cNvSpPr txBox="1"/>
          <p:nvPr/>
        </p:nvSpPr>
        <p:spPr>
          <a:xfrm>
            <a:off x="550905" y="1927363"/>
            <a:ext cx="6606033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/>
              <a:t>Embedded Systems Engineer:</a:t>
            </a:r>
          </a:p>
          <a:p>
            <a:r>
              <a:rPr lang="en-US" b="1" dirty="0"/>
              <a:t>      </a:t>
            </a:r>
            <a:r>
              <a:rPr lang="en-US" sz="2800" b="1" dirty="0"/>
              <a:t>Content:</a:t>
            </a:r>
            <a:endParaRPr lang="en-US" sz="2800" dirty="0"/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sz="2400" b="1" dirty="0"/>
              <a:t>Role:</a:t>
            </a:r>
            <a:r>
              <a:rPr lang="en-US" sz="2400" dirty="0"/>
              <a:t> Develops software and hardware for embedded systems integrated into electronic devices.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sz="2400" b="1" dirty="0"/>
              <a:t>Key Responsibilities:</a:t>
            </a:r>
            <a:r>
              <a:rPr lang="en-US" sz="2400" dirty="0"/>
              <a:t> Writing firmware, developing microcontroller applications, and hardware-software integration.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sz="2400" b="1" dirty="0"/>
              <a:t>Skills Required:</a:t>
            </a:r>
            <a:r>
              <a:rPr lang="en-US" sz="2400" dirty="0"/>
              <a:t> Proficiency in programming languages (C/C++), knowledge of microprocessors, and real-time operating systems.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32DFBD-82CD-9DCC-5A39-66D4327A91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3558" y="1777510"/>
            <a:ext cx="4762500" cy="4210051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8195905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145930"/>
            <a:ext cx="8596668" cy="753208"/>
          </a:xfrm>
        </p:spPr>
        <p:txBody>
          <a:bodyPr/>
          <a:lstStyle/>
          <a:p>
            <a:r>
              <a:rPr lang="en-US" dirty="0"/>
              <a:t>Firmware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A fixed software which cannot be modified</a:t>
            </a:r>
            <a:endParaRPr lang="en-IN" dirty="0"/>
          </a:p>
        </p:txBody>
      </p:sp>
      <p:pic>
        <p:nvPicPr>
          <p:cNvPr id="6" name="Picture 5" descr="firmwar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621" y="2892670"/>
            <a:ext cx="6793865" cy="348385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9A0C144-4FDE-AB9E-9481-CDCB94A4221A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111290" y="84276"/>
            <a:ext cx="2658287" cy="114664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ow-do-firmware-system-software-and-applications-software-Figure-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225" y="386860"/>
            <a:ext cx="7953421" cy="6268917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A1BF512-6E28-6E28-CD79-D85B28F48443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111290" y="84276"/>
            <a:ext cx="2658287" cy="114664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F5A43E-1B8C-CE01-C5C4-9256B779B8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653688C9-2ACE-865B-D349-34E1E0F4E9B4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11290" y="84276"/>
            <a:ext cx="2658287" cy="1146647"/>
          </a:xfrm>
          <a:prstGeom prst="rect">
            <a:avLst/>
          </a:prstGeom>
        </p:spPr>
      </p:pic>
      <p:sp>
        <p:nvSpPr>
          <p:cNvPr id="2" name="object 2">
            <a:extLst>
              <a:ext uri="{FF2B5EF4-FFF2-40B4-BE49-F238E27FC236}">
                <a16:creationId xmlns:a16="http://schemas.microsoft.com/office/drawing/2014/main" id="{AB10F1B8-8795-B9F2-2D48-55B6015A2983}"/>
              </a:ext>
            </a:extLst>
          </p:cNvPr>
          <p:cNvSpPr txBox="1">
            <a:spLocks noGrp="1"/>
          </p:cNvSpPr>
          <p:nvPr/>
        </p:nvSpPr>
        <p:spPr>
          <a:xfrm>
            <a:off x="-694591" y="1727245"/>
            <a:ext cx="8792306" cy="109068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libri Light"/>
                <a:ea typeface="+mj-ea"/>
                <a:cs typeface="Calibri Light"/>
              </a:defRPr>
            </a:lvl1pPr>
          </a:lstStyle>
          <a:p>
            <a:pPr marL="4203065" algn="just">
              <a:lnSpc>
                <a:spcPct val="100000"/>
              </a:lnSpc>
              <a:spcBef>
                <a:spcPts val="105"/>
              </a:spcBef>
            </a:pPr>
            <a:r>
              <a:rPr lang="en-US" sz="7000" b="1" spc="-35" dirty="0">
                <a:latin typeface="Bell MT" panose="02020503060305020303" pitchFamily="18" charset="0"/>
              </a:rPr>
              <a:t>PROJECT</a:t>
            </a:r>
            <a:r>
              <a:rPr b="1" spc="-210" dirty="0">
                <a:latin typeface="Bell MT" panose="02020503060305020303" pitchFamily="18" charset="0"/>
              </a:rPr>
              <a:t> </a:t>
            </a:r>
            <a:endParaRPr b="1" spc="-50" dirty="0">
              <a:latin typeface="Bell MT" panose="02020503060305020303" pitchFamily="18" charset="0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E1AC2BA6-94B8-E0AF-CB8C-1F045223FF67}"/>
              </a:ext>
            </a:extLst>
          </p:cNvPr>
          <p:cNvSpPr txBox="1">
            <a:spLocks noGrp="1"/>
          </p:cNvSpPr>
          <p:nvPr/>
        </p:nvSpPr>
        <p:spPr>
          <a:xfrm>
            <a:off x="0" y="2091697"/>
            <a:ext cx="10357485" cy="4160520"/>
          </a:xfrm>
          <a:prstGeom prst="rect">
            <a:avLst/>
          </a:prstGeom>
        </p:spPr>
        <p:txBody>
          <a:bodyPr vert="horz" wrap="square" lIns="0" tIns="1169873" rIns="0" bIns="0" rtlCol="0">
            <a:spAutoFit/>
          </a:bodyPr>
          <a:lstStyle>
            <a:lvl1pPr marL="0">
              <a:defRPr sz="2800" b="0" i="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860425" marR="849630" algn="ctr">
              <a:lnSpc>
                <a:spcPts val="7780"/>
              </a:lnSpc>
              <a:spcBef>
                <a:spcPts val="1075"/>
              </a:spcBef>
            </a:pPr>
            <a:r>
              <a:rPr sz="7200" spc="-440" dirty="0">
                <a:latin typeface="Times New Roman"/>
                <a:cs typeface="Times New Roman"/>
              </a:rPr>
              <a:t>ROBOT</a:t>
            </a:r>
            <a:r>
              <a:rPr sz="7200" dirty="0">
                <a:latin typeface="Times New Roman"/>
                <a:cs typeface="Times New Roman"/>
              </a:rPr>
              <a:t> </a:t>
            </a:r>
            <a:r>
              <a:rPr sz="7200" spc="-300" dirty="0">
                <a:latin typeface="Times New Roman"/>
                <a:cs typeface="Times New Roman"/>
              </a:rPr>
              <a:t>OPERATION </a:t>
            </a:r>
            <a:r>
              <a:rPr sz="7200" spc="-450" dirty="0">
                <a:latin typeface="Times New Roman"/>
                <a:cs typeface="Times New Roman"/>
              </a:rPr>
              <a:t>USING</a:t>
            </a:r>
            <a:endParaRPr sz="7200" dirty="0">
              <a:latin typeface="Times New Roman"/>
              <a:cs typeface="Times New Roman"/>
            </a:endParaRPr>
          </a:p>
          <a:p>
            <a:pPr marL="5080" algn="ctr">
              <a:lnSpc>
                <a:spcPts val="7659"/>
              </a:lnSpc>
            </a:pPr>
            <a:r>
              <a:rPr sz="7200" spc="-370" dirty="0">
                <a:latin typeface="Times New Roman"/>
                <a:cs typeface="Times New Roman"/>
              </a:rPr>
              <a:t>SWITCHES</a:t>
            </a:r>
            <a:r>
              <a:rPr sz="7200" dirty="0">
                <a:latin typeface="Times New Roman"/>
                <a:cs typeface="Times New Roman"/>
              </a:rPr>
              <a:t> </a:t>
            </a:r>
            <a:r>
              <a:rPr sz="7200" spc="-400" dirty="0">
                <a:latin typeface="Times New Roman"/>
                <a:cs typeface="Times New Roman"/>
              </a:rPr>
              <a:t>BY</a:t>
            </a:r>
            <a:r>
              <a:rPr sz="7200" spc="5" dirty="0">
                <a:latin typeface="Times New Roman"/>
                <a:cs typeface="Times New Roman"/>
              </a:rPr>
              <a:t> </a:t>
            </a:r>
            <a:r>
              <a:rPr sz="7200" spc="-550" dirty="0">
                <a:latin typeface="Times New Roman"/>
                <a:cs typeface="Times New Roman"/>
              </a:rPr>
              <a:t>ARDUINO</a:t>
            </a:r>
            <a:endParaRPr sz="72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448794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3711" y="1772623"/>
            <a:ext cx="5785012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Block </a:t>
            </a:r>
            <a:r>
              <a:rPr spc="-10" dirty="0"/>
              <a:t>Diagram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860129" y="2684571"/>
            <a:ext cx="4334510" cy="3261360"/>
            <a:chOff x="2289048" y="1656588"/>
            <a:chExt cx="4334510" cy="326136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89048" y="2109216"/>
              <a:ext cx="1566672" cy="1488948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17720" y="1656588"/>
              <a:ext cx="2005583" cy="326136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855720" y="2528316"/>
              <a:ext cx="762000" cy="310896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6396813" y="2757661"/>
            <a:ext cx="962025" cy="490855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93345" rIns="0" bIns="0" rtlCol="0">
            <a:spAutoFit/>
          </a:bodyPr>
          <a:lstStyle/>
          <a:p>
            <a:pPr marL="118745">
              <a:lnSpc>
                <a:spcPct val="100000"/>
              </a:lnSpc>
              <a:spcBef>
                <a:spcPts val="735"/>
              </a:spcBef>
            </a:pPr>
            <a:r>
              <a:rPr sz="1800" spc="-10" dirty="0">
                <a:latin typeface="Calibri"/>
                <a:cs typeface="Calibri"/>
              </a:rPr>
              <a:t>Switch1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313250" y="2964989"/>
            <a:ext cx="1084580" cy="76200"/>
          </a:xfrm>
          <a:custGeom>
            <a:avLst/>
            <a:gdLst/>
            <a:ahLst/>
            <a:cxnLst/>
            <a:rect l="l" t="t" r="r" b="b"/>
            <a:pathLst>
              <a:path w="1084579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4450"/>
                </a:lnTo>
                <a:lnTo>
                  <a:pt x="63500" y="44450"/>
                </a:lnTo>
                <a:lnTo>
                  <a:pt x="63500" y="31750"/>
                </a:lnTo>
                <a:lnTo>
                  <a:pt x="76200" y="31750"/>
                </a:lnTo>
                <a:lnTo>
                  <a:pt x="76200" y="0"/>
                </a:lnTo>
                <a:close/>
              </a:path>
              <a:path w="1084579" h="76200">
                <a:moveTo>
                  <a:pt x="76200" y="31750"/>
                </a:moveTo>
                <a:lnTo>
                  <a:pt x="63500" y="31750"/>
                </a:lnTo>
                <a:lnTo>
                  <a:pt x="63500" y="44450"/>
                </a:lnTo>
                <a:lnTo>
                  <a:pt x="76200" y="44450"/>
                </a:lnTo>
                <a:lnTo>
                  <a:pt x="76200" y="31750"/>
                </a:lnTo>
                <a:close/>
              </a:path>
              <a:path w="1084579" h="76200">
                <a:moveTo>
                  <a:pt x="1084072" y="31750"/>
                </a:moveTo>
                <a:lnTo>
                  <a:pt x="76200" y="31750"/>
                </a:lnTo>
                <a:lnTo>
                  <a:pt x="76200" y="44450"/>
                </a:lnTo>
                <a:lnTo>
                  <a:pt x="1084072" y="44450"/>
                </a:lnTo>
                <a:lnTo>
                  <a:pt x="1084072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396814" y="3458764"/>
            <a:ext cx="962025" cy="467995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81280" rIns="0" bIns="0" rtlCol="0">
            <a:spAutoFit/>
          </a:bodyPr>
          <a:lstStyle/>
          <a:p>
            <a:pPr marL="118745">
              <a:lnSpc>
                <a:spcPct val="100000"/>
              </a:lnSpc>
              <a:spcBef>
                <a:spcPts val="640"/>
              </a:spcBef>
            </a:pPr>
            <a:r>
              <a:rPr sz="1800" spc="-10" dirty="0">
                <a:latin typeface="Calibri"/>
                <a:cs typeface="Calibri"/>
              </a:rPr>
              <a:t>Switch2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5307141" y="5119602"/>
            <a:ext cx="3575685" cy="845819"/>
            <a:chOff x="6623304" y="3938015"/>
            <a:chExt cx="3575685" cy="845819"/>
          </a:xfrm>
        </p:grpSpPr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623304" y="4347971"/>
              <a:ext cx="2621279" cy="79247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9252204" y="3938015"/>
              <a:ext cx="946785" cy="845819"/>
            </a:xfrm>
            <a:custGeom>
              <a:avLst/>
              <a:gdLst/>
              <a:ahLst/>
              <a:cxnLst/>
              <a:rect l="l" t="t" r="r" b="b"/>
              <a:pathLst>
                <a:path w="946784" h="845820">
                  <a:moveTo>
                    <a:pt x="946403" y="0"/>
                  </a:moveTo>
                  <a:lnTo>
                    <a:pt x="0" y="0"/>
                  </a:lnTo>
                  <a:lnTo>
                    <a:pt x="0" y="845819"/>
                  </a:lnTo>
                  <a:lnTo>
                    <a:pt x="946403" y="845819"/>
                  </a:lnTo>
                  <a:lnTo>
                    <a:pt x="94640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7942150" y="5100112"/>
            <a:ext cx="946785" cy="845819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825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65"/>
              </a:spcBef>
            </a:pPr>
            <a:endParaRPr sz="1800">
              <a:latin typeface="Times New Roman"/>
              <a:cs typeface="Times New Roman"/>
            </a:endParaRPr>
          </a:p>
          <a:p>
            <a:pPr marL="146050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ROBOT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313250" y="3656885"/>
            <a:ext cx="1084580" cy="76200"/>
          </a:xfrm>
          <a:custGeom>
            <a:avLst/>
            <a:gdLst/>
            <a:ahLst/>
            <a:cxnLst/>
            <a:rect l="l" t="t" r="r" b="b"/>
            <a:pathLst>
              <a:path w="1084579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4450"/>
                </a:lnTo>
                <a:lnTo>
                  <a:pt x="63500" y="44450"/>
                </a:lnTo>
                <a:lnTo>
                  <a:pt x="63500" y="31750"/>
                </a:lnTo>
                <a:lnTo>
                  <a:pt x="76200" y="31750"/>
                </a:lnTo>
                <a:lnTo>
                  <a:pt x="76200" y="0"/>
                </a:lnTo>
                <a:close/>
              </a:path>
              <a:path w="1084579" h="76200">
                <a:moveTo>
                  <a:pt x="76200" y="31750"/>
                </a:moveTo>
                <a:lnTo>
                  <a:pt x="63500" y="31750"/>
                </a:lnTo>
                <a:lnTo>
                  <a:pt x="63500" y="44450"/>
                </a:lnTo>
                <a:lnTo>
                  <a:pt x="76200" y="44450"/>
                </a:lnTo>
                <a:lnTo>
                  <a:pt x="76200" y="31750"/>
                </a:lnTo>
                <a:close/>
              </a:path>
              <a:path w="1084579" h="76200">
                <a:moveTo>
                  <a:pt x="1084072" y="31750"/>
                </a:moveTo>
                <a:lnTo>
                  <a:pt x="76200" y="31750"/>
                </a:lnTo>
                <a:lnTo>
                  <a:pt x="76200" y="44450"/>
                </a:lnTo>
                <a:lnTo>
                  <a:pt x="1084072" y="44450"/>
                </a:lnTo>
                <a:lnTo>
                  <a:pt x="1084072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6396814" y="4111036"/>
            <a:ext cx="962025" cy="4699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82550" rIns="0" bIns="0" rtlCol="0">
            <a:spAutoFit/>
          </a:bodyPr>
          <a:lstStyle/>
          <a:p>
            <a:pPr marL="118745">
              <a:lnSpc>
                <a:spcPct val="100000"/>
              </a:lnSpc>
              <a:spcBef>
                <a:spcPts val="650"/>
              </a:spcBef>
            </a:pPr>
            <a:r>
              <a:rPr sz="1800" spc="-10" dirty="0">
                <a:latin typeface="Calibri"/>
                <a:cs typeface="Calibri"/>
              </a:rPr>
              <a:t>Switch3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396814" y="4813600"/>
            <a:ext cx="1043940" cy="40894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52705" rIns="0" bIns="0" rtlCol="0">
            <a:spAutoFit/>
          </a:bodyPr>
          <a:lstStyle/>
          <a:p>
            <a:pPr marL="161290">
              <a:lnSpc>
                <a:spcPct val="100000"/>
              </a:lnSpc>
              <a:spcBef>
                <a:spcPts val="415"/>
              </a:spcBef>
            </a:pPr>
            <a:r>
              <a:rPr sz="1800" spc="-10" dirty="0">
                <a:latin typeface="Calibri"/>
                <a:cs typeface="Calibri"/>
              </a:rPr>
              <a:t>Switch4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5307141" y="4335064"/>
            <a:ext cx="1090295" cy="721360"/>
          </a:xfrm>
          <a:custGeom>
            <a:avLst/>
            <a:gdLst/>
            <a:ahLst/>
            <a:cxnLst/>
            <a:rect l="l" t="t" r="r" b="b"/>
            <a:pathLst>
              <a:path w="1090295" h="721360">
                <a:moveTo>
                  <a:pt x="1084084" y="31750"/>
                </a:moveTo>
                <a:lnTo>
                  <a:pt x="76212" y="31750"/>
                </a:lnTo>
                <a:lnTo>
                  <a:pt x="76212" y="0"/>
                </a:lnTo>
                <a:lnTo>
                  <a:pt x="0" y="38100"/>
                </a:lnTo>
                <a:lnTo>
                  <a:pt x="76212" y="76200"/>
                </a:lnTo>
                <a:lnTo>
                  <a:pt x="76212" y="44450"/>
                </a:lnTo>
                <a:lnTo>
                  <a:pt x="1084084" y="44450"/>
                </a:lnTo>
                <a:lnTo>
                  <a:pt x="1084084" y="31750"/>
                </a:lnTo>
                <a:close/>
              </a:path>
              <a:path w="1090295" h="721360">
                <a:moveTo>
                  <a:pt x="1090180" y="676402"/>
                </a:moveTo>
                <a:lnTo>
                  <a:pt x="82308" y="676402"/>
                </a:lnTo>
                <a:lnTo>
                  <a:pt x="82308" y="644652"/>
                </a:lnTo>
                <a:lnTo>
                  <a:pt x="6108" y="682752"/>
                </a:lnTo>
                <a:lnTo>
                  <a:pt x="82308" y="720852"/>
                </a:lnTo>
                <a:lnTo>
                  <a:pt x="82308" y="689102"/>
                </a:lnTo>
                <a:lnTo>
                  <a:pt x="1090180" y="689102"/>
                </a:lnTo>
                <a:lnTo>
                  <a:pt x="1090180" y="67640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E70098E8-7E65-2736-D2A7-1A1AB654C8E4}"/>
              </a:ext>
            </a:extLst>
          </p:cNvPr>
          <p:cNvPicPr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120082" y="0"/>
            <a:ext cx="2658287" cy="114664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Electronics Communication Engineering Job Roles</Template>
  <TotalTime>228</TotalTime>
  <Words>1241</Words>
  <Application>Microsoft Office PowerPoint</Application>
  <PresentationFormat>Widescreen</PresentationFormat>
  <Paragraphs>144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9" baseType="lpstr">
      <vt:lpstr>Arial</vt:lpstr>
      <vt:lpstr>Arial MT</vt:lpstr>
      <vt:lpstr>Bell MT</vt:lpstr>
      <vt:lpstr>Calibri</vt:lpstr>
      <vt:lpstr>Calibri Light</vt:lpstr>
      <vt:lpstr>Times New Roman</vt:lpstr>
      <vt:lpstr>Trebuchet MS</vt:lpstr>
      <vt:lpstr>Wingdings</vt:lpstr>
      <vt:lpstr>Wingdings 3</vt:lpstr>
      <vt:lpstr>Facet</vt:lpstr>
      <vt:lpstr>Embedded Systems        Internship      </vt:lpstr>
      <vt:lpstr>PowerPoint Presentation</vt:lpstr>
      <vt:lpstr>Embedded system</vt:lpstr>
      <vt:lpstr>PowerPoint Presentation</vt:lpstr>
      <vt:lpstr>PowerPoint Presentation</vt:lpstr>
      <vt:lpstr>Firmware</vt:lpstr>
      <vt:lpstr>PowerPoint Presentation</vt:lpstr>
      <vt:lpstr>PowerPoint Presentation</vt:lpstr>
      <vt:lpstr>Block Diagram</vt:lpstr>
      <vt:lpstr>ABSTRACT</vt:lpstr>
      <vt:lpstr>Introduction to Robots</vt:lpstr>
      <vt:lpstr>Robot hardware Requirement</vt:lpstr>
      <vt:lpstr>PowerPoint Presentation</vt:lpstr>
      <vt:lpstr>What is an Arduino Uno used for?</vt:lpstr>
      <vt:lpstr>Arduino Boards</vt:lpstr>
      <vt:lpstr>Arduino UNO</vt:lpstr>
      <vt:lpstr>PowerPoint Presentation</vt:lpstr>
      <vt:lpstr>Controllers</vt:lpstr>
      <vt:lpstr>Robot’s types and their Application area</vt:lpstr>
      <vt:lpstr>Educational robotics</vt:lpstr>
      <vt:lpstr>Medical robots</vt:lpstr>
      <vt:lpstr>Advantages of robotics</vt:lpstr>
      <vt:lpstr>Disadvantages</vt:lpstr>
      <vt:lpstr>Software: Arduino IDE</vt:lpstr>
      <vt:lpstr>Soft code</vt:lpstr>
      <vt:lpstr>Soft code</vt:lpstr>
      <vt:lpstr>Soft code</vt:lpstr>
      <vt:lpstr>Hardware Connection using Proteus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Anji Anji</dc:creator>
  <cp:lastModifiedBy>Anji Anji</cp:lastModifiedBy>
  <cp:revision>4</cp:revision>
  <dcterms:created xsi:type="dcterms:W3CDTF">2024-11-25T14:23:40Z</dcterms:created>
  <dcterms:modified xsi:type="dcterms:W3CDTF">2025-03-09T14:14:18Z</dcterms:modified>
</cp:coreProperties>
</file>