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9"/>
  </p:notesMasterIdLst>
  <p:sldIdLst>
    <p:sldId id="256" r:id="rId2"/>
    <p:sldId id="259" r:id="rId3"/>
    <p:sldId id="262" r:id="rId4"/>
    <p:sldId id="268" r:id="rId5"/>
    <p:sldId id="269" r:id="rId6"/>
    <p:sldId id="270" r:id="rId7"/>
    <p:sldId id="263" r:id="rId8"/>
    <p:sldId id="271" r:id="rId9"/>
    <p:sldId id="272" r:id="rId10"/>
    <p:sldId id="273" r:id="rId11"/>
    <p:sldId id="264" r:id="rId12"/>
    <p:sldId id="274" r:id="rId13"/>
    <p:sldId id="275" r:id="rId14"/>
    <p:sldId id="276" r:id="rId15"/>
    <p:sldId id="265" r:id="rId16"/>
    <p:sldId id="277" r:id="rId17"/>
    <p:sldId id="278" r:id="rId18"/>
    <p:sldId id="279" r:id="rId19"/>
    <p:sldId id="267" r:id="rId20"/>
    <p:sldId id="280" r:id="rId21"/>
    <p:sldId id="281" r:id="rId22"/>
    <p:sldId id="266" r:id="rId23"/>
    <p:sldId id="260" r:id="rId24"/>
    <p:sldId id="261" r:id="rId25"/>
    <p:sldId id="283" r:id="rId26"/>
    <p:sldId id="284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 varScale="1">
        <p:scale>
          <a:sx n="107" d="100"/>
          <a:sy n="107" d="100"/>
        </p:scale>
        <p:origin x="180" y="64"/>
      </p:cViewPr>
      <p:guideLst>
        <p:guide pos="3840"/>
        <p:guide orient="horz" pos="2160"/>
        <p:guide orient="horz" pos="4088"/>
        <p:guide pos="234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2.xml"/><Relationship Id="rId1" Type="http://schemas.microsoft.com/office/2011/relationships/chartStyle" Target="style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989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6-445A-BDBB-234EF8D8E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"/>
        <c:axId val="1983650816"/>
        <c:axId val="1983658720"/>
      </c:barChart>
      <c:catAx>
        <c:axId val="198365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3658720"/>
        <c:crosses val="autoZero"/>
        <c:auto val="1"/>
        <c:lblAlgn val="ctr"/>
        <c:lblOffset val="100"/>
        <c:noMultiLvlLbl val="0"/>
      </c:catAx>
      <c:valAx>
        <c:axId val="1983658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365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3-47CE-B0B0-A98825C68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63-47CE-B0B0-A98825C68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63-47CE-B0B0-A98825C687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116900624"/>
        <c:axId val="116897712"/>
      </c:barChart>
      <c:catAx>
        <c:axId val="1169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897712"/>
        <c:crosses val="autoZero"/>
        <c:auto val="1"/>
        <c:lblAlgn val="ctr"/>
        <c:lblOffset val="100"/>
        <c:noMultiLvlLbl val="0"/>
      </c:catAx>
      <c:valAx>
        <c:axId val="116897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9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6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64-4908-9D06-A2D3705FD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64-4908-9D06-A2D3705FD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64-4908-9D06-A2D3705FD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/>
        <cdr:cNvGrpSpPr/>
      </cdr:nvGrpSpPr>
      <cdr:grpSpPr>
        <a:xfrm xmlns:a="http://schemas.openxmlformats.org/drawingml/2006/main">
          <a:off x="1347331" y="1816129"/>
          <a:ext cx="2073074" cy="1724163"/>
          <a:chOff x="5998457" y="3326944"/>
          <a:chExt cx="207653" cy="172705"/>
        </a:xfrm>
        <a:solidFill xmlns:a="http://schemas.openxmlformats.org/drawingml/2006/main">
          <a:schemeClr val="tx1">
            <a:lumMod val="75000"/>
            <a:lumOff val="25000"/>
          </a:schemeClr>
        </a:solidFill>
      </cdr:grpSpPr>
      <cdr:sp macro="" textlink="">
        <cdr:nvSpPr>
          <cdr:cNvPr id="3" name="Freeform 6"/>
          <cdr:cNvSpPr>
            <a:spLocks xmlns:a="http://schemas.openxmlformats.org/drawingml/2006/main" noEditPoints="1"/>
          </cdr:cNvSpPr>
        </cdr:nvSpPr>
        <cdr:spPr bwMode="auto">
          <a:xfrm xmlns:a="http://schemas.openxmlformats.org/drawingml/2006/main">
            <a:off x="5998457" y="3326944"/>
            <a:ext cx="145356" cy="138266"/>
          </a:xfrm>
          <a:custGeom xmlns:a="http://schemas.openxmlformats.org/drawingml/2006/main"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prstTxWarp prst="textNoShape">
              <a:avLst/>
            </a:prstTxWarp>
          </a:bodyPr>
          <a:lstStyle xmlns:a="http://schemas.openxmlformats.org/drawingml/2006/main"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  <cdr:sp macro="" textlink="">
        <cdr:nvSpPr>
          <cdr:cNvPr id="4" name="Freeform 7"/>
          <cdr:cNvSpPr>
            <a:spLocks xmlns:a="http://schemas.openxmlformats.org/drawingml/2006/main" noEditPoints="1"/>
          </cdr:cNvSpPr>
        </cdr:nvSpPr>
        <cdr:spPr bwMode="auto">
          <a:xfrm xmlns:a="http://schemas.openxmlformats.org/drawingml/2006/main">
            <a:off x="6078986" y="3379616"/>
            <a:ext cx="127124" cy="120033"/>
          </a:xfrm>
          <a:custGeom xmlns:a="http://schemas.openxmlformats.org/drawingml/2006/main"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prstTxWarp prst="textNoShape">
              <a:avLst/>
            </a:prstTxWarp>
          </a:bodyPr>
          <a:lstStyle xmlns:a="http://schemas.openxmlformats.org/drawingml/2006/main"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8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4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1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749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0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2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83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3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266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84" r:id="rId4"/>
    <p:sldLayoutId id="2147483680" r:id="rId5"/>
    <p:sldLayoutId id="2147483685" r:id="rId6"/>
    <p:sldLayoutId id="2147483681" r:id="rId7"/>
    <p:sldLayoutId id="2147483686" r:id="rId8"/>
    <p:sldLayoutId id="2147483682" r:id="rId9"/>
    <p:sldLayoutId id="2147483662" r:id="rId10"/>
    <p:sldLayoutId id="2147483664" r:id="rId11"/>
    <p:sldLayoutId id="214748366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请在此位置添加你的论文名称</a:t>
            </a:r>
          </a:p>
        </p:txBody>
      </p:sp>
      <p:sp>
        <p:nvSpPr>
          <p:cNvPr id="39" name="矩形 38"/>
          <p:cNvSpPr/>
          <p:nvPr/>
        </p:nvSpPr>
        <p:spPr>
          <a:xfrm>
            <a:off x="9344694" y="559766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指导</a:t>
            </a:r>
            <a:r>
              <a:rPr lang="zh-CN" altLang="en-US" dirty="0" smtClean="0"/>
              <a:t>老师：</a:t>
            </a:r>
            <a:r>
              <a:rPr lang="en-US" altLang="zh-CN" dirty="0" smtClean="0"/>
              <a:t>John Doe</a:t>
            </a:r>
          </a:p>
          <a:p>
            <a:r>
              <a:rPr lang="zh-CN" altLang="en-US" dirty="0" smtClean="0"/>
              <a:t>报告人：</a:t>
            </a:r>
            <a:r>
              <a:rPr lang="en-US" altLang="zh-CN" dirty="0" smtClean="0"/>
              <a:t>Jane Doe</a:t>
            </a:r>
            <a:endParaRPr lang="en-US" altLang="zh-CN" dirty="0"/>
          </a:p>
        </p:txBody>
      </p:sp>
      <p:sp>
        <p:nvSpPr>
          <p:cNvPr id="40" name="矩形 39"/>
          <p:cNvSpPr/>
          <p:nvPr/>
        </p:nvSpPr>
        <p:spPr>
          <a:xfrm>
            <a:off x="7244481" y="2836394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pic>
        <p:nvPicPr>
          <p:cNvPr id="41" name="图片 4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/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5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研究方法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  <p:extLst>
      <p:ext uri="{BB962C8B-B14F-4D97-AF65-F5344CB8AC3E}">
        <p14:creationId xmlns:p14="http://schemas.microsoft.com/office/powerpoint/2010/main" val="173858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1815" t="19543" r="38" b="29335"/>
          <a:stretch/>
        </p:blipFill>
        <p:spPr>
          <a:xfrm>
            <a:off x="7307386" y="1461779"/>
            <a:ext cx="4461282" cy="1782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1815" t="19543" r="38" b="29335"/>
          <a:stretch/>
        </p:blipFill>
        <p:spPr>
          <a:xfrm>
            <a:off x="7307386" y="3361266"/>
            <a:ext cx="4461282" cy="178296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21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518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CN" altLang="en-US" sz="2000" dirty="0"/>
              <a:t>研究方法</a:t>
            </a:r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分析讨论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  <p:extLst>
      <p:ext uri="{BB962C8B-B14F-4D97-AF65-F5344CB8AC3E}">
        <p14:creationId xmlns:p14="http://schemas.microsoft.com/office/powerpoint/2010/main" val="709085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35059"/>
              </p:ext>
            </p:extLst>
          </p:nvPr>
        </p:nvGraphicFramePr>
        <p:xfrm>
          <a:off x="654517" y="1337911"/>
          <a:ext cx="7030770" cy="50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78948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 smtClean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48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9432677"/>
              </p:ext>
            </p:extLst>
          </p:nvPr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1A9895"/>
                </a:solidFill>
              </a:rPr>
              <a:t>75%</a:t>
            </a:r>
            <a:endParaRPr lang="zh-CN" altLang="en-US" sz="9600" dirty="0">
              <a:solidFill>
                <a:srgbClr val="1A98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CN" altLang="en-US" sz="2000" dirty="0"/>
              <a:t>分析讨论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22692881"/>
              </p:ext>
            </p:extLst>
          </p:nvPr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" fmla="*/ 0 w 2489200"/>
              <a:gd name="connsiteY0" fmla="*/ 677333 h 677333"/>
              <a:gd name="connsiteX1" fmla="*/ 702733 w 2489200"/>
              <a:gd name="connsiteY1" fmla="*/ 0 h 677333"/>
              <a:gd name="connsiteX2" fmla="*/ 2489200 w 2489200"/>
              <a:gd name="connsiteY2" fmla="*/ 0 h 677333"/>
              <a:gd name="connsiteX0" fmla="*/ 0 w 5596466"/>
              <a:gd name="connsiteY0" fmla="*/ 685799 h 685799"/>
              <a:gd name="connsiteX1" fmla="*/ 702733 w 5596466"/>
              <a:gd name="connsiteY1" fmla="*/ 8466 h 685799"/>
              <a:gd name="connsiteX2" fmla="*/ 5596466 w 5596466"/>
              <a:gd name="connsiteY2" fmla="*/ 0 h 685799"/>
              <a:gd name="connsiteX0" fmla="*/ 0 w 5809826"/>
              <a:gd name="connsiteY0" fmla="*/ 685799 h 685799"/>
              <a:gd name="connsiteX1" fmla="*/ 702733 w 5809826"/>
              <a:gd name="connsiteY1" fmla="*/ 8466 h 685799"/>
              <a:gd name="connsiteX2" fmla="*/ 5809826 w 5809826"/>
              <a:gd name="connsiteY2" fmla="*/ 0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" fmla="*/ 0 w 2489200"/>
              <a:gd name="connsiteY0" fmla="*/ 677333 h 677333"/>
              <a:gd name="connsiteX1" fmla="*/ 702733 w 2489200"/>
              <a:gd name="connsiteY1" fmla="*/ 0 h 677333"/>
              <a:gd name="connsiteX2" fmla="*/ 2489200 w 2489200"/>
              <a:gd name="connsiteY2" fmla="*/ 0 h 677333"/>
              <a:gd name="connsiteX0" fmla="*/ 0 w 5596466"/>
              <a:gd name="connsiteY0" fmla="*/ 685799 h 685799"/>
              <a:gd name="connsiteX1" fmla="*/ 702733 w 5596466"/>
              <a:gd name="connsiteY1" fmla="*/ 8466 h 685799"/>
              <a:gd name="connsiteX2" fmla="*/ 5596466 w 5596466"/>
              <a:gd name="connsiteY2" fmla="*/ 0 h 685799"/>
              <a:gd name="connsiteX0" fmla="*/ 0 w 5809826"/>
              <a:gd name="connsiteY0" fmla="*/ 685799 h 685799"/>
              <a:gd name="connsiteX1" fmla="*/ 702733 w 5809826"/>
              <a:gd name="connsiteY1" fmla="*/ 8466 h 685799"/>
              <a:gd name="connsiteX2" fmla="*/ 5809826 w 5809826"/>
              <a:gd name="connsiteY2" fmla="*/ 0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主要结论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2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01 </a:t>
            </a:r>
            <a:r>
              <a:rPr lang="zh-CN" altLang="en-US" sz="2000" dirty="0" smtClean="0">
                <a:solidFill>
                  <a:schemeClr val="bg1"/>
                </a:solidFill>
              </a:rPr>
              <a:t>选题背景和意义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02 </a:t>
            </a:r>
            <a:r>
              <a:rPr lang="zh-CN" altLang="en-US" sz="2000" dirty="0" smtClean="0">
                <a:solidFill>
                  <a:schemeClr val="bg1"/>
                </a:solidFill>
              </a:rPr>
              <a:t>论文结构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03 </a:t>
            </a:r>
            <a:r>
              <a:rPr lang="zh-CN" altLang="en-US" sz="2000" dirty="0" smtClean="0">
                <a:solidFill>
                  <a:schemeClr val="bg1"/>
                </a:solidFill>
              </a:rPr>
              <a:t>研究方法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04 </a:t>
            </a:r>
            <a:r>
              <a:rPr lang="zh-CN" altLang="en-US" sz="2000" dirty="0" smtClean="0">
                <a:solidFill>
                  <a:schemeClr val="bg1"/>
                </a:solidFill>
              </a:rPr>
              <a:t>分析讨论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05 </a:t>
            </a:r>
            <a:r>
              <a:rPr lang="zh-CN" altLang="en-US" sz="2000" dirty="0" smtClean="0">
                <a:solidFill>
                  <a:schemeClr val="bg1"/>
                </a:solidFill>
              </a:rPr>
              <a:t>主要结论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34865" y="607962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06 </a:t>
            </a:r>
            <a:r>
              <a:rPr lang="zh-CN" altLang="en-US" sz="2000" dirty="0" smtClean="0">
                <a:solidFill>
                  <a:schemeClr val="bg1"/>
                </a:solidFill>
              </a:rPr>
              <a:t>参考文献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  <p:extLst>
      <p:ext uri="{BB962C8B-B14F-4D97-AF65-F5344CB8AC3E}">
        <p14:creationId xmlns:p14="http://schemas.microsoft.com/office/powerpoint/2010/main" val="30432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</a:p>
          <a:p>
            <a:r>
              <a:rPr lang="zh-CN" altLang="en-US" sz="2000" dirty="0"/>
              <a:t>主要结论</a:t>
            </a: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TEXT HERE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333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/>
                <a:ea typeface="微软雅黑"/>
              </a:rPr>
              <a:t>TEXT HERE</a:t>
            </a: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333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404040"/>
                  </a:solidFill>
                </a:rPr>
                <a:t>标题数字等都可以通过点击和重新输入进行</a:t>
              </a:r>
              <a:r>
                <a:rPr lang="zh-CN" altLang="en-US" sz="1333" dirty="0" smtClean="0">
                  <a:solidFill>
                    <a:srgbClr val="404040"/>
                  </a:solidFill>
                </a:rPr>
                <a:t>更改。</a:t>
              </a:r>
              <a:endParaRPr lang="zh-CN" altLang="en-US" sz="1333" dirty="0">
                <a:solidFill>
                  <a:srgbClr val="40404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rgbClr val="2FB7A3"/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4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</a:p>
          <a:p>
            <a:r>
              <a:rPr lang="zh-CN" altLang="en-US" sz="2000" dirty="0"/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3911" r="33905"/>
          <a:stretch/>
        </p:blipFill>
        <p:spPr>
          <a:xfrm>
            <a:off x="658812" y="1309379"/>
            <a:ext cx="4700588" cy="50668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599809" y="230825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231" y="196985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  <p:sp>
        <p:nvSpPr>
          <p:cNvPr id="15" name="矩形 14"/>
          <p:cNvSpPr/>
          <p:nvPr/>
        </p:nvSpPr>
        <p:spPr>
          <a:xfrm>
            <a:off x="5599809" y="306656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99231" y="272816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  <p:sp>
        <p:nvSpPr>
          <p:cNvPr id="20" name="矩形 19"/>
          <p:cNvSpPr/>
          <p:nvPr/>
        </p:nvSpPr>
        <p:spPr>
          <a:xfrm>
            <a:off x="5599809" y="3849480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99231" y="3511075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623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Six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参考文献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  <p:extLst>
      <p:ext uri="{BB962C8B-B14F-4D97-AF65-F5344CB8AC3E}">
        <p14:creationId xmlns:p14="http://schemas.microsoft.com/office/powerpoint/2010/main" val="3585259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Six</a:t>
            </a:r>
          </a:p>
          <a:p>
            <a:r>
              <a:rPr lang="zh-CN" altLang="en-US" sz="2000" dirty="0"/>
              <a:t>参考文献</a:t>
            </a:r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5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  <a:p>
            <a:pPr algn="ctr"/>
            <a:r>
              <a:rPr lang="en-US" altLang="zh-CN" sz="4400" b="1" dirty="0" smtClean="0"/>
              <a:t>FOR </a:t>
            </a:r>
            <a:r>
              <a:rPr lang="en-US" altLang="zh-CN" sz="4400" b="1" dirty="0"/>
              <a:t>WATCHING</a:t>
            </a:r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</a:t>
            </a:r>
            <a:r>
              <a:rPr lang="en-US" altLang="zh-CN" dirty="0" smtClean="0"/>
              <a:t>John Doe</a:t>
            </a:r>
          </a:p>
          <a:p>
            <a:pPr algn="ctr"/>
            <a:r>
              <a:rPr lang="zh-CN" altLang="en-US" dirty="0" smtClean="0"/>
              <a:t>报告人：</a:t>
            </a:r>
            <a:r>
              <a:rPr lang="en-US" altLang="zh-CN" dirty="0" smtClean="0"/>
              <a:t>Jane Doe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09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9"/>
            <a:ext cx="12178130" cy="6848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7" name="矩形 6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668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选题背景和意义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  <p:extLst>
      <p:ext uri="{BB962C8B-B14F-4D97-AF65-F5344CB8AC3E}">
        <p14:creationId xmlns:p14="http://schemas.microsoft.com/office/powerpoint/2010/main" val="4249265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/>
              <a:t>选题背景和意义</a:t>
            </a:r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矩形 55"/>
          <p:cNvSpPr/>
          <p:nvPr/>
        </p:nvSpPr>
        <p:spPr>
          <a:xfrm>
            <a:off x="6468527" y="5023365"/>
            <a:ext cx="5071539" cy="9121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8-14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8-14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6476230" y="3475180"/>
            <a:ext cx="4555837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9,300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Million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555030" y="46320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6555030" y="4189285"/>
            <a:ext cx="2031325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555029" y="4667482"/>
            <a:ext cx="2992995" cy="3077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CLICK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HERE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ADD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YOUR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TITLE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6555030" y="4189285"/>
            <a:ext cx="2031325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点击此处添加标题</a:t>
            </a:r>
          </a:p>
        </p:txBody>
      </p:sp>
      <p:grpSp>
        <p:nvGrpSpPr>
          <p:cNvPr id="356" name="Group 121"/>
          <p:cNvGrpSpPr>
            <a:grpSpLocks noChangeAspect="1"/>
          </p:cNvGrpSpPr>
          <p:nvPr/>
        </p:nvGrpSpPr>
        <p:grpSpPr bwMode="auto">
          <a:xfrm>
            <a:off x="6487846" y="2516825"/>
            <a:ext cx="1106959" cy="942164"/>
            <a:chOff x="515" y="3088"/>
            <a:chExt cx="665" cy="566"/>
          </a:xfrm>
          <a:solidFill>
            <a:srgbClr val="1A9895"/>
          </a:solidFill>
        </p:grpSpPr>
        <p:sp>
          <p:nvSpPr>
            <p:cNvPr id="357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9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0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1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2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3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4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5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3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/>
              <a:t>选题背景和意义</a:t>
            </a:r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7658" y="13298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56542" y="1780876"/>
            <a:ext cx="111098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/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67658" y="311572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325826160"/>
              </p:ext>
            </p:extLst>
          </p:nvPr>
        </p:nvGraphicFramePr>
        <p:xfrm>
          <a:off x="1497391" y="3489960"/>
          <a:ext cx="8128000" cy="144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矩形 13"/>
          <p:cNvSpPr/>
          <p:nvPr/>
        </p:nvSpPr>
        <p:spPr>
          <a:xfrm>
            <a:off x="685117" y="3657512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117" y="394485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117" y="423060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117" y="4519525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1A9895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1A9895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58523" y="5311095"/>
            <a:ext cx="754758" cy="642396"/>
            <a:chOff x="515" y="3088"/>
            <a:chExt cx="665" cy="566"/>
          </a:xfrm>
          <a:solidFill>
            <a:srgbClr val="1A9895"/>
          </a:solidFill>
        </p:grpSpPr>
        <p:sp>
          <p:nvSpPr>
            <p:cNvPr id="3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85117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33411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44604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/>
              <a:t>选题背景和意义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832443" y="1456267"/>
            <a:ext cx="3398180" cy="2929466"/>
          </a:xfrm>
          <a:prstGeom prst="triangle">
            <a:avLst/>
          </a:prstGeom>
          <a:blipFill dpi="0" rotWithShape="0">
            <a:blip r:embed="rId5"/>
            <a:srcRect/>
            <a:stretch>
              <a:fillRect/>
            </a:stretch>
          </a:blip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46228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7120467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96520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408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554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267945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227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46116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849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69738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741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94630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7658" y="545701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656542" y="5908002"/>
            <a:ext cx="111098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5400" dirty="0">
                <a:solidFill>
                  <a:schemeClr val="bg1"/>
                </a:solidFill>
              </a:rPr>
              <a:t>论文结构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  <a:solidFill>
            <a:srgbClr val="1A9895"/>
          </a:solidFill>
        </p:spPr>
      </p:pic>
    </p:spTree>
    <p:extLst>
      <p:ext uri="{BB962C8B-B14F-4D97-AF65-F5344CB8AC3E}">
        <p14:creationId xmlns:p14="http://schemas.microsoft.com/office/powerpoint/2010/main" val="287889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079875" y="16171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4180650" y="19414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857154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7957929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73989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/>
              <a:t>论文结构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 smtClean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2312</Words>
  <Application>Microsoft Office PowerPoint</Application>
  <PresentationFormat>宽屏</PresentationFormat>
  <Paragraphs>226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News Gothic MT</vt:lpstr>
      <vt:lpstr>等线</vt:lpstr>
      <vt:lpstr>微软雅黑</vt:lpstr>
      <vt:lpstr>微软雅黑</vt:lpstr>
      <vt:lpstr>Arial</vt:lpstr>
      <vt:lpstr>Calibri Light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55</cp:revision>
  <dcterms:created xsi:type="dcterms:W3CDTF">2015-08-18T02:51:41Z</dcterms:created>
  <dcterms:modified xsi:type="dcterms:W3CDTF">2016-02-22T09:56:45Z</dcterms:modified>
  <cp:category/>
</cp:coreProperties>
</file>