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53" r:id="rId3"/>
  </p:sldMasterIdLst>
  <p:notesMasterIdLst>
    <p:notesMasterId r:id="rId33"/>
  </p:notesMasterIdLst>
  <p:sldIdLst>
    <p:sldId id="265" r:id="rId4"/>
    <p:sldId id="331" r:id="rId5"/>
    <p:sldId id="263" r:id="rId6"/>
    <p:sldId id="278" r:id="rId7"/>
    <p:sldId id="322" r:id="rId8"/>
    <p:sldId id="323" r:id="rId9"/>
    <p:sldId id="324" r:id="rId10"/>
    <p:sldId id="325" r:id="rId11"/>
    <p:sldId id="326" r:id="rId12"/>
    <p:sldId id="327" r:id="rId13"/>
    <p:sldId id="329" r:id="rId14"/>
    <p:sldId id="310" r:id="rId15"/>
    <p:sldId id="311" r:id="rId16"/>
    <p:sldId id="314" r:id="rId17"/>
    <p:sldId id="316" r:id="rId18"/>
    <p:sldId id="315" r:id="rId19"/>
    <p:sldId id="317" r:id="rId20"/>
    <p:sldId id="320" r:id="rId21"/>
    <p:sldId id="291" r:id="rId22"/>
    <p:sldId id="292" r:id="rId23"/>
    <p:sldId id="293" r:id="rId24"/>
    <p:sldId id="294" r:id="rId25"/>
    <p:sldId id="295" r:id="rId26"/>
    <p:sldId id="296" r:id="rId27"/>
    <p:sldId id="297" r:id="rId28"/>
    <p:sldId id="298" r:id="rId29"/>
    <p:sldId id="299" r:id="rId30"/>
    <p:sldId id="300" r:id="rId31"/>
    <p:sldId id="279"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E1C25"/>
    <a:srgbClr val="001C25"/>
    <a:srgbClr val="0093B1"/>
    <a:srgbClr val="B3B3B4"/>
    <a:srgbClr val="FFFFFF"/>
    <a:srgbClr val="FBA01C"/>
    <a:srgbClr val="FFDD00"/>
    <a:srgbClr val="8AC53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87" autoAdjust="0"/>
  </p:normalViewPr>
  <p:slideViewPr>
    <p:cSldViewPr snapToGrid="0">
      <p:cViewPr>
        <p:scale>
          <a:sx n="75" d="100"/>
          <a:sy n="75" d="100"/>
        </p:scale>
        <p:origin x="-1836" y="-492"/>
      </p:cViewPr>
      <p:guideLst>
        <p:guide orient="horz" pos="2160"/>
        <p:guide pos="2880"/>
      </p:guideLst>
    </p:cSldViewPr>
  </p:slideViewPr>
  <p:outlineViewPr>
    <p:cViewPr>
      <p:scale>
        <a:sx n="33" d="100"/>
        <a:sy n="33" d="100"/>
      </p:scale>
      <p:origin x="0" y="86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8" d="100"/>
          <a:sy n="88" d="100"/>
        </p:scale>
        <p:origin x="-2904"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491FD43D-9281-45DC-A1E4-79A334493F61}" type="datetime1">
              <a:rPr lang="en-US"/>
              <a:pPr>
                <a:defRPr/>
              </a:pPr>
              <a:t>1/29/2010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924AF2C6-D7EE-41C7-95DF-DCAE73E4DC2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endParaRPr>
          </a:p>
        </p:txBody>
      </p:sp>
      <p:sp>
        <p:nvSpPr>
          <p:cNvPr id="38916" name="Slide Number Placeholder 3"/>
          <p:cNvSpPr>
            <a:spLocks noGrp="1"/>
          </p:cNvSpPr>
          <p:nvPr>
            <p:ph type="sldNum" sz="quarter" idx="5"/>
          </p:nvPr>
        </p:nvSpPr>
        <p:spPr bwMode="auto">
          <a:noFill/>
          <a:ln>
            <a:miter lim="800000"/>
            <a:headEnd/>
            <a:tailEnd/>
          </a:ln>
        </p:spPr>
        <p:txBody>
          <a:bodyPr/>
          <a:lstStyle/>
          <a:p>
            <a:fld id="{3553A875-ED3F-4E58-9D68-CAE45C3A93E8}" type="slidenum">
              <a:rPr lang="en-US"/>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endParaRPr>
          </a:p>
        </p:txBody>
      </p:sp>
      <p:sp>
        <p:nvSpPr>
          <p:cNvPr id="39940" name="Slide Number Placeholder 3"/>
          <p:cNvSpPr>
            <a:spLocks noGrp="1"/>
          </p:cNvSpPr>
          <p:nvPr>
            <p:ph type="sldNum" sz="quarter" idx="5"/>
          </p:nvPr>
        </p:nvSpPr>
        <p:spPr bwMode="auto">
          <a:noFill/>
          <a:ln>
            <a:miter lim="800000"/>
            <a:headEnd/>
            <a:tailEnd/>
          </a:ln>
        </p:spPr>
        <p:txBody>
          <a:bodyPr/>
          <a:lstStyle/>
          <a:p>
            <a:fld id="{F699CD52-EDBB-4151-8469-17F1FA178BF8}" type="slidenum">
              <a:rPr lang="en-US"/>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charset="-128"/>
              </a:rPr>
              <a:t>Today on the 5.x platform in order to perform remote troubleshooting many customers use our remote control capabilities to access users machines.  Many time the admin cannot remote control in because the user is busy at work.  </a:t>
            </a:r>
          </a:p>
          <a:p>
            <a:pPr eaLnBrk="1" hangingPunct="1">
              <a:spcBef>
                <a:spcPct val="0"/>
              </a:spcBef>
            </a:pPr>
            <a:r>
              <a:rPr lang="en-US" smtClean="0">
                <a:ea typeface="ＭＳ Ｐゴシック" charset="-128"/>
              </a:rPr>
              <a:t>What we have attempted to do is add remote troubleshooting on agent machine without impacting users. </a:t>
            </a:r>
          </a:p>
          <a:p>
            <a:pPr eaLnBrk="1" hangingPunct="1">
              <a:spcBef>
                <a:spcPct val="0"/>
              </a:spcBef>
            </a:pPr>
            <a:endParaRPr lang="en-US" smtClean="0">
              <a:ea typeface="ＭＳ Ｐゴシック" charset="-128"/>
            </a:endParaRPr>
          </a:p>
          <a:p>
            <a:pPr eaLnBrk="1" hangingPunct="1">
              <a:spcBef>
                <a:spcPct val="0"/>
              </a:spcBef>
            </a:pPr>
            <a:r>
              <a:rPr lang="en-US" smtClean="0">
                <a:ea typeface="ＭＳ Ｐゴシック" charset="-128"/>
              </a:rPr>
              <a:t>The Command Shell functionality provides the ability to run commands as if you were sitting at the remote machine.</a:t>
            </a:r>
          </a:p>
          <a:p>
            <a:pPr eaLnBrk="1" hangingPunct="1">
              <a:spcBef>
                <a:spcPct val="0"/>
              </a:spcBef>
            </a:pPr>
            <a:r>
              <a:rPr lang="en-US" smtClean="0">
                <a:ea typeface="ＭＳ Ｐゴシック" charset="-128"/>
              </a:rPr>
              <a:t>Registry Editor provides access directly to the remote machines’ registry</a:t>
            </a:r>
          </a:p>
          <a:p>
            <a:pPr eaLnBrk="1" hangingPunct="1">
              <a:spcBef>
                <a:spcPct val="0"/>
              </a:spcBef>
            </a:pPr>
            <a:r>
              <a:rPr lang="en-US" smtClean="0">
                <a:ea typeface="ＭＳ Ｐゴシック" charset="-128"/>
              </a:rPr>
              <a:t>View Application, System and Security Events</a:t>
            </a:r>
          </a:p>
          <a:p>
            <a:pPr eaLnBrk="1" hangingPunct="1">
              <a:spcBef>
                <a:spcPct val="0"/>
              </a:spcBef>
            </a:pPr>
            <a:r>
              <a:rPr lang="en-US" smtClean="0">
                <a:ea typeface="ＭＳ Ｐゴシック" charset="-128"/>
              </a:rPr>
              <a:t>The Event Log Service records application, security, and system events in Event Viewer. With the event logs in Event Viewer, you can obtain information about your hardware, software, and system components, and monitor security events on a local or remote computer. Event logs can help you identify and diagnose the source of current system problems, or help you predict potential system problems.</a:t>
            </a:r>
          </a:p>
        </p:txBody>
      </p:sp>
      <p:sp>
        <p:nvSpPr>
          <p:cNvPr id="40964" name="Slide Number Placeholder 3"/>
          <p:cNvSpPr>
            <a:spLocks noGrp="1"/>
          </p:cNvSpPr>
          <p:nvPr>
            <p:ph type="sldNum" sz="quarter" idx="5"/>
          </p:nvPr>
        </p:nvSpPr>
        <p:spPr bwMode="auto">
          <a:noFill/>
          <a:ln>
            <a:miter lim="800000"/>
            <a:headEnd/>
            <a:tailEnd/>
          </a:ln>
        </p:spPr>
        <p:txBody>
          <a:bodyPr/>
          <a:lstStyle/>
          <a:p>
            <a:fld id="{5B817287-253F-4F12-9D19-B27F4C48D615}" type="slidenum">
              <a:rPr lang="en-US"/>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charset="-128"/>
            </a:endParaRPr>
          </a:p>
        </p:txBody>
      </p:sp>
      <p:sp>
        <p:nvSpPr>
          <p:cNvPr id="43012" name="Slide Number Placeholder 3"/>
          <p:cNvSpPr>
            <a:spLocks noGrp="1"/>
          </p:cNvSpPr>
          <p:nvPr>
            <p:ph type="sldNum" sz="quarter" idx="5"/>
          </p:nvPr>
        </p:nvSpPr>
        <p:spPr bwMode="auto">
          <a:noFill/>
          <a:ln>
            <a:miter lim="800000"/>
            <a:headEnd/>
            <a:tailEnd/>
          </a:ln>
        </p:spPr>
        <p:txBody>
          <a:bodyPr/>
          <a:lstStyle/>
          <a:p>
            <a:fld id="{6FD73AF8-CE81-408F-AA80-8E94D35EC48F}" type="slidenum">
              <a:rPr lang="en-US"/>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521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5" name="Rectangle 3"/>
          <p:cNvSpPr>
            <a:spLocks noChangeArrowheads="1"/>
          </p:cNvSpPr>
          <p:nvPr userDrawn="1"/>
        </p:nvSpPr>
        <p:spPr bwMode="auto">
          <a:xfrm>
            <a:off x="0" y="6575425"/>
            <a:ext cx="9144000" cy="282575"/>
          </a:xfrm>
          <a:prstGeom prst="rect">
            <a:avLst/>
          </a:prstGeom>
          <a:solidFill>
            <a:schemeClr val="bg1"/>
          </a:solidFill>
          <a:ln w="9525">
            <a:solidFill>
              <a:schemeClr val="tx1"/>
            </a:solidFill>
            <a:miter lim="800000"/>
            <a:headEnd/>
            <a:tailEnd/>
          </a:ln>
          <a:effectLst/>
        </p:spPr>
        <p:txBody>
          <a:bodyPr wrap="none" anchor="ctr"/>
          <a:lstStyle/>
          <a:p>
            <a:pPr>
              <a:defRPr/>
            </a:pPr>
            <a:endParaRPr lang="en-US"/>
          </a:p>
        </p:txBody>
      </p:sp>
      <p:grpSp>
        <p:nvGrpSpPr>
          <p:cNvPr id="6" name="Group 9"/>
          <p:cNvGrpSpPr>
            <a:grpSpLocks/>
          </p:cNvGrpSpPr>
          <p:nvPr userDrawn="1"/>
        </p:nvGrpSpPr>
        <p:grpSpPr bwMode="auto">
          <a:xfrm>
            <a:off x="7340600" y="6188075"/>
            <a:ext cx="1730375" cy="581025"/>
            <a:chOff x="4652" y="88"/>
            <a:chExt cx="1090" cy="366"/>
          </a:xfrm>
        </p:grpSpPr>
        <p:pic>
          <p:nvPicPr>
            <p:cNvPr id="7" name="Picture 10" descr="KaseyaConnect2009"/>
            <p:cNvPicPr>
              <a:picLocks noChangeAspect="1" noChangeArrowheads="1"/>
            </p:cNvPicPr>
            <p:nvPr userDrawn="1"/>
          </p:nvPicPr>
          <p:blipFill>
            <a:blip r:embed="rId2" cstate="print"/>
            <a:srcRect/>
            <a:stretch>
              <a:fillRect/>
            </a:stretch>
          </p:blipFill>
          <p:spPr bwMode="auto">
            <a:xfrm>
              <a:off x="4705" y="88"/>
              <a:ext cx="985" cy="243"/>
            </a:xfrm>
            <a:prstGeom prst="rect">
              <a:avLst/>
            </a:prstGeom>
            <a:noFill/>
            <a:ln w="9525">
              <a:noFill/>
              <a:miter lim="800000"/>
              <a:headEnd/>
              <a:tailEnd/>
            </a:ln>
          </p:spPr>
        </p:pic>
        <p:sp>
          <p:nvSpPr>
            <p:cNvPr id="8" name="Text Box 11"/>
            <p:cNvSpPr txBox="1">
              <a:spLocks noChangeArrowheads="1"/>
            </p:cNvSpPr>
            <p:nvPr userDrawn="1"/>
          </p:nvSpPr>
          <p:spPr bwMode="auto">
            <a:xfrm>
              <a:off x="4652" y="319"/>
              <a:ext cx="1090" cy="135"/>
            </a:xfrm>
            <a:prstGeom prst="rect">
              <a:avLst/>
            </a:prstGeom>
            <a:noFill/>
            <a:ln w="9525">
              <a:noFill/>
              <a:miter lim="800000"/>
              <a:headEnd/>
              <a:tailEnd/>
            </a:ln>
            <a:effectLst/>
          </p:spPr>
          <p:txBody>
            <a:bodyPr wrap="none">
              <a:spAutoFit/>
            </a:bodyPr>
            <a:lstStyle/>
            <a:p>
              <a:pPr algn="r">
                <a:defRPr/>
              </a:pPr>
              <a:r>
                <a:rPr lang="en-US" sz="800">
                  <a:solidFill>
                    <a:srgbClr val="FFFFFF"/>
                  </a:solidFill>
                  <a:latin typeface="Frutiger LT 55 Roman" pitchFamily="34" charset="0"/>
                  <a:ea typeface="+mn-ea"/>
                </a:rPr>
                <a:t>Others may survive. </a:t>
              </a:r>
              <a:r>
                <a:rPr lang="en-US" sz="800" b="1">
                  <a:solidFill>
                    <a:srgbClr val="FFFFFF"/>
                  </a:solidFill>
                  <a:latin typeface="Frutiger LT 55 Roman" pitchFamily="34" charset="0"/>
                  <a:ea typeface="+mn-ea"/>
                </a:rPr>
                <a:t>You thrive.</a:t>
              </a:r>
            </a:p>
          </p:txBody>
        </p:sp>
      </p:grpSp>
      <p:sp>
        <p:nvSpPr>
          <p:cNvPr id="9" name="Rectangle 12"/>
          <p:cNvSpPr>
            <a:spLocks noChangeArrowheads="1"/>
          </p:cNvSpPr>
          <p:nvPr userDrawn="1"/>
        </p:nvSpPr>
        <p:spPr bwMode="auto">
          <a:xfrm>
            <a:off x="0" y="1063625"/>
            <a:ext cx="9144000" cy="150813"/>
          </a:xfrm>
          <a:prstGeom prst="rect">
            <a:avLst/>
          </a:prstGeom>
          <a:solidFill>
            <a:srgbClr val="8AC53F"/>
          </a:solidFill>
          <a:ln w="9525">
            <a:solidFill>
              <a:schemeClr val="tx1"/>
            </a:solidFill>
            <a:miter lim="800000"/>
            <a:headEnd/>
            <a:tailEnd/>
          </a:ln>
          <a:effectLst/>
        </p:spPr>
        <p:txBody>
          <a:bodyPr wrap="none" anchor="ctr"/>
          <a:lstStyle/>
          <a:p>
            <a:pPr>
              <a:defRPr/>
            </a:pPr>
            <a:endParaRPr lang="en-US"/>
          </a:p>
        </p:txBody>
      </p:sp>
      <p:sp>
        <p:nvSpPr>
          <p:cNvPr id="70660" name="Rectangle 4"/>
          <p:cNvSpPr>
            <a:spLocks noGrp="1" noChangeArrowheads="1"/>
          </p:cNvSpPr>
          <p:nvPr>
            <p:ph type="ctrTitle"/>
          </p:nvPr>
        </p:nvSpPr>
        <p:spPr>
          <a:xfrm>
            <a:off x="685800" y="2130425"/>
            <a:ext cx="7772400" cy="1470025"/>
          </a:xfrm>
        </p:spPr>
        <p:txBody>
          <a:bodyPr/>
          <a:lstStyle>
            <a:lvl1pPr>
              <a:defRPr>
                <a:solidFill>
                  <a:schemeClr val="tx1"/>
                </a:solidFill>
              </a:defRPr>
            </a:lvl1pPr>
          </a:lstStyle>
          <a:p>
            <a:r>
              <a:rPr lang="en-US"/>
              <a:t>Click to edit Master title style</a:t>
            </a:r>
          </a:p>
        </p:txBody>
      </p:sp>
      <p:sp>
        <p:nvSpPr>
          <p:cNvPr id="70661" name="Rectangle 5"/>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10" name="Rectangle 6"/>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1" name="Rectangle 7"/>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2" name="Rectangle 8"/>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smtClean="0"/>
            </a:lvl1pPr>
          </a:lstStyle>
          <a:p>
            <a:pPr>
              <a:defRPr/>
            </a:pPr>
            <a:fld id="{0B5F4B2C-6D06-4C38-8A14-752A48717B3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9863"/>
            <a:ext cx="2057400" cy="5661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9863"/>
            <a:ext cx="6019800" cy="5661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K-Bug-big"/>
          <p:cNvPicPr>
            <a:picLocks noChangeAspect="1" noChangeArrowheads="1"/>
          </p:cNvPicPr>
          <p:nvPr userDrawn="1"/>
        </p:nvPicPr>
        <p:blipFill>
          <a:blip r:embed="rId2" cstate="print"/>
          <a:srcRect l="13692" r="13692" b="44257"/>
          <a:stretch>
            <a:fillRect/>
          </a:stretch>
        </p:blipFill>
        <p:spPr bwMode="auto">
          <a:xfrm>
            <a:off x="0" y="2759075"/>
            <a:ext cx="9144000" cy="4098925"/>
          </a:xfrm>
          <a:prstGeom prst="rect">
            <a:avLst/>
          </a:prstGeom>
          <a:noFill/>
          <a:ln w="9525">
            <a:noFill/>
            <a:miter lim="800000"/>
            <a:headEnd/>
            <a:tailEnd/>
          </a:ln>
        </p:spPr>
      </p:pic>
      <p:pic>
        <p:nvPicPr>
          <p:cNvPr id="5" name="Picture 9" descr="KaseyaConnect2009"/>
          <p:cNvPicPr>
            <a:picLocks noChangeAspect="1" noChangeArrowheads="1"/>
          </p:cNvPicPr>
          <p:nvPr userDrawn="1"/>
        </p:nvPicPr>
        <p:blipFill>
          <a:blip r:embed="rId3" cstate="print"/>
          <a:srcRect/>
          <a:stretch>
            <a:fillRect/>
          </a:stretch>
        </p:blipFill>
        <p:spPr bwMode="auto">
          <a:xfrm>
            <a:off x="5865813" y="160338"/>
            <a:ext cx="3124200" cy="771525"/>
          </a:xfrm>
          <a:prstGeom prst="rect">
            <a:avLst/>
          </a:prstGeom>
          <a:noFill/>
          <a:ln w="9525">
            <a:noFill/>
            <a:miter lim="800000"/>
            <a:headEnd/>
            <a:tailEnd/>
          </a:ln>
        </p:spPr>
      </p:pic>
      <p:sp>
        <p:nvSpPr>
          <p:cNvPr id="6" name="Text Box 11"/>
          <p:cNvSpPr txBox="1">
            <a:spLocks noChangeArrowheads="1"/>
          </p:cNvSpPr>
          <p:nvPr userDrawn="1"/>
        </p:nvSpPr>
        <p:spPr bwMode="auto">
          <a:xfrm>
            <a:off x="3959225" y="5605463"/>
            <a:ext cx="4033838" cy="396875"/>
          </a:xfrm>
          <a:prstGeom prst="rect">
            <a:avLst/>
          </a:prstGeom>
          <a:noFill/>
          <a:ln w="9525">
            <a:noFill/>
            <a:miter lim="800000"/>
            <a:headEnd/>
            <a:tailEnd/>
          </a:ln>
          <a:effectLst/>
        </p:spPr>
        <p:txBody>
          <a:bodyPr wrap="none">
            <a:spAutoFit/>
          </a:bodyPr>
          <a:lstStyle/>
          <a:p>
            <a:pPr algn="r">
              <a:defRPr/>
            </a:pPr>
            <a:r>
              <a:rPr lang="en-US" sz="2000">
                <a:solidFill>
                  <a:srgbClr val="FFFFFF"/>
                </a:solidFill>
                <a:latin typeface="Frutiger LT 55 Roman" pitchFamily="34" charset="0"/>
                <a:ea typeface="+mn-ea"/>
              </a:rPr>
              <a:t>Others may survive. </a:t>
            </a:r>
            <a:r>
              <a:rPr lang="en-US" sz="2000" b="1">
                <a:solidFill>
                  <a:srgbClr val="FFFFFF"/>
                </a:solidFill>
                <a:latin typeface="Frutiger LT 55 Roman" pitchFamily="34" charset="0"/>
                <a:ea typeface="+mn-ea"/>
              </a:rPr>
              <a:t>You thrive.</a:t>
            </a:r>
          </a:p>
        </p:txBody>
      </p:sp>
      <p:sp>
        <p:nvSpPr>
          <p:cNvPr id="294914" name="Rectangle 2"/>
          <p:cNvSpPr>
            <a:spLocks noGrp="1" noChangeArrowheads="1"/>
          </p:cNvSpPr>
          <p:nvPr>
            <p:ph type="ctrTitle"/>
          </p:nvPr>
        </p:nvSpPr>
        <p:spPr>
          <a:xfrm>
            <a:off x="334963" y="334963"/>
            <a:ext cx="5484812" cy="1600200"/>
          </a:xfrm>
        </p:spPr>
        <p:txBody>
          <a:bodyPr anchor="b"/>
          <a:lstStyle>
            <a:lvl1pPr algn="l">
              <a:defRPr sz="3600">
                <a:latin typeface="Frutiger LT Com 55 Roman" pitchFamily="34" charset="0"/>
              </a:defRPr>
            </a:lvl1pPr>
          </a:lstStyle>
          <a:p>
            <a:r>
              <a:rPr lang="en-US"/>
              <a:t>Click to edit Master title style</a:t>
            </a:r>
          </a:p>
        </p:txBody>
      </p:sp>
      <p:sp>
        <p:nvSpPr>
          <p:cNvPr id="294915" name="Rectangle 3"/>
          <p:cNvSpPr>
            <a:spLocks noGrp="1" noChangeArrowheads="1"/>
          </p:cNvSpPr>
          <p:nvPr>
            <p:ph type="subTitle" idx="1"/>
          </p:nvPr>
        </p:nvSpPr>
        <p:spPr>
          <a:xfrm>
            <a:off x="334963" y="1936750"/>
            <a:ext cx="5484812" cy="685800"/>
          </a:xfrm>
        </p:spPr>
        <p:txBody>
          <a:bodyPr/>
          <a:lstStyle>
            <a:lvl1pPr marL="0" indent="0">
              <a:buFontTx/>
              <a:buNone/>
              <a:defRPr sz="2400">
                <a:latin typeface="Frutiger LT 55 Roman" pitchFamily="34" charset="0"/>
              </a:defRPr>
            </a:lvl1pPr>
          </a:lstStyle>
          <a:p>
            <a:r>
              <a:rPr lang="en-US"/>
              <a:t>Click to edit Master subtitle style</a:t>
            </a:r>
          </a:p>
        </p:txBody>
      </p:sp>
      <p:sp>
        <p:nvSpPr>
          <p:cNvPr id="7" name="Rectangle 6"/>
          <p:cNvSpPr>
            <a:spLocks noGrp="1" noChangeArrowheads="1"/>
          </p:cNvSpPr>
          <p:nvPr>
            <p:ph type="sldNum" sz="quarter" idx="10"/>
          </p:nvPr>
        </p:nvSpPr>
        <p:spPr/>
        <p:txBody>
          <a:bodyPr/>
          <a:lstStyle>
            <a:lvl1pPr>
              <a:defRPr smtClean="0"/>
            </a:lvl1pPr>
          </a:lstStyle>
          <a:p>
            <a:pPr>
              <a:defRPr/>
            </a:pPr>
            <a:fld id="{D8FD196A-7BDB-4BFC-83D8-B348ACBD96E0}"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D2E395-7E73-4E6B-A7F2-7C2FC709B666}"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834C64A-09B3-4216-8D00-B6E70EF93C95}"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1A46612-EBFD-4980-A00A-2705E09B7D56}"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7326505-12AE-456E-A7EA-27B1404AC43D}"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4BAF71E-F967-46E3-879E-A306A64C4637}"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E0ED30E-9BC7-4F75-9423-C0DC298CF9E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7AE98A-CF6A-45E6-8064-A414BA7724AB}"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0924BC9-71FC-4E65-B026-A12C4FC9F309}"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0C6BA1-40B3-4826-A554-9DDBB953A9F7}"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E748F5-1DB0-4985-9E88-9E73002B847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049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049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8202" name="Rectangle 10"/>
          <p:cNvSpPr>
            <a:spLocks noChangeArrowheads="1"/>
          </p:cNvSpPr>
          <p:nvPr userDrawn="1"/>
        </p:nvSpPr>
        <p:spPr bwMode="auto">
          <a:xfrm>
            <a:off x="0" y="0"/>
            <a:ext cx="9144000" cy="106521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203" name="Rectangle 11"/>
          <p:cNvSpPr>
            <a:spLocks noChangeArrowheads="1"/>
          </p:cNvSpPr>
          <p:nvPr userDrawn="1"/>
        </p:nvSpPr>
        <p:spPr bwMode="auto">
          <a:xfrm>
            <a:off x="0" y="6575425"/>
            <a:ext cx="9144000" cy="282575"/>
          </a:xfrm>
          <a:prstGeom prst="rect">
            <a:avLst/>
          </a:prstGeom>
          <a:solidFill>
            <a:schemeClr val="bg1"/>
          </a:solidFill>
          <a:ln w="9525">
            <a:solidFill>
              <a:schemeClr val="tx1"/>
            </a:solidFill>
            <a:miter lim="800000"/>
            <a:headEnd/>
            <a:tailEnd/>
          </a:ln>
          <a:effectLst/>
        </p:spPr>
        <p:txBody>
          <a:bodyPr wrap="none" anchor="ctr"/>
          <a:lstStyle/>
          <a:p>
            <a:pPr>
              <a:defRPr/>
            </a:pPr>
            <a:endParaRPr lang="en-US"/>
          </a:p>
        </p:txBody>
      </p:sp>
      <p:sp>
        <p:nvSpPr>
          <p:cNvPr id="1028" name="Rectangle 2"/>
          <p:cNvSpPr>
            <a:spLocks noGrp="1" noChangeArrowheads="1"/>
          </p:cNvSpPr>
          <p:nvPr>
            <p:ph type="title"/>
          </p:nvPr>
        </p:nvSpPr>
        <p:spPr bwMode="auto">
          <a:xfrm>
            <a:off x="457200" y="169863"/>
            <a:ext cx="8229600" cy="766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30492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030" name="Group 7"/>
          <p:cNvGrpSpPr>
            <a:grpSpLocks/>
          </p:cNvGrpSpPr>
          <p:nvPr userDrawn="1"/>
        </p:nvGrpSpPr>
        <p:grpSpPr bwMode="auto">
          <a:xfrm>
            <a:off x="7340600" y="6188075"/>
            <a:ext cx="1730375" cy="581025"/>
            <a:chOff x="4652" y="88"/>
            <a:chExt cx="1090" cy="366"/>
          </a:xfrm>
        </p:grpSpPr>
        <p:pic>
          <p:nvPicPr>
            <p:cNvPr id="1034" name="Picture 8" descr="KaseyaConnect2009"/>
            <p:cNvPicPr>
              <a:picLocks noChangeAspect="1" noChangeArrowheads="1"/>
            </p:cNvPicPr>
            <p:nvPr userDrawn="1"/>
          </p:nvPicPr>
          <p:blipFill>
            <a:blip r:embed="rId13" cstate="print"/>
            <a:srcRect/>
            <a:stretch>
              <a:fillRect/>
            </a:stretch>
          </p:blipFill>
          <p:spPr bwMode="auto">
            <a:xfrm>
              <a:off x="4705" y="88"/>
              <a:ext cx="985" cy="243"/>
            </a:xfrm>
            <a:prstGeom prst="rect">
              <a:avLst/>
            </a:prstGeom>
            <a:noFill/>
            <a:ln w="9525">
              <a:noFill/>
              <a:miter lim="800000"/>
              <a:headEnd/>
              <a:tailEnd/>
            </a:ln>
          </p:spPr>
        </p:pic>
        <p:sp>
          <p:nvSpPr>
            <p:cNvPr id="8201" name="Text Box 9"/>
            <p:cNvSpPr txBox="1">
              <a:spLocks noChangeArrowheads="1"/>
            </p:cNvSpPr>
            <p:nvPr userDrawn="1"/>
          </p:nvSpPr>
          <p:spPr bwMode="auto">
            <a:xfrm>
              <a:off x="4652" y="319"/>
              <a:ext cx="1090" cy="135"/>
            </a:xfrm>
            <a:prstGeom prst="rect">
              <a:avLst/>
            </a:prstGeom>
            <a:noFill/>
            <a:ln w="9525">
              <a:noFill/>
              <a:miter lim="800000"/>
              <a:headEnd/>
              <a:tailEnd/>
            </a:ln>
            <a:effectLst/>
          </p:spPr>
          <p:txBody>
            <a:bodyPr wrap="none">
              <a:spAutoFit/>
            </a:bodyPr>
            <a:lstStyle/>
            <a:p>
              <a:pPr algn="r">
                <a:defRPr/>
              </a:pPr>
              <a:r>
                <a:rPr lang="en-US" sz="800">
                  <a:solidFill>
                    <a:srgbClr val="FFFFFF"/>
                  </a:solidFill>
                  <a:latin typeface="Frutiger LT 55 Roman" pitchFamily="34" charset="0"/>
                  <a:ea typeface="+mn-ea"/>
                </a:rPr>
                <a:t>Others may survive. </a:t>
              </a:r>
              <a:r>
                <a:rPr lang="en-US" sz="800" b="1">
                  <a:solidFill>
                    <a:srgbClr val="FFFFFF"/>
                  </a:solidFill>
                  <a:latin typeface="Frutiger LT 55 Roman" pitchFamily="34" charset="0"/>
                  <a:ea typeface="+mn-ea"/>
                </a:rPr>
                <a:t>You thrive.</a:t>
              </a:r>
            </a:p>
          </p:txBody>
        </p:sp>
      </p:grpSp>
      <p:sp>
        <p:nvSpPr>
          <p:cNvPr id="8204" name="Rectangle 12"/>
          <p:cNvSpPr>
            <a:spLocks noChangeArrowheads="1"/>
          </p:cNvSpPr>
          <p:nvPr userDrawn="1"/>
        </p:nvSpPr>
        <p:spPr bwMode="auto">
          <a:xfrm>
            <a:off x="0" y="1063625"/>
            <a:ext cx="9144000" cy="150813"/>
          </a:xfrm>
          <a:prstGeom prst="rect">
            <a:avLst/>
          </a:prstGeom>
          <a:solidFill>
            <a:srgbClr val="8AC53F"/>
          </a:solidFill>
          <a:ln w="9525">
            <a:solidFill>
              <a:schemeClr val="tx1"/>
            </a:solidFill>
            <a:miter lim="800000"/>
            <a:headEnd/>
            <a:tailEnd/>
          </a:ln>
          <a:effectLst/>
        </p:spPr>
        <p:txBody>
          <a:bodyPr wrap="none" anchor="ctr"/>
          <a:lstStyle/>
          <a:p>
            <a:pPr>
              <a:defRPr/>
            </a:pPr>
            <a:endParaRPr lang="en-US"/>
          </a:p>
        </p:txBody>
      </p:sp>
      <p:sp>
        <p:nvSpPr>
          <p:cNvPr id="10" name="Rectangle 9"/>
          <p:cNvSpPr/>
          <p:nvPr userDrawn="1"/>
        </p:nvSpPr>
        <p:spPr>
          <a:xfrm>
            <a:off x="8153400" y="6007100"/>
            <a:ext cx="825500" cy="5207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4167B0"/>
              </a:solidFill>
              <a:ea typeface="ＭＳ Ｐゴシック" charset="-128"/>
            </a:endParaRPr>
          </a:p>
        </p:txBody>
      </p:sp>
      <p:sp>
        <p:nvSpPr>
          <p:cNvPr id="11" name="Rectangle 10"/>
          <p:cNvSpPr/>
          <p:nvPr userDrawn="1"/>
        </p:nvSpPr>
        <p:spPr>
          <a:xfrm>
            <a:off x="7416800" y="6616700"/>
            <a:ext cx="1574800" cy="192088"/>
          </a:xfrm>
          <a:prstGeom prst="rect">
            <a:avLst/>
          </a:prstGeom>
          <a:solidFill>
            <a:srgbClr val="3867B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4167B0"/>
              </a:solidFill>
              <a:ea typeface="ＭＳ Ｐゴシック" charset="-128"/>
            </a:endParaRPr>
          </a:p>
        </p:txBody>
      </p:sp>
    </p:spTree>
  </p:cSld>
  <p:clrMap bg1="lt1" tx1="dk1" bg2="lt2" tx2="dk2" accent1="accent1" accent2="accent2" accent3="accent3" accent4="accent4" accent5="accent5" accent6="accent6" hlink="hlink" folHlink="folHlink"/>
  <p:sldLayoutIdLst>
    <p:sldLayoutId id="2147483894"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ctr" rtl="0" eaLnBrk="0" fontAlgn="base" hangingPunct="0">
        <a:spcBef>
          <a:spcPct val="0"/>
        </a:spcBef>
        <a:spcAft>
          <a:spcPct val="0"/>
        </a:spcAft>
        <a:defRPr sz="3600">
          <a:solidFill>
            <a:srgbClr val="FFFFFF"/>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3600">
          <a:solidFill>
            <a:srgbClr val="FFFFFF"/>
          </a:solidFill>
          <a:latin typeface="Frutiger LT Com 55 Roman" pitchFamily="34" charset="0"/>
          <a:ea typeface="ＭＳ Ｐゴシック" pitchFamily="-65" charset="-128"/>
          <a:cs typeface="ＭＳ Ｐゴシック" pitchFamily="-65" charset="-128"/>
        </a:defRPr>
      </a:lvl2pPr>
      <a:lvl3pPr algn="ctr" rtl="0" eaLnBrk="0" fontAlgn="base" hangingPunct="0">
        <a:spcBef>
          <a:spcPct val="0"/>
        </a:spcBef>
        <a:spcAft>
          <a:spcPct val="0"/>
        </a:spcAft>
        <a:defRPr sz="3600">
          <a:solidFill>
            <a:srgbClr val="FFFFFF"/>
          </a:solidFill>
          <a:latin typeface="Frutiger LT Com 55 Roman" pitchFamily="34" charset="0"/>
          <a:ea typeface="ＭＳ Ｐゴシック" pitchFamily="-65" charset="-128"/>
          <a:cs typeface="ＭＳ Ｐゴシック" pitchFamily="-65" charset="-128"/>
        </a:defRPr>
      </a:lvl3pPr>
      <a:lvl4pPr algn="ctr" rtl="0" eaLnBrk="0" fontAlgn="base" hangingPunct="0">
        <a:spcBef>
          <a:spcPct val="0"/>
        </a:spcBef>
        <a:spcAft>
          <a:spcPct val="0"/>
        </a:spcAft>
        <a:defRPr sz="3600">
          <a:solidFill>
            <a:srgbClr val="FFFFFF"/>
          </a:solidFill>
          <a:latin typeface="Frutiger LT Com 55 Roman" pitchFamily="34" charset="0"/>
          <a:ea typeface="ＭＳ Ｐゴシック" pitchFamily="-65" charset="-128"/>
          <a:cs typeface="ＭＳ Ｐゴシック" pitchFamily="-65" charset="-128"/>
        </a:defRPr>
      </a:lvl4pPr>
      <a:lvl5pPr algn="ctr" rtl="0" eaLnBrk="0" fontAlgn="base" hangingPunct="0">
        <a:spcBef>
          <a:spcPct val="0"/>
        </a:spcBef>
        <a:spcAft>
          <a:spcPct val="0"/>
        </a:spcAft>
        <a:defRPr sz="3600">
          <a:solidFill>
            <a:srgbClr val="FFFFFF"/>
          </a:solidFill>
          <a:latin typeface="Frutiger LT Com 55 Roman" pitchFamily="34" charset="0"/>
          <a:ea typeface="ＭＳ Ｐゴシック" pitchFamily="-65" charset="-128"/>
          <a:cs typeface="ＭＳ Ｐゴシック" pitchFamily="-65" charset="-128"/>
        </a:defRPr>
      </a:lvl5pPr>
      <a:lvl6pPr marL="457200" algn="ctr" rtl="0" fontAlgn="base">
        <a:spcBef>
          <a:spcPct val="0"/>
        </a:spcBef>
        <a:spcAft>
          <a:spcPct val="0"/>
        </a:spcAft>
        <a:defRPr sz="3600">
          <a:solidFill>
            <a:srgbClr val="FFFFFF"/>
          </a:solidFill>
          <a:latin typeface="Frutiger LT Com 55 Roman" pitchFamily="34" charset="0"/>
        </a:defRPr>
      </a:lvl6pPr>
      <a:lvl7pPr marL="914400" algn="ctr" rtl="0" fontAlgn="base">
        <a:spcBef>
          <a:spcPct val="0"/>
        </a:spcBef>
        <a:spcAft>
          <a:spcPct val="0"/>
        </a:spcAft>
        <a:defRPr sz="3600">
          <a:solidFill>
            <a:srgbClr val="FFFFFF"/>
          </a:solidFill>
          <a:latin typeface="Frutiger LT Com 55 Roman" pitchFamily="34" charset="0"/>
        </a:defRPr>
      </a:lvl7pPr>
      <a:lvl8pPr marL="1371600" algn="ctr" rtl="0" fontAlgn="base">
        <a:spcBef>
          <a:spcPct val="0"/>
        </a:spcBef>
        <a:spcAft>
          <a:spcPct val="0"/>
        </a:spcAft>
        <a:defRPr sz="3600">
          <a:solidFill>
            <a:srgbClr val="FFFFFF"/>
          </a:solidFill>
          <a:latin typeface="Frutiger LT Com 55 Roman" pitchFamily="34" charset="0"/>
        </a:defRPr>
      </a:lvl8pPr>
      <a:lvl9pPr marL="1828800" algn="ctr" rtl="0" fontAlgn="base">
        <a:spcBef>
          <a:spcPct val="0"/>
        </a:spcBef>
        <a:spcAft>
          <a:spcPct val="0"/>
        </a:spcAft>
        <a:defRPr sz="3600">
          <a:solidFill>
            <a:srgbClr val="FFFFFF"/>
          </a:solidFill>
          <a:latin typeface="Frutiger LT Com 55 Roman" pitchFamily="34" charset="0"/>
        </a:defRPr>
      </a:lvl9pPr>
    </p:titleStyle>
    <p:bodyStyle>
      <a:lvl1pPr marL="342900" indent="-342900" algn="l" rtl="0" eaLnBrk="0" fontAlgn="base" hangingPunct="0">
        <a:spcBef>
          <a:spcPct val="20000"/>
        </a:spcBef>
        <a:spcAft>
          <a:spcPct val="0"/>
        </a:spcAft>
        <a:buClr>
          <a:schemeClr val="bg1"/>
        </a:buClr>
        <a:buChar char="•"/>
        <a:defRPr sz="3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lr>
          <a:schemeClr val="bg1"/>
        </a:buClr>
        <a:buChar char="–"/>
        <a:defRPr sz="28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lr>
          <a:schemeClr val="bg1"/>
        </a:buClr>
        <a:buChar char="•"/>
        <a:defRPr sz="24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lr>
          <a:schemeClr val="bg1"/>
        </a:buClr>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lr>
          <a:schemeClr val="bg1"/>
        </a:buClr>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Clr>
          <a:schemeClr val="bg1"/>
        </a:buClr>
        <a:buChar char="»"/>
        <a:defRPr sz="2000">
          <a:solidFill>
            <a:schemeClr val="tx1"/>
          </a:solidFill>
          <a:latin typeface="+mn-lt"/>
        </a:defRPr>
      </a:lvl6pPr>
      <a:lvl7pPr marL="2971800" indent="-228600" algn="l" rtl="0" fontAlgn="base">
        <a:spcBef>
          <a:spcPct val="20000"/>
        </a:spcBef>
        <a:spcAft>
          <a:spcPct val="0"/>
        </a:spcAft>
        <a:buClr>
          <a:schemeClr val="bg1"/>
        </a:buClr>
        <a:buChar char="»"/>
        <a:defRPr sz="2000">
          <a:solidFill>
            <a:schemeClr val="tx1"/>
          </a:solidFill>
          <a:latin typeface="+mn-lt"/>
        </a:defRPr>
      </a:lvl7pPr>
      <a:lvl8pPr marL="3429000" indent="-228600" algn="l" rtl="0" fontAlgn="base">
        <a:spcBef>
          <a:spcPct val="20000"/>
        </a:spcBef>
        <a:spcAft>
          <a:spcPct val="0"/>
        </a:spcAft>
        <a:buClr>
          <a:schemeClr val="bg1"/>
        </a:buClr>
        <a:buChar char="»"/>
        <a:defRPr sz="2000">
          <a:solidFill>
            <a:schemeClr val="tx1"/>
          </a:solidFill>
          <a:latin typeface="+mn-lt"/>
        </a:defRPr>
      </a:lvl8pPr>
      <a:lvl9pPr marL="3886200" indent="-228600" algn="l" rtl="0" fontAlgn="base">
        <a:spcBef>
          <a:spcPct val="20000"/>
        </a:spcBef>
        <a:spcAft>
          <a:spcPct val="0"/>
        </a:spcAft>
        <a:buClr>
          <a:schemeClr val="bg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050" name="Picture 15" descr="K-Bug-big"/>
          <p:cNvPicPr>
            <a:picLocks noChangeAspect="1" noChangeArrowheads="1"/>
          </p:cNvPicPr>
          <p:nvPr userDrawn="1"/>
        </p:nvPicPr>
        <p:blipFill>
          <a:blip r:embed="rId13" cstate="print"/>
          <a:srcRect l="13692" r="13692" b="44257"/>
          <a:stretch>
            <a:fillRect/>
          </a:stretch>
        </p:blipFill>
        <p:spPr bwMode="auto">
          <a:xfrm>
            <a:off x="0" y="2759075"/>
            <a:ext cx="9144000" cy="4098925"/>
          </a:xfrm>
          <a:prstGeom prst="rect">
            <a:avLst/>
          </a:prstGeom>
          <a:noFill/>
          <a:ln w="9525">
            <a:noFill/>
            <a:miter lim="800000"/>
            <a:headEnd/>
            <a:tailEnd/>
          </a:ln>
        </p:spPr>
      </p:pic>
      <p:sp>
        <p:nvSpPr>
          <p:cNvPr id="71694" name="Text Box 14"/>
          <p:cNvSpPr txBox="1">
            <a:spLocks noChangeArrowheads="1"/>
          </p:cNvSpPr>
          <p:nvPr userDrawn="1"/>
        </p:nvSpPr>
        <p:spPr bwMode="auto">
          <a:xfrm>
            <a:off x="3959225" y="5605463"/>
            <a:ext cx="4033838" cy="396875"/>
          </a:xfrm>
          <a:prstGeom prst="rect">
            <a:avLst/>
          </a:prstGeom>
          <a:noFill/>
          <a:ln w="9525">
            <a:noFill/>
            <a:miter lim="800000"/>
            <a:headEnd/>
            <a:tailEnd/>
          </a:ln>
          <a:effectLst/>
        </p:spPr>
        <p:txBody>
          <a:bodyPr wrap="none">
            <a:spAutoFit/>
          </a:bodyPr>
          <a:lstStyle/>
          <a:p>
            <a:pPr algn="r">
              <a:defRPr/>
            </a:pPr>
            <a:r>
              <a:rPr lang="en-US" sz="2000">
                <a:solidFill>
                  <a:srgbClr val="FFFFFF"/>
                </a:solidFill>
                <a:latin typeface="Frutiger LT 55 Roman" pitchFamily="34" charset="0"/>
                <a:ea typeface="+mn-ea"/>
              </a:rPr>
              <a:t>Others may survive. </a:t>
            </a:r>
            <a:r>
              <a:rPr lang="en-US" sz="2000" b="1">
                <a:solidFill>
                  <a:srgbClr val="FFFFFF"/>
                </a:solidFill>
                <a:latin typeface="Frutiger LT 55 Roman" pitchFamily="34" charset="0"/>
                <a:ea typeface="+mn-ea"/>
              </a:rPr>
              <a:t>You thrive.</a:t>
            </a:r>
          </a:p>
        </p:txBody>
      </p:sp>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xStyles>
    <p:titleStyle>
      <a:lvl1pPr algn="ctr" rtl="0" eaLnBrk="0" fontAlgn="base" hangingPunct="0">
        <a:spcBef>
          <a:spcPct val="0"/>
        </a:spcBef>
        <a:spcAft>
          <a:spcPct val="0"/>
        </a:spcAft>
        <a:defRPr sz="3200">
          <a:solidFill>
            <a:schemeClr val="tx1"/>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3200">
          <a:solidFill>
            <a:schemeClr val="tx1"/>
          </a:solidFill>
          <a:latin typeface="Frutiger LT Com 55 Roman" pitchFamily="34" charset="0"/>
          <a:ea typeface="ＭＳ Ｐゴシック" pitchFamily="-65" charset="-128"/>
          <a:cs typeface="ＭＳ Ｐゴシック" pitchFamily="-65" charset="-128"/>
        </a:defRPr>
      </a:lvl2pPr>
      <a:lvl3pPr algn="ctr" rtl="0" eaLnBrk="0" fontAlgn="base" hangingPunct="0">
        <a:spcBef>
          <a:spcPct val="0"/>
        </a:spcBef>
        <a:spcAft>
          <a:spcPct val="0"/>
        </a:spcAft>
        <a:defRPr sz="3200">
          <a:solidFill>
            <a:schemeClr val="tx1"/>
          </a:solidFill>
          <a:latin typeface="Frutiger LT Com 55 Roman" pitchFamily="34" charset="0"/>
          <a:ea typeface="ＭＳ Ｐゴシック" pitchFamily="-65" charset="-128"/>
          <a:cs typeface="ＭＳ Ｐゴシック" pitchFamily="-65" charset="-128"/>
        </a:defRPr>
      </a:lvl3pPr>
      <a:lvl4pPr algn="ctr" rtl="0" eaLnBrk="0" fontAlgn="base" hangingPunct="0">
        <a:spcBef>
          <a:spcPct val="0"/>
        </a:spcBef>
        <a:spcAft>
          <a:spcPct val="0"/>
        </a:spcAft>
        <a:defRPr sz="3200">
          <a:solidFill>
            <a:schemeClr val="tx1"/>
          </a:solidFill>
          <a:latin typeface="Frutiger LT Com 55 Roman" pitchFamily="34" charset="0"/>
          <a:ea typeface="ＭＳ Ｐゴシック" pitchFamily="-65" charset="-128"/>
          <a:cs typeface="ＭＳ Ｐゴシック" pitchFamily="-65" charset="-128"/>
        </a:defRPr>
      </a:lvl4pPr>
      <a:lvl5pPr algn="ctr" rtl="0" eaLnBrk="0" fontAlgn="base" hangingPunct="0">
        <a:spcBef>
          <a:spcPct val="0"/>
        </a:spcBef>
        <a:spcAft>
          <a:spcPct val="0"/>
        </a:spcAft>
        <a:defRPr sz="3200">
          <a:solidFill>
            <a:schemeClr val="tx1"/>
          </a:solidFill>
          <a:latin typeface="Frutiger LT Com 55 Roman" pitchFamily="34" charset="0"/>
          <a:ea typeface="ＭＳ Ｐゴシック" pitchFamily="-65" charset="-128"/>
          <a:cs typeface="ＭＳ Ｐゴシック" pitchFamily="-65" charset="-128"/>
        </a:defRPr>
      </a:lvl5pPr>
      <a:lvl6pPr marL="457200" algn="ctr" rtl="0" fontAlgn="base">
        <a:spcBef>
          <a:spcPct val="0"/>
        </a:spcBef>
        <a:spcAft>
          <a:spcPct val="0"/>
        </a:spcAft>
        <a:defRPr sz="3200">
          <a:solidFill>
            <a:schemeClr val="tx1"/>
          </a:solidFill>
          <a:latin typeface="Frutiger LT Com 55 Roman" pitchFamily="34" charset="0"/>
        </a:defRPr>
      </a:lvl6pPr>
      <a:lvl7pPr marL="914400" algn="ctr" rtl="0" fontAlgn="base">
        <a:spcBef>
          <a:spcPct val="0"/>
        </a:spcBef>
        <a:spcAft>
          <a:spcPct val="0"/>
        </a:spcAft>
        <a:defRPr sz="3200">
          <a:solidFill>
            <a:schemeClr val="tx1"/>
          </a:solidFill>
          <a:latin typeface="Frutiger LT Com 55 Roman" pitchFamily="34" charset="0"/>
        </a:defRPr>
      </a:lvl7pPr>
      <a:lvl8pPr marL="1371600" algn="ctr" rtl="0" fontAlgn="base">
        <a:spcBef>
          <a:spcPct val="0"/>
        </a:spcBef>
        <a:spcAft>
          <a:spcPct val="0"/>
        </a:spcAft>
        <a:defRPr sz="3200">
          <a:solidFill>
            <a:schemeClr val="tx1"/>
          </a:solidFill>
          <a:latin typeface="Frutiger LT Com 55 Roman" pitchFamily="34" charset="0"/>
        </a:defRPr>
      </a:lvl8pPr>
      <a:lvl9pPr marL="1828800" algn="ctr" rtl="0" fontAlgn="base">
        <a:spcBef>
          <a:spcPct val="0"/>
        </a:spcBef>
        <a:spcAft>
          <a:spcPct val="0"/>
        </a:spcAft>
        <a:defRPr sz="3200">
          <a:solidFill>
            <a:schemeClr val="tx1"/>
          </a:solidFill>
          <a:latin typeface="Frutiger LT Com 55 Roman"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pitchFamily="-65" charset="-128"/>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77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2877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2877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BCBC9C5A-1BAE-4F3D-B209-86E573C011DD}" type="slidenum">
              <a:rPr lang="en-US"/>
              <a:pPr>
                <a:defRPr/>
              </a:pPr>
              <a:t>‹#›</a:t>
            </a:fld>
            <a:endParaRPr lang="en-US"/>
          </a:p>
        </p:txBody>
      </p:sp>
      <p:pic>
        <p:nvPicPr>
          <p:cNvPr id="3079" name="Picture 7" descr="K-Bug-big"/>
          <p:cNvPicPr>
            <a:picLocks noChangeAspect="1" noChangeArrowheads="1"/>
          </p:cNvPicPr>
          <p:nvPr userDrawn="1"/>
        </p:nvPicPr>
        <p:blipFill>
          <a:blip r:embed="rId13" cstate="print"/>
          <a:srcRect l="13692" r="13692" b="44257"/>
          <a:stretch>
            <a:fillRect/>
          </a:stretch>
        </p:blipFill>
        <p:spPr bwMode="auto">
          <a:xfrm>
            <a:off x="0" y="2759075"/>
            <a:ext cx="9144000" cy="40989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95"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ctr" rtl="0" eaLnBrk="0" fontAlgn="base" hangingPunct="0">
        <a:spcBef>
          <a:spcPct val="0"/>
        </a:spcBef>
        <a:spcAft>
          <a:spcPct val="0"/>
        </a:spcAft>
        <a:defRPr sz="4400">
          <a:solidFill>
            <a:schemeClr val="tx2"/>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4400">
          <a:solidFill>
            <a:schemeClr val="tx2"/>
          </a:solidFill>
          <a:latin typeface="Arial" charset="0"/>
          <a:ea typeface="ＭＳ Ｐゴシック" pitchFamily="-65" charset="-128"/>
          <a:cs typeface="ＭＳ Ｐゴシック" pitchFamily="-65" charset="-128"/>
        </a:defRPr>
      </a:lvl2pPr>
      <a:lvl3pPr algn="ctr" rtl="0" eaLnBrk="0" fontAlgn="base" hangingPunct="0">
        <a:spcBef>
          <a:spcPct val="0"/>
        </a:spcBef>
        <a:spcAft>
          <a:spcPct val="0"/>
        </a:spcAft>
        <a:defRPr sz="4400">
          <a:solidFill>
            <a:schemeClr val="tx2"/>
          </a:solidFill>
          <a:latin typeface="Arial" charset="0"/>
          <a:ea typeface="ＭＳ Ｐゴシック" pitchFamily="-65" charset="-128"/>
          <a:cs typeface="ＭＳ Ｐゴシック" pitchFamily="-65" charset="-128"/>
        </a:defRPr>
      </a:lvl3pPr>
      <a:lvl4pPr algn="ctr" rtl="0" eaLnBrk="0" fontAlgn="base" hangingPunct="0">
        <a:spcBef>
          <a:spcPct val="0"/>
        </a:spcBef>
        <a:spcAft>
          <a:spcPct val="0"/>
        </a:spcAft>
        <a:defRPr sz="4400">
          <a:solidFill>
            <a:schemeClr val="tx2"/>
          </a:solidFill>
          <a:latin typeface="Arial" charset="0"/>
          <a:ea typeface="ＭＳ Ｐゴシック" pitchFamily="-65" charset="-128"/>
          <a:cs typeface="ＭＳ Ｐゴシック" pitchFamily="-65" charset="-128"/>
        </a:defRPr>
      </a:lvl4pPr>
      <a:lvl5pPr algn="ctr" rtl="0" eaLnBrk="0" fontAlgn="base" hangingPunct="0">
        <a:spcBef>
          <a:spcPct val="0"/>
        </a:spcBef>
        <a:spcAft>
          <a:spcPct val="0"/>
        </a:spcAft>
        <a:defRPr sz="4400">
          <a:solidFill>
            <a:schemeClr val="tx2"/>
          </a:solidFill>
          <a:latin typeface="Arial" charset="0"/>
          <a:ea typeface="ＭＳ Ｐゴシック" pitchFamily="-65" charset="-128"/>
          <a:cs typeface="ＭＳ Ｐゴシック" pitchFamily="-65"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a:xfrm>
            <a:off x="334963" y="334963"/>
            <a:ext cx="6505575" cy="1600200"/>
          </a:xfrm>
          <a:noFill/>
        </p:spPr>
        <p:txBody>
          <a:bodyPr/>
          <a:lstStyle/>
          <a:p>
            <a:pPr eaLnBrk="1" hangingPunct="1"/>
            <a:r>
              <a:rPr lang="en-US" smtClean="0">
                <a:ea typeface="ＭＳ Ｐゴシック" charset="-128"/>
              </a:rPr>
              <a:t>Live Connect</a:t>
            </a:r>
          </a:p>
        </p:txBody>
      </p:sp>
      <p:sp>
        <p:nvSpPr>
          <p:cNvPr id="3" name="Rectangle 2"/>
          <p:cNvSpPr/>
          <p:nvPr/>
        </p:nvSpPr>
        <p:spPr>
          <a:xfrm>
            <a:off x="7264400" y="50800"/>
            <a:ext cx="1846263" cy="10334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charset="-128"/>
            </a:endParaRPr>
          </a:p>
        </p:txBody>
      </p:sp>
      <p:sp>
        <p:nvSpPr>
          <p:cNvPr id="4" name="Rectangle 3"/>
          <p:cNvSpPr/>
          <p:nvPr/>
        </p:nvSpPr>
        <p:spPr>
          <a:xfrm>
            <a:off x="4148138" y="5570538"/>
            <a:ext cx="4335462" cy="474662"/>
          </a:xfrm>
          <a:prstGeom prst="rect">
            <a:avLst/>
          </a:prstGeom>
          <a:solidFill>
            <a:srgbClr val="005EB4"/>
          </a:solidFill>
          <a:ln>
            <a:solidFill>
              <a:srgbClr val="005EB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ea typeface="ＭＳ Ｐゴシック" charset="-128"/>
              </a:rPr>
              <a:t>Task Manager</a:t>
            </a:r>
          </a:p>
        </p:txBody>
      </p:sp>
      <p:sp>
        <p:nvSpPr>
          <p:cNvPr id="14339" name="Content Placeholder 2"/>
          <p:cNvSpPr>
            <a:spLocks noGrp="1"/>
          </p:cNvSpPr>
          <p:nvPr>
            <p:ph idx="1"/>
          </p:nvPr>
        </p:nvSpPr>
        <p:spPr/>
        <p:txBody>
          <a:bodyPr/>
          <a:lstStyle/>
          <a:p>
            <a:r>
              <a:rPr lang="en-US" smtClean="0">
                <a:ea typeface="ＭＳ Ｐゴシック" charset="-128"/>
              </a:rPr>
              <a:t>Processes</a:t>
            </a:r>
          </a:p>
          <a:p>
            <a:r>
              <a:rPr lang="en-US" smtClean="0">
                <a:ea typeface="ＭＳ Ｐゴシック" charset="-128"/>
              </a:rPr>
              <a:t>Services</a:t>
            </a:r>
          </a:p>
          <a:p>
            <a:r>
              <a:rPr lang="en-US" smtClean="0">
                <a:ea typeface="ＭＳ Ｐゴシック" charset="-128"/>
              </a:rPr>
              <a:t>Performance</a:t>
            </a:r>
          </a:p>
          <a:p>
            <a:r>
              <a:rPr lang="en-US" smtClean="0">
                <a:ea typeface="ＭＳ Ｐゴシック" charset="-128"/>
              </a:rPr>
              <a:t>Users</a:t>
            </a:r>
          </a:p>
          <a:p>
            <a:r>
              <a:rPr lang="en-US" smtClean="0">
                <a:ea typeface="ＭＳ Ｐゴシック" charset="-128"/>
              </a:rPr>
              <a:t>Reboot</a:t>
            </a:r>
          </a:p>
          <a:p>
            <a:r>
              <a:rPr lang="en-US" smtClean="0">
                <a:ea typeface="ＭＳ Ｐゴシック" charset="-128"/>
              </a:rPr>
              <a:t>User and Groups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ea typeface="ＭＳ Ｐゴシック" charset="-128"/>
              </a:rPr>
              <a:t>Desktop Access</a:t>
            </a:r>
          </a:p>
        </p:txBody>
      </p:sp>
      <p:sp>
        <p:nvSpPr>
          <p:cNvPr id="16387" name="Content Placeholder 2"/>
          <p:cNvSpPr>
            <a:spLocks noGrp="1"/>
          </p:cNvSpPr>
          <p:nvPr>
            <p:ph idx="1"/>
          </p:nvPr>
        </p:nvSpPr>
        <p:spPr/>
        <p:txBody>
          <a:bodyPr/>
          <a:lstStyle/>
          <a:p>
            <a:r>
              <a:rPr lang="en-US" smtClean="0">
                <a:ea typeface="ＭＳ Ｐゴシック" charset="-128"/>
              </a:rPr>
              <a:t>VNC – Available for XP, Vista when users are logged in</a:t>
            </a:r>
          </a:p>
          <a:p>
            <a:r>
              <a:rPr lang="en-US" smtClean="0">
                <a:ea typeface="ＭＳ Ｐゴシック" charset="-128"/>
              </a:rPr>
              <a:t>RDP - Servers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ea typeface="ＭＳ Ｐゴシック" charset="-128"/>
              </a:rPr>
              <a:t>Starting a KLC session</a:t>
            </a:r>
          </a:p>
        </p:txBody>
      </p:sp>
      <p:sp>
        <p:nvSpPr>
          <p:cNvPr id="7" name="Rounded Rectangle 6"/>
          <p:cNvSpPr/>
          <p:nvPr/>
        </p:nvSpPr>
        <p:spPr>
          <a:xfrm>
            <a:off x="1016000" y="2044700"/>
            <a:ext cx="2565400" cy="596900"/>
          </a:xfrm>
          <a:prstGeom prst="roundRect">
            <a:avLst/>
          </a:prstGeom>
          <a:solidFill>
            <a:srgbClr val="FFFFFF">
              <a:alpha val="0"/>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4"/>
                </a:solidFill>
              </a:rPr>
              <a:t>Browser </a:t>
            </a:r>
          </a:p>
        </p:txBody>
      </p:sp>
      <p:sp>
        <p:nvSpPr>
          <p:cNvPr id="13" name="Rounded Rectangle 12"/>
          <p:cNvSpPr/>
          <p:nvPr/>
        </p:nvSpPr>
        <p:spPr>
          <a:xfrm>
            <a:off x="3543300" y="1295400"/>
            <a:ext cx="2692400" cy="584200"/>
          </a:xfrm>
          <a:prstGeom prst="roundRect">
            <a:avLst/>
          </a:prstGeom>
          <a:solidFill>
            <a:srgbClr val="FFFFFF">
              <a:alpha val="0"/>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chemeClr val="accent4"/>
                </a:solidFill>
              </a:rPr>
              <a:t>	K-Server   </a:t>
            </a:r>
          </a:p>
        </p:txBody>
      </p:sp>
      <p:sp>
        <p:nvSpPr>
          <p:cNvPr id="15" name="Rounded Rectangle 14"/>
          <p:cNvSpPr/>
          <p:nvPr/>
        </p:nvSpPr>
        <p:spPr>
          <a:xfrm>
            <a:off x="6184900" y="1968500"/>
            <a:ext cx="2743200" cy="736600"/>
          </a:xfrm>
          <a:prstGeom prst="roundRect">
            <a:avLst/>
          </a:prstGeom>
          <a:solidFill>
            <a:srgbClr val="FFFFFF">
              <a:alpha val="20000"/>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4"/>
                </a:solidFill>
              </a:rPr>
              <a:t>Kaseya Agent</a:t>
            </a:r>
          </a:p>
        </p:txBody>
      </p:sp>
      <p:sp>
        <p:nvSpPr>
          <p:cNvPr id="17" name="TextBox 16"/>
          <p:cNvSpPr txBox="1"/>
          <p:nvPr/>
        </p:nvSpPr>
        <p:spPr>
          <a:xfrm>
            <a:off x="1168400" y="5880100"/>
            <a:ext cx="2133600" cy="646113"/>
          </a:xfrm>
          <a:prstGeom prst="rect">
            <a:avLst/>
          </a:prstGeom>
          <a:noFill/>
        </p:spPr>
        <p:txBody>
          <a:bodyPr>
            <a:spAutoFit/>
          </a:bodyPr>
          <a:lstStyle/>
          <a:p>
            <a:pPr algn="ctr">
              <a:defRPr/>
            </a:pPr>
            <a:r>
              <a:rPr lang="en-US" dirty="0">
                <a:solidFill>
                  <a:schemeClr val="accent4"/>
                </a:solidFill>
              </a:rPr>
              <a:t>Browser/Admin machine</a:t>
            </a:r>
          </a:p>
        </p:txBody>
      </p:sp>
      <p:sp>
        <p:nvSpPr>
          <p:cNvPr id="19" name="TextBox 18"/>
          <p:cNvSpPr txBox="1"/>
          <p:nvPr/>
        </p:nvSpPr>
        <p:spPr>
          <a:xfrm>
            <a:off x="6070600" y="5842000"/>
            <a:ext cx="2133600" cy="369888"/>
          </a:xfrm>
          <a:prstGeom prst="rect">
            <a:avLst/>
          </a:prstGeom>
          <a:noFill/>
        </p:spPr>
        <p:txBody>
          <a:bodyPr>
            <a:spAutoFit/>
          </a:bodyPr>
          <a:lstStyle/>
          <a:p>
            <a:pPr algn="ctr">
              <a:defRPr/>
            </a:pPr>
            <a:r>
              <a:rPr lang="en-US" dirty="0">
                <a:solidFill>
                  <a:schemeClr val="accent4"/>
                </a:solidFill>
              </a:rPr>
              <a:t>Agent Machine</a:t>
            </a:r>
          </a:p>
        </p:txBody>
      </p:sp>
      <p:pic>
        <p:nvPicPr>
          <p:cNvPr id="19464" name="Picture 21" descr="thumbnailplaceholder.png"/>
          <p:cNvPicPr>
            <a:picLocks noChangeAspect="1"/>
          </p:cNvPicPr>
          <p:nvPr/>
        </p:nvPicPr>
        <p:blipFill>
          <a:blip r:embed="rId2" cstate="print"/>
          <a:srcRect/>
          <a:stretch>
            <a:fillRect/>
          </a:stretch>
        </p:blipFill>
        <p:spPr bwMode="auto">
          <a:xfrm>
            <a:off x="8356600" y="2114550"/>
            <a:ext cx="561975" cy="577850"/>
          </a:xfrm>
          <a:prstGeom prst="rect">
            <a:avLst/>
          </a:prstGeom>
          <a:noFill/>
          <a:ln w="9525">
            <a:noFill/>
            <a:miter lim="800000"/>
            <a:headEnd/>
            <a:tailEnd/>
          </a:ln>
        </p:spPr>
      </p:pic>
      <p:sp>
        <p:nvSpPr>
          <p:cNvPr id="23" name="TextBox 22"/>
          <p:cNvSpPr txBox="1"/>
          <p:nvPr/>
        </p:nvSpPr>
        <p:spPr>
          <a:xfrm>
            <a:off x="266700" y="4013200"/>
            <a:ext cx="8699500" cy="1754188"/>
          </a:xfrm>
          <a:prstGeom prst="rect">
            <a:avLst/>
          </a:prstGeom>
          <a:noFill/>
        </p:spPr>
        <p:txBody>
          <a:bodyPr>
            <a:spAutoFit/>
          </a:bodyPr>
          <a:lstStyle/>
          <a:p>
            <a:pPr algn="ctr">
              <a:buFont typeface="Arial" pitchFamily="34" charset="0"/>
              <a:buChar char="•"/>
              <a:defRPr/>
            </a:pPr>
            <a:r>
              <a:rPr lang="en-US" dirty="0">
                <a:solidFill>
                  <a:schemeClr val="accent4"/>
                </a:solidFill>
              </a:rPr>
              <a:t>Administrator selects a machine from a list of machines displayed on VSA( Virtual System Administrator)</a:t>
            </a:r>
          </a:p>
          <a:p>
            <a:pPr algn="ctr">
              <a:buFont typeface="Arial" pitchFamily="34" charset="0"/>
              <a:buChar char="•"/>
              <a:defRPr/>
            </a:pPr>
            <a:r>
              <a:rPr lang="en-US" dirty="0">
                <a:solidFill>
                  <a:schemeClr val="accent4"/>
                </a:solidFill>
              </a:rPr>
              <a:t>Live connect session starts in a new browser or a new tab to that machine. </a:t>
            </a:r>
          </a:p>
          <a:p>
            <a:pPr algn="ctr">
              <a:buFont typeface="Arial" pitchFamily="34" charset="0"/>
              <a:buChar char="•"/>
              <a:defRPr/>
            </a:pPr>
            <a:r>
              <a:rPr lang="en-US" dirty="0" err="1">
                <a:solidFill>
                  <a:schemeClr val="accent4"/>
                </a:solidFill>
              </a:rPr>
              <a:t>Kserver</a:t>
            </a:r>
            <a:r>
              <a:rPr lang="en-US" dirty="0">
                <a:solidFill>
                  <a:schemeClr val="accent4"/>
                </a:solidFill>
              </a:rPr>
              <a:t> runs two independent scripts on the Agent with a unique </a:t>
            </a:r>
            <a:r>
              <a:rPr lang="en-US" dirty="0" err="1">
                <a:solidFill>
                  <a:schemeClr val="accent4"/>
                </a:solidFill>
              </a:rPr>
              <a:t>sessionID</a:t>
            </a:r>
            <a:r>
              <a:rPr lang="en-US" dirty="0">
                <a:solidFill>
                  <a:schemeClr val="accent4"/>
                </a:solidFill>
              </a:rPr>
              <a:t>: </a:t>
            </a:r>
            <a:r>
              <a:rPr lang="en-US" dirty="0" err="1">
                <a:solidFill>
                  <a:schemeClr val="accent4"/>
                </a:solidFill>
              </a:rPr>
              <a:t>runKLCHostDll</a:t>
            </a:r>
            <a:r>
              <a:rPr lang="en-US" dirty="0">
                <a:solidFill>
                  <a:schemeClr val="accent4"/>
                </a:solidFill>
              </a:rPr>
              <a:t> and </a:t>
            </a:r>
            <a:r>
              <a:rPr lang="en-US" dirty="0" err="1">
                <a:solidFill>
                  <a:schemeClr val="accent4"/>
                </a:solidFill>
              </a:rPr>
              <a:t>runKLCRelayDll</a:t>
            </a:r>
            <a:endParaRPr lang="en-US" dirty="0">
              <a:solidFill>
                <a:schemeClr val="accent4"/>
              </a:solidFill>
            </a:endParaRPr>
          </a:p>
          <a:p>
            <a:pPr algn="ctr">
              <a:buFont typeface="Arial" pitchFamily="34" charset="0"/>
              <a:buChar char="•"/>
              <a:defRPr/>
            </a:pPr>
            <a:endParaRPr lang="en-US" dirty="0">
              <a:solidFill>
                <a:schemeClr val="accent4"/>
              </a:solidFill>
            </a:endParaRPr>
          </a:p>
        </p:txBody>
      </p:sp>
      <p:pic>
        <p:nvPicPr>
          <p:cNvPr id="19466" name="Picture 3"/>
          <p:cNvPicPr>
            <a:picLocks noGrp="1" noChangeAspect="1" noChangeArrowheads="1"/>
          </p:cNvPicPr>
          <p:nvPr>
            <p:ph idx="1"/>
          </p:nvPr>
        </p:nvPicPr>
        <p:blipFill>
          <a:blip r:embed="rId3" cstate="print"/>
          <a:srcRect/>
          <a:stretch>
            <a:fillRect/>
          </a:stretch>
        </p:blipFill>
        <p:spPr>
          <a:xfrm>
            <a:off x="1069975" y="2719388"/>
            <a:ext cx="2457450" cy="1009650"/>
          </a:xfrm>
          <a:noFill/>
        </p:spPr>
      </p:pic>
      <p:sp>
        <p:nvSpPr>
          <p:cNvPr id="30" name="Arc 29"/>
          <p:cNvSpPr/>
          <p:nvPr/>
        </p:nvSpPr>
        <p:spPr>
          <a:xfrm>
            <a:off x="6070600" y="1409700"/>
            <a:ext cx="1308100" cy="622300"/>
          </a:xfrm>
          <a:prstGeom prst="arc">
            <a:avLst>
              <a:gd name="adj1" fmla="val 12429852"/>
              <a:gd name="adj2" fmla="val 1512067"/>
            </a:avLst>
          </a:prstGeom>
          <a:solidFill>
            <a:srgbClr val="FFFFFF"/>
          </a:solidFill>
          <a:ln w="12700">
            <a:solidFill>
              <a:srgbClr val="001C25"/>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1" name="Arc 30"/>
          <p:cNvSpPr/>
          <p:nvPr/>
        </p:nvSpPr>
        <p:spPr>
          <a:xfrm>
            <a:off x="2476500" y="1447800"/>
            <a:ext cx="1308100" cy="622300"/>
          </a:xfrm>
          <a:prstGeom prst="arc">
            <a:avLst>
              <a:gd name="adj1" fmla="val 8552724"/>
              <a:gd name="adj2" fmla="val 19701141"/>
            </a:avLst>
          </a:prstGeom>
          <a:solidFill>
            <a:srgbClr val="FFFFFF"/>
          </a:solidFill>
          <a:ln w="12700">
            <a:solidFill>
              <a:srgbClr val="001C25"/>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ea typeface="ＭＳ Ｐゴシック" charset="-128"/>
              </a:rPr>
              <a:t>Relay connection establishment</a:t>
            </a:r>
          </a:p>
        </p:txBody>
      </p:sp>
      <p:sp>
        <p:nvSpPr>
          <p:cNvPr id="20483" name="Content Placeholder 2"/>
          <p:cNvSpPr>
            <a:spLocks noGrp="1"/>
          </p:cNvSpPr>
          <p:nvPr>
            <p:ph idx="1"/>
          </p:nvPr>
        </p:nvSpPr>
        <p:spPr>
          <a:xfrm>
            <a:off x="495300" y="4013200"/>
            <a:ext cx="8496300" cy="1778000"/>
          </a:xfrm>
        </p:spPr>
        <p:txBody>
          <a:bodyPr/>
          <a:lstStyle/>
          <a:p>
            <a:r>
              <a:rPr lang="en-US" sz="1800" dirty="0" err="1" smtClean="0">
                <a:solidFill>
                  <a:srgbClr val="001C25"/>
                </a:solidFill>
                <a:ea typeface="ＭＳ Ｐゴシック" charset="-128"/>
              </a:rPr>
              <a:t>DllLiveConnectHost</a:t>
            </a:r>
            <a:r>
              <a:rPr lang="en-US" sz="1800" dirty="0" smtClean="0">
                <a:solidFill>
                  <a:srgbClr val="001C25"/>
                </a:solidFill>
                <a:ea typeface="ＭＳ Ｐゴシック" charset="-128"/>
              </a:rPr>
              <a:t> listens for connections from far end on a designated port.</a:t>
            </a:r>
          </a:p>
          <a:p>
            <a:r>
              <a:rPr lang="en-US" sz="1800" dirty="0" err="1" smtClean="0">
                <a:solidFill>
                  <a:srgbClr val="001C25"/>
                </a:solidFill>
                <a:ea typeface="ＭＳ Ｐゴシック" charset="-128"/>
              </a:rPr>
              <a:t>LiveConnectRelayDLL</a:t>
            </a:r>
            <a:r>
              <a:rPr lang="en-US" sz="1800" dirty="0" smtClean="0">
                <a:solidFill>
                  <a:srgbClr val="001C25"/>
                </a:solidFill>
                <a:ea typeface="ＭＳ Ｐゴシック" charset="-128"/>
              </a:rPr>
              <a:t> pings </a:t>
            </a:r>
            <a:r>
              <a:rPr lang="en-US" sz="1800" dirty="0" err="1" smtClean="0">
                <a:solidFill>
                  <a:srgbClr val="001C25"/>
                </a:solidFill>
                <a:ea typeface="ＭＳ Ｐゴシック" charset="-128"/>
              </a:rPr>
              <a:t>DllLiveConnectHost</a:t>
            </a:r>
            <a:r>
              <a:rPr lang="en-US" sz="1800" dirty="0" smtClean="0">
                <a:solidFill>
                  <a:srgbClr val="001C25"/>
                </a:solidFill>
                <a:ea typeface="ＭＳ Ｐゴシック" charset="-128"/>
              </a:rPr>
              <a:t> on a list of ports and connects with one on which it receives a valid reply( same </a:t>
            </a:r>
            <a:r>
              <a:rPr lang="en-US" sz="1800" dirty="0" err="1" smtClean="0">
                <a:solidFill>
                  <a:srgbClr val="001C25"/>
                </a:solidFill>
                <a:ea typeface="ＭＳ Ｐゴシック" charset="-128"/>
              </a:rPr>
              <a:t>sessionID</a:t>
            </a:r>
            <a:r>
              <a:rPr lang="en-US" sz="1800" dirty="0" smtClean="0">
                <a:solidFill>
                  <a:srgbClr val="001C25"/>
                </a:solidFill>
                <a:ea typeface="ＭＳ Ｐゴシック" charset="-128"/>
              </a:rPr>
              <a:t>)</a:t>
            </a:r>
          </a:p>
          <a:p>
            <a:r>
              <a:rPr lang="en-US" sz="1800" dirty="0" err="1" smtClean="0">
                <a:solidFill>
                  <a:srgbClr val="001C25"/>
                </a:solidFill>
                <a:ea typeface="ＭＳ Ｐゴシック" charset="-128"/>
              </a:rPr>
              <a:t>LiveConnectRelay</a:t>
            </a:r>
            <a:r>
              <a:rPr lang="en-US" sz="1800" dirty="0" smtClean="0">
                <a:solidFill>
                  <a:srgbClr val="001C25"/>
                </a:solidFill>
                <a:ea typeface="ＭＳ Ｐゴシック" charset="-128"/>
              </a:rPr>
              <a:t> on the browser machine connects itself to the agent.</a:t>
            </a:r>
          </a:p>
        </p:txBody>
      </p:sp>
      <p:sp>
        <p:nvSpPr>
          <p:cNvPr id="7" name="Rounded Rectangle 6"/>
          <p:cNvSpPr/>
          <p:nvPr/>
        </p:nvSpPr>
        <p:spPr>
          <a:xfrm>
            <a:off x="571500" y="3022600"/>
            <a:ext cx="2451100" cy="571500"/>
          </a:xfrm>
          <a:prstGeom prst="roundRect">
            <a:avLst/>
          </a:prstGeom>
          <a:solidFill>
            <a:srgbClr val="FFFF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accent4"/>
                </a:solidFill>
              </a:rPr>
              <a:t>LiveConnect</a:t>
            </a:r>
            <a:r>
              <a:rPr lang="en-US" dirty="0">
                <a:solidFill>
                  <a:schemeClr val="accent4"/>
                </a:solidFill>
              </a:rPr>
              <a:t> Relay</a:t>
            </a:r>
          </a:p>
          <a:p>
            <a:pPr algn="ctr">
              <a:defRPr/>
            </a:pPr>
            <a:r>
              <a:rPr lang="en-US" dirty="0">
                <a:solidFill>
                  <a:schemeClr val="accent4"/>
                </a:solidFill>
              </a:rPr>
              <a:t>( ActiveX control)</a:t>
            </a:r>
          </a:p>
        </p:txBody>
      </p:sp>
      <p:sp>
        <p:nvSpPr>
          <p:cNvPr id="13" name="Rounded Rectangle 12"/>
          <p:cNvSpPr/>
          <p:nvPr/>
        </p:nvSpPr>
        <p:spPr>
          <a:xfrm>
            <a:off x="3467100" y="1397000"/>
            <a:ext cx="2451100" cy="698500"/>
          </a:xfrm>
          <a:prstGeom prst="roundRect">
            <a:avLst/>
          </a:prstGeom>
          <a:solidFill>
            <a:srgbClr val="FFFF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accent4"/>
                </a:solidFill>
              </a:rPr>
              <a:t>KServer</a:t>
            </a:r>
            <a:endParaRPr lang="en-US" dirty="0">
              <a:solidFill>
                <a:schemeClr val="accent4"/>
              </a:solidFill>
            </a:endParaRPr>
          </a:p>
        </p:txBody>
      </p:sp>
      <p:sp>
        <p:nvSpPr>
          <p:cNvPr id="15" name="Rounded Rectangle 14"/>
          <p:cNvSpPr/>
          <p:nvPr/>
        </p:nvSpPr>
        <p:spPr>
          <a:xfrm>
            <a:off x="6032500" y="2057400"/>
            <a:ext cx="2451100" cy="558800"/>
          </a:xfrm>
          <a:prstGeom prst="roundRect">
            <a:avLst/>
          </a:prstGeom>
          <a:solidFill>
            <a:srgbClr val="FFFF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4"/>
                </a:solidFill>
              </a:rPr>
              <a:t>Agent </a:t>
            </a:r>
          </a:p>
        </p:txBody>
      </p:sp>
      <p:sp>
        <p:nvSpPr>
          <p:cNvPr id="17" name="TextBox 16"/>
          <p:cNvSpPr txBox="1"/>
          <p:nvPr/>
        </p:nvSpPr>
        <p:spPr>
          <a:xfrm>
            <a:off x="647700" y="5956300"/>
            <a:ext cx="2133600" cy="646113"/>
          </a:xfrm>
          <a:prstGeom prst="rect">
            <a:avLst/>
          </a:prstGeom>
          <a:noFill/>
        </p:spPr>
        <p:txBody>
          <a:bodyPr>
            <a:spAutoFit/>
          </a:bodyPr>
          <a:lstStyle/>
          <a:p>
            <a:pPr algn="ctr">
              <a:defRPr/>
            </a:pPr>
            <a:r>
              <a:rPr lang="en-US" dirty="0">
                <a:solidFill>
                  <a:schemeClr val="accent4"/>
                </a:solidFill>
              </a:rPr>
              <a:t>Browser/Admin machine</a:t>
            </a:r>
          </a:p>
        </p:txBody>
      </p:sp>
      <p:sp>
        <p:nvSpPr>
          <p:cNvPr id="19" name="TextBox 18"/>
          <p:cNvSpPr txBox="1"/>
          <p:nvPr/>
        </p:nvSpPr>
        <p:spPr>
          <a:xfrm>
            <a:off x="6553200" y="5918200"/>
            <a:ext cx="2133600" cy="369888"/>
          </a:xfrm>
          <a:prstGeom prst="rect">
            <a:avLst/>
          </a:prstGeom>
          <a:noFill/>
        </p:spPr>
        <p:txBody>
          <a:bodyPr>
            <a:spAutoFit/>
          </a:bodyPr>
          <a:lstStyle/>
          <a:p>
            <a:pPr algn="ctr">
              <a:defRPr/>
            </a:pPr>
            <a:r>
              <a:rPr lang="en-US" dirty="0">
                <a:solidFill>
                  <a:schemeClr val="accent4"/>
                </a:solidFill>
              </a:rPr>
              <a:t>Agent Machine</a:t>
            </a:r>
          </a:p>
        </p:txBody>
      </p:sp>
      <p:pic>
        <p:nvPicPr>
          <p:cNvPr id="20489" name="Picture 8" descr="thumbnailplaceholder.png"/>
          <p:cNvPicPr>
            <a:picLocks noChangeAspect="1"/>
          </p:cNvPicPr>
          <p:nvPr/>
        </p:nvPicPr>
        <p:blipFill>
          <a:blip r:embed="rId2" cstate="print"/>
          <a:srcRect/>
          <a:stretch>
            <a:fillRect/>
          </a:stretch>
        </p:blipFill>
        <p:spPr bwMode="auto">
          <a:xfrm>
            <a:off x="8001000" y="2324100"/>
            <a:ext cx="463550" cy="279400"/>
          </a:xfrm>
          <a:prstGeom prst="rect">
            <a:avLst/>
          </a:prstGeom>
          <a:noFill/>
          <a:ln w="9525">
            <a:noFill/>
            <a:miter lim="800000"/>
            <a:headEnd/>
            <a:tailEnd/>
          </a:ln>
        </p:spPr>
      </p:pic>
      <p:sp>
        <p:nvSpPr>
          <p:cNvPr id="12" name="Rounded Rectangle 11"/>
          <p:cNvSpPr/>
          <p:nvPr/>
        </p:nvSpPr>
        <p:spPr>
          <a:xfrm>
            <a:off x="3683000" y="3009900"/>
            <a:ext cx="2311400" cy="558800"/>
          </a:xfrm>
          <a:prstGeom prst="roundRect">
            <a:avLst/>
          </a:prstGeom>
          <a:solidFill>
            <a:srgbClr val="FFFF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smtClean="0">
                <a:solidFill>
                  <a:schemeClr val="accent4"/>
                </a:solidFill>
              </a:rPr>
              <a:t>KLCHostDll</a:t>
            </a:r>
            <a:endParaRPr lang="en-US" dirty="0">
              <a:solidFill>
                <a:schemeClr val="accent4"/>
              </a:solidFill>
            </a:endParaRPr>
          </a:p>
        </p:txBody>
      </p:sp>
      <p:sp>
        <p:nvSpPr>
          <p:cNvPr id="14" name="Rounded Rectangle 13"/>
          <p:cNvSpPr/>
          <p:nvPr/>
        </p:nvSpPr>
        <p:spPr>
          <a:xfrm>
            <a:off x="6464300" y="3009900"/>
            <a:ext cx="2476500" cy="558800"/>
          </a:xfrm>
          <a:prstGeom prst="roundRect">
            <a:avLst/>
          </a:prstGeom>
          <a:solidFill>
            <a:srgbClr val="FFFF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4"/>
                </a:solidFill>
              </a:rPr>
              <a:t>LiveConnectRelayDll </a:t>
            </a:r>
          </a:p>
        </p:txBody>
      </p:sp>
      <p:cxnSp>
        <p:nvCxnSpPr>
          <p:cNvPr id="18" name="Straight Arrow Connector 17"/>
          <p:cNvCxnSpPr/>
          <p:nvPr/>
        </p:nvCxnSpPr>
        <p:spPr>
          <a:xfrm rot="16200000" flipH="1">
            <a:off x="7605713" y="2795587"/>
            <a:ext cx="344488" cy="111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5803901" y="2882900"/>
            <a:ext cx="177800" cy="3175"/>
          </a:xfrm>
          <a:prstGeom prst="straightConnector1">
            <a:avLst/>
          </a:prstGeom>
          <a:ln>
            <a:solidFill>
              <a:srgbClr val="001C25"/>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0100" y="2806700"/>
            <a:ext cx="736600" cy="0"/>
          </a:xfrm>
          <a:prstGeom prst="line">
            <a:avLst/>
          </a:prstGeom>
          <a:ln>
            <a:solidFill>
              <a:srgbClr val="001C25"/>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flipH="1" flipV="1">
            <a:off x="6553200" y="2705100"/>
            <a:ext cx="177800" cy="0"/>
          </a:xfrm>
          <a:prstGeom prst="line">
            <a:avLst/>
          </a:prstGeom>
          <a:ln>
            <a:solidFill>
              <a:srgbClr val="001C25"/>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4" idx="1"/>
            <a:endCxn id="12" idx="3"/>
          </p:cNvCxnSpPr>
          <p:nvPr/>
        </p:nvCxnSpPr>
        <p:spPr>
          <a:xfrm rot="10800000">
            <a:off x="5994400" y="3289300"/>
            <a:ext cx="469900" cy="1588"/>
          </a:xfrm>
          <a:prstGeom prst="straightConnector1">
            <a:avLst/>
          </a:prstGeom>
          <a:ln w="12700">
            <a:solidFill>
              <a:srgbClr val="001C25"/>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1428751" y="2749550"/>
            <a:ext cx="469900" cy="3175"/>
          </a:xfrm>
          <a:prstGeom prst="straightConnector1">
            <a:avLst/>
          </a:prstGeom>
          <a:ln>
            <a:solidFill>
              <a:srgbClr val="001C25"/>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676400" y="2527300"/>
            <a:ext cx="2400300" cy="25400"/>
          </a:xfrm>
          <a:prstGeom prst="line">
            <a:avLst/>
          </a:prstGeom>
          <a:ln>
            <a:solidFill>
              <a:srgbClr val="001C25"/>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V="1">
            <a:off x="3854450" y="2330450"/>
            <a:ext cx="457200" cy="12700"/>
          </a:xfrm>
          <a:prstGeom prst="line">
            <a:avLst/>
          </a:prstGeom>
          <a:ln>
            <a:solidFill>
              <a:srgbClr val="001C25"/>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956300" y="1625600"/>
            <a:ext cx="2730500" cy="0"/>
          </a:xfrm>
          <a:prstGeom prst="line">
            <a:avLst/>
          </a:prstGeom>
          <a:ln>
            <a:solidFill>
              <a:srgbClr val="001C25"/>
            </a:solidFill>
            <a:prstDash val="dash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flipV="1">
            <a:off x="8020050" y="2343150"/>
            <a:ext cx="1358900" cy="0"/>
          </a:xfrm>
          <a:prstGeom prst="line">
            <a:avLst/>
          </a:prstGeom>
          <a:ln>
            <a:solidFill>
              <a:srgbClr val="001C25"/>
            </a:solidFill>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ea typeface="ＭＳ Ｐゴシック" charset="-128"/>
              </a:rPr>
              <a:t>Loading Modules</a:t>
            </a:r>
          </a:p>
        </p:txBody>
      </p:sp>
      <p:sp>
        <p:nvSpPr>
          <p:cNvPr id="21507" name="Content Placeholder 2"/>
          <p:cNvSpPr>
            <a:spLocks noGrp="1"/>
          </p:cNvSpPr>
          <p:nvPr>
            <p:ph idx="1"/>
          </p:nvPr>
        </p:nvSpPr>
        <p:spPr>
          <a:xfrm>
            <a:off x="495300" y="4419600"/>
            <a:ext cx="8496300" cy="1574800"/>
          </a:xfrm>
        </p:spPr>
        <p:txBody>
          <a:bodyPr/>
          <a:lstStyle/>
          <a:p>
            <a:r>
              <a:rPr lang="en-US" sz="1800" dirty="0" smtClean="0">
                <a:solidFill>
                  <a:srgbClr val="001C25"/>
                </a:solidFill>
                <a:ea typeface="ＭＳ Ｐゴシック" charset="-128"/>
              </a:rPr>
              <a:t>Each module will try to load itself using </a:t>
            </a:r>
            <a:r>
              <a:rPr lang="en-US" sz="1800" dirty="0" err="1" smtClean="0">
                <a:solidFill>
                  <a:srgbClr val="001C25"/>
                </a:solidFill>
                <a:ea typeface="ＭＳ Ｐゴシック" charset="-128"/>
              </a:rPr>
              <a:t>MessageProtocol</a:t>
            </a:r>
            <a:r>
              <a:rPr lang="en-US" sz="1800" dirty="0" smtClean="0">
                <a:solidFill>
                  <a:srgbClr val="001C25"/>
                </a:solidFill>
                <a:ea typeface="ＭＳ Ｐゴシック" charset="-128"/>
              </a:rPr>
              <a:t> </a:t>
            </a:r>
            <a:r>
              <a:rPr lang="en-US" sz="1800" dirty="0" err="1" smtClean="0">
                <a:solidFill>
                  <a:srgbClr val="001C25"/>
                </a:solidFill>
                <a:ea typeface="ＭＳ Ｐゴシック" charset="-128"/>
              </a:rPr>
              <a:t>appInfoMessages</a:t>
            </a:r>
            <a:r>
              <a:rPr lang="en-US" sz="1800" dirty="0" smtClean="0">
                <a:solidFill>
                  <a:srgbClr val="001C25"/>
                </a:solidFill>
                <a:ea typeface="ＭＳ Ｐゴシック" charset="-128"/>
              </a:rPr>
              <a:t>. </a:t>
            </a:r>
            <a:r>
              <a:rPr lang="en-US" sz="1800" dirty="0" err="1" smtClean="0">
                <a:solidFill>
                  <a:srgbClr val="001C25"/>
                </a:solidFill>
                <a:ea typeface="ＭＳ Ｐゴシック" charset="-128"/>
              </a:rPr>
              <a:t>Eg</a:t>
            </a:r>
            <a:r>
              <a:rPr lang="en-US" sz="1800" dirty="0" smtClean="0">
                <a:solidFill>
                  <a:srgbClr val="001C25"/>
                </a:solidFill>
                <a:ea typeface="ＭＳ Ｐゴシック" charset="-128"/>
              </a:rPr>
              <a:t> File Manager sends an </a:t>
            </a:r>
            <a:r>
              <a:rPr lang="en-US" sz="1800" dirty="0" err="1" smtClean="0">
                <a:solidFill>
                  <a:srgbClr val="001C25"/>
                </a:solidFill>
                <a:ea typeface="ＭＳ Ｐゴシック" charset="-128"/>
              </a:rPr>
              <a:t>appInfoMessage</a:t>
            </a:r>
            <a:r>
              <a:rPr lang="en-US" sz="1800" dirty="0" smtClean="0">
                <a:solidFill>
                  <a:srgbClr val="001C25"/>
                </a:solidFill>
                <a:ea typeface="ＭＳ Ｐゴシック" charset="-128"/>
              </a:rPr>
              <a:t> to </a:t>
            </a:r>
            <a:r>
              <a:rPr lang="en-US" sz="1800" dirty="0" err="1" smtClean="0">
                <a:solidFill>
                  <a:srgbClr val="001C25"/>
                </a:solidFill>
                <a:ea typeface="ＭＳ Ｐゴシック" charset="-128"/>
              </a:rPr>
              <a:t>LiveConnectHostDll</a:t>
            </a:r>
            <a:r>
              <a:rPr lang="en-US" sz="1800" dirty="0" smtClean="0">
                <a:solidFill>
                  <a:srgbClr val="001C25"/>
                </a:solidFill>
                <a:ea typeface="ＭＳ Ｐゴシック" charset="-128"/>
              </a:rPr>
              <a:t>.</a:t>
            </a:r>
          </a:p>
          <a:p>
            <a:r>
              <a:rPr lang="en-US" sz="1800" dirty="0" err="1" smtClean="0">
                <a:solidFill>
                  <a:srgbClr val="001C25"/>
                </a:solidFill>
                <a:ea typeface="ＭＳ Ｐゴシック" charset="-128"/>
              </a:rPr>
              <a:t>LiveConnectHostDll</a:t>
            </a:r>
            <a:r>
              <a:rPr lang="en-US" sz="1800" dirty="0" smtClean="0">
                <a:solidFill>
                  <a:srgbClr val="001C25"/>
                </a:solidFill>
                <a:ea typeface="ＭＳ Ｐゴシック" charset="-128"/>
              </a:rPr>
              <a:t> loads </a:t>
            </a:r>
            <a:r>
              <a:rPr lang="en-US" sz="1800" dirty="0" err="1" smtClean="0">
                <a:solidFill>
                  <a:srgbClr val="001C25"/>
                </a:solidFill>
                <a:ea typeface="ＭＳ Ｐゴシック" charset="-128"/>
              </a:rPr>
              <a:t>FileManagerDll</a:t>
            </a:r>
            <a:r>
              <a:rPr lang="en-US" sz="1800" dirty="0" smtClean="0">
                <a:solidFill>
                  <a:srgbClr val="001C25"/>
                </a:solidFill>
                <a:ea typeface="ＭＳ Ｐゴシック" charset="-128"/>
              </a:rPr>
              <a:t> if not already loaded.</a:t>
            </a:r>
          </a:p>
          <a:p>
            <a:pPr>
              <a:buFontTx/>
              <a:buNone/>
            </a:pPr>
            <a:r>
              <a:rPr lang="en-US" sz="1800" dirty="0" smtClean="0">
                <a:solidFill>
                  <a:srgbClr val="001C25"/>
                </a:solidFill>
                <a:ea typeface="ＭＳ Ｐゴシック" charset="-128"/>
              </a:rPr>
              <a:t>	Build a handler </a:t>
            </a:r>
            <a:r>
              <a:rPr lang="en-US" sz="1800" dirty="0" err="1" smtClean="0">
                <a:solidFill>
                  <a:srgbClr val="001C25"/>
                </a:solidFill>
                <a:ea typeface="ＭＳ Ｐゴシック" charset="-128"/>
              </a:rPr>
              <a:t>serverMessageHandler</a:t>
            </a:r>
            <a:r>
              <a:rPr lang="en-US" sz="1800" dirty="0" smtClean="0">
                <a:solidFill>
                  <a:srgbClr val="001C25"/>
                </a:solidFill>
                <a:ea typeface="ＭＳ Ｐゴシック" charset="-128"/>
              </a:rPr>
              <a:t>, and runs this handler on a thread from a thread pool</a:t>
            </a:r>
          </a:p>
        </p:txBody>
      </p:sp>
      <p:sp>
        <p:nvSpPr>
          <p:cNvPr id="7" name="Rounded Rectangle 6"/>
          <p:cNvSpPr/>
          <p:nvPr/>
        </p:nvSpPr>
        <p:spPr>
          <a:xfrm>
            <a:off x="571500" y="2806700"/>
            <a:ext cx="2451100" cy="571500"/>
          </a:xfrm>
          <a:prstGeom prst="roundRect">
            <a:avLst/>
          </a:prstGeom>
          <a:solidFill>
            <a:srgbClr val="FFFF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accent4"/>
                </a:solidFill>
              </a:rPr>
              <a:t>LiveConnect</a:t>
            </a:r>
            <a:r>
              <a:rPr lang="en-US" dirty="0">
                <a:solidFill>
                  <a:schemeClr val="accent4"/>
                </a:solidFill>
              </a:rPr>
              <a:t> Relay</a:t>
            </a:r>
          </a:p>
          <a:p>
            <a:pPr algn="ctr">
              <a:defRPr/>
            </a:pPr>
            <a:r>
              <a:rPr lang="en-US" dirty="0">
                <a:solidFill>
                  <a:schemeClr val="accent4"/>
                </a:solidFill>
              </a:rPr>
              <a:t>( ActiveX control)</a:t>
            </a:r>
          </a:p>
        </p:txBody>
      </p:sp>
      <p:sp>
        <p:nvSpPr>
          <p:cNvPr id="13" name="Rounded Rectangle 12"/>
          <p:cNvSpPr/>
          <p:nvPr/>
        </p:nvSpPr>
        <p:spPr>
          <a:xfrm>
            <a:off x="3467100" y="1397000"/>
            <a:ext cx="2451100" cy="698500"/>
          </a:xfrm>
          <a:prstGeom prst="roundRect">
            <a:avLst/>
          </a:prstGeom>
          <a:solidFill>
            <a:srgbClr val="FFFF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accent4"/>
                </a:solidFill>
              </a:rPr>
              <a:t>KServer</a:t>
            </a:r>
            <a:endParaRPr lang="en-US" dirty="0">
              <a:solidFill>
                <a:schemeClr val="accent4"/>
              </a:solidFill>
            </a:endParaRPr>
          </a:p>
        </p:txBody>
      </p:sp>
      <p:sp>
        <p:nvSpPr>
          <p:cNvPr id="15" name="Rounded Rectangle 14"/>
          <p:cNvSpPr/>
          <p:nvPr/>
        </p:nvSpPr>
        <p:spPr>
          <a:xfrm>
            <a:off x="6032500" y="2057400"/>
            <a:ext cx="2451100" cy="558800"/>
          </a:xfrm>
          <a:prstGeom prst="roundRect">
            <a:avLst/>
          </a:prstGeom>
          <a:solidFill>
            <a:srgbClr val="FFFF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4"/>
                </a:solidFill>
              </a:rPr>
              <a:t>Agent </a:t>
            </a:r>
          </a:p>
        </p:txBody>
      </p:sp>
      <p:sp>
        <p:nvSpPr>
          <p:cNvPr id="17" name="TextBox 16"/>
          <p:cNvSpPr txBox="1"/>
          <p:nvPr/>
        </p:nvSpPr>
        <p:spPr>
          <a:xfrm>
            <a:off x="647700" y="5956300"/>
            <a:ext cx="2133600" cy="646113"/>
          </a:xfrm>
          <a:prstGeom prst="rect">
            <a:avLst/>
          </a:prstGeom>
          <a:noFill/>
        </p:spPr>
        <p:txBody>
          <a:bodyPr>
            <a:spAutoFit/>
          </a:bodyPr>
          <a:lstStyle/>
          <a:p>
            <a:pPr algn="ctr">
              <a:defRPr/>
            </a:pPr>
            <a:r>
              <a:rPr lang="en-US" dirty="0">
                <a:solidFill>
                  <a:schemeClr val="accent4"/>
                </a:solidFill>
              </a:rPr>
              <a:t>Browser/Admin machine</a:t>
            </a:r>
          </a:p>
        </p:txBody>
      </p:sp>
      <p:sp>
        <p:nvSpPr>
          <p:cNvPr id="19" name="TextBox 18"/>
          <p:cNvSpPr txBox="1"/>
          <p:nvPr/>
        </p:nvSpPr>
        <p:spPr>
          <a:xfrm>
            <a:off x="6553200" y="5918200"/>
            <a:ext cx="2133600" cy="369888"/>
          </a:xfrm>
          <a:prstGeom prst="rect">
            <a:avLst/>
          </a:prstGeom>
          <a:noFill/>
        </p:spPr>
        <p:txBody>
          <a:bodyPr>
            <a:spAutoFit/>
          </a:bodyPr>
          <a:lstStyle/>
          <a:p>
            <a:pPr algn="ctr">
              <a:defRPr/>
            </a:pPr>
            <a:r>
              <a:rPr lang="en-US" dirty="0">
                <a:solidFill>
                  <a:schemeClr val="accent4"/>
                </a:solidFill>
              </a:rPr>
              <a:t>Agent Machine</a:t>
            </a:r>
          </a:p>
        </p:txBody>
      </p:sp>
      <p:pic>
        <p:nvPicPr>
          <p:cNvPr id="21513" name="Picture 8" descr="thumbnailplaceholder.png"/>
          <p:cNvPicPr>
            <a:picLocks noChangeAspect="1"/>
          </p:cNvPicPr>
          <p:nvPr/>
        </p:nvPicPr>
        <p:blipFill>
          <a:blip r:embed="rId2" cstate="print"/>
          <a:srcRect/>
          <a:stretch>
            <a:fillRect/>
          </a:stretch>
        </p:blipFill>
        <p:spPr bwMode="auto">
          <a:xfrm>
            <a:off x="8001000" y="2324100"/>
            <a:ext cx="463550" cy="279400"/>
          </a:xfrm>
          <a:prstGeom prst="rect">
            <a:avLst/>
          </a:prstGeom>
          <a:noFill/>
          <a:ln w="9525">
            <a:noFill/>
            <a:miter lim="800000"/>
            <a:headEnd/>
            <a:tailEnd/>
          </a:ln>
        </p:spPr>
      </p:pic>
      <p:sp>
        <p:nvSpPr>
          <p:cNvPr id="12" name="Rounded Rectangle 11"/>
          <p:cNvSpPr/>
          <p:nvPr/>
        </p:nvSpPr>
        <p:spPr>
          <a:xfrm>
            <a:off x="3683000" y="3009900"/>
            <a:ext cx="2311400" cy="558800"/>
          </a:xfrm>
          <a:prstGeom prst="roundRect">
            <a:avLst/>
          </a:prstGeom>
          <a:solidFill>
            <a:srgbClr val="FFFF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4"/>
                </a:solidFill>
              </a:rPr>
              <a:t>LiveConnectHostDll</a:t>
            </a:r>
          </a:p>
        </p:txBody>
      </p:sp>
      <p:sp>
        <p:nvSpPr>
          <p:cNvPr id="14" name="Rounded Rectangle 13"/>
          <p:cNvSpPr/>
          <p:nvPr/>
        </p:nvSpPr>
        <p:spPr>
          <a:xfrm>
            <a:off x="6464300" y="3009900"/>
            <a:ext cx="2476500" cy="558800"/>
          </a:xfrm>
          <a:prstGeom prst="roundRect">
            <a:avLst/>
          </a:prstGeom>
          <a:solidFill>
            <a:srgbClr val="FFFF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4"/>
                </a:solidFill>
              </a:rPr>
              <a:t>LiveConnectRelayDll </a:t>
            </a:r>
          </a:p>
        </p:txBody>
      </p:sp>
      <p:cxnSp>
        <p:nvCxnSpPr>
          <p:cNvPr id="18" name="Straight Arrow Connector 17"/>
          <p:cNvCxnSpPr/>
          <p:nvPr/>
        </p:nvCxnSpPr>
        <p:spPr>
          <a:xfrm rot="16200000" flipH="1">
            <a:off x="7605713" y="2795587"/>
            <a:ext cx="344488" cy="111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5803901" y="2882900"/>
            <a:ext cx="177800" cy="3175"/>
          </a:xfrm>
          <a:prstGeom prst="straightConnector1">
            <a:avLst/>
          </a:prstGeom>
          <a:ln>
            <a:solidFill>
              <a:srgbClr val="001C25"/>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880100" y="2794000"/>
            <a:ext cx="774700" cy="12700"/>
          </a:xfrm>
          <a:prstGeom prst="line">
            <a:avLst/>
          </a:prstGeom>
          <a:ln>
            <a:solidFill>
              <a:srgbClr val="001C25"/>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flipH="1" flipV="1">
            <a:off x="6553200" y="2705100"/>
            <a:ext cx="177800" cy="0"/>
          </a:xfrm>
          <a:prstGeom prst="line">
            <a:avLst/>
          </a:prstGeom>
          <a:ln>
            <a:solidFill>
              <a:srgbClr val="001C25"/>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4" idx="1"/>
            <a:endCxn id="12" idx="3"/>
          </p:cNvCxnSpPr>
          <p:nvPr/>
        </p:nvCxnSpPr>
        <p:spPr>
          <a:xfrm rot="10800000">
            <a:off x="5994400" y="3289300"/>
            <a:ext cx="469900" cy="1588"/>
          </a:xfrm>
          <a:prstGeom prst="straightConnector1">
            <a:avLst/>
          </a:prstGeom>
          <a:ln w="12700">
            <a:solidFill>
              <a:srgbClr val="001C25"/>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1428751" y="2559050"/>
            <a:ext cx="469900" cy="3175"/>
          </a:xfrm>
          <a:prstGeom prst="straightConnector1">
            <a:avLst/>
          </a:prstGeom>
          <a:ln>
            <a:solidFill>
              <a:srgbClr val="001C25"/>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676400" y="2336800"/>
            <a:ext cx="2374900" cy="12700"/>
          </a:xfrm>
          <a:prstGeom prst="line">
            <a:avLst/>
          </a:prstGeom>
          <a:ln>
            <a:solidFill>
              <a:srgbClr val="001C25"/>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flipH="1" flipV="1">
            <a:off x="3968750" y="2216150"/>
            <a:ext cx="215900" cy="0"/>
          </a:xfrm>
          <a:prstGeom prst="line">
            <a:avLst/>
          </a:prstGeom>
          <a:ln>
            <a:solidFill>
              <a:srgbClr val="001C25"/>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956300" y="1625600"/>
            <a:ext cx="2730500" cy="0"/>
          </a:xfrm>
          <a:prstGeom prst="line">
            <a:avLst/>
          </a:prstGeom>
          <a:ln w="12700">
            <a:solidFill>
              <a:srgbClr val="001C25"/>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8018463" y="2306637"/>
            <a:ext cx="1347788" cy="111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Up Arrow Callout 36"/>
          <p:cNvSpPr/>
          <p:nvPr/>
        </p:nvSpPr>
        <p:spPr>
          <a:xfrm>
            <a:off x="622300" y="3416300"/>
            <a:ext cx="558800" cy="571500"/>
          </a:xfrm>
          <a:prstGeom prst="upArrowCallout">
            <a:avLst/>
          </a:prstGeom>
          <a:noFill/>
          <a:ln>
            <a:solidFill>
              <a:srgbClr val="001C2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err="1">
                <a:solidFill>
                  <a:schemeClr val="accent4"/>
                </a:solidFill>
              </a:rPr>
              <a:t>FileManager</a:t>
            </a:r>
            <a:endParaRPr lang="en-US" sz="800" dirty="0"/>
          </a:p>
        </p:txBody>
      </p:sp>
      <p:cxnSp>
        <p:nvCxnSpPr>
          <p:cNvPr id="38" name="Straight Arrow Connector 37"/>
          <p:cNvCxnSpPr/>
          <p:nvPr/>
        </p:nvCxnSpPr>
        <p:spPr>
          <a:xfrm rot="16200000" flipH="1">
            <a:off x="7758113" y="2947987"/>
            <a:ext cx="344488" cy="111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6200000" flipH="1">
            <a:off x="7910513" y="3100387"/>
            <a:ext cx="344488" cy="111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Up Arrow Callout 42"/>
          <p:cNvSpPr/>
          <p:nvPr/>
        </p:nvSpPr>
        <p:spPr>
          <a:xfrm>
            <a:off x="1409700" y="3429000"/>
            <a:ext cx="558800" cy="571500"/>
          </a:xfrm>
          <a:prstGeom prst="upArrowCallout">
            <a:avLst/>
          </a:prstGeom>
          <a:noFill/>
          <a:ln>
            <a:solidFill>
              <a:srgbClr val="001C2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t>Registry Editor</a:t>
            </a:r>
          </a:p>
        </p:txBody>
      </p:sp>
      <p:sp>
        <p:nvSpPr>
          <p:cNvPr id="44" name="Up Arrow Callout 43"/>
          <p:cNvSpPr/>
          <p:nvPr/>
        </p:nvSpPr>
        <p:spPr>
          <a:xfrm>
            <a:off x="2489200" y="3403600"/>
            <a:ext cx="558800" cy="571500"/>
          </a:xfrm>
          <a:prstGeom prst="upArrowCallout">
            <a:avLst/>
          </a:prstGeom>
          <a:noFill/>
          <a:ln>
            <a:solidFill>
              <a:srgbClr val="001C2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t>Command Shell</a:t>
            </a:r>
          </a:p>
        </p:txBody>
      </p:sp>
      <p:sp>
        <p:nvSpPr>
          <p:cNvPr id="21531" name="TextBox 46"/>
          <p:cNvSpPr txBox="1">
            <a:spLocks noChangeArrowheads="1"/>
          </p:cNvSpPr>
          <p:nvPr/>
        </p:nvSpPr>
        <p:spPr bwMode="auto">
          <a:xfrm>
            <a:off x="2070100" y="3606800"/>
            <a:ext cx="368300" cy="369888"/>
          </a:xfrm>
          <a:prstGeom prst="rect">
            <a:avLst/>
          </a:prstGeom>
          <a:noFill/>
          <a:ln w="9525">
            <a:noFill/>
            <a:miter lim="800000"/>
            <a:headEnd/>
            <a:tailEnd/>
          </a:ln>
        </p:spPr>
        <p:txBody>
          <a:bodyPr>
            <a:spAutoFit/>
          </a:bodyPr>
          <a:lstStyle/>
          <a:p>
            <a:r>
              <a:rPr lang="en-US"/>
              <a:t>…</a:t>
            </a:r>
          </a:p>
        </p:txBody>
      </p:sp>
      <p:sp>
        <p:nvSpPr>
          <p:cNvPr id="48" name="Oval 47"/>
          <p:cNvSpPr/>
          <p:nvPr/>
        </p:nvSpPr>
        <p:spPr>
          <a:xfrm>
            <a:off x="5372100" y="3619500"/>
            <a:ext cx="800100" cy="508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TP</a:t>
            </a:r>
          </a:p>
        </p:txBody>
      </p:sp>
      <p:sp>
        <p:nvSpPr>
          <p:cNvPr id="50" name="Rectangle 49"/>
          <p:cNvSpPr/>
          <p:nvPr/>
        </p:nvSpPr>
        <p:spPr>
          <a:xfrm>
            <a:off x="3594100" y="3949700"/>
            <a:ext cx="1143000" cy="40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err="1">
                <a:solidFill>
                  <a:srgbClr val="001C25"/>
                </a:solidFill>
              </a:rPr>
              <a:t>FileManagerDll</a:t>
            </a:r>
            <a:endParaRPr lang="en-US" sz="1100" dirty="0">
              <a:solidFill>
                <a:srgbClr val="001C25"/>
              </a:solidFill>
            </a:endParaRPr>
          </a:p>
        </p:txBody>
      </p:sp>
      <p:cxnSp>
        <p:nvCxnSpPr>
          <p:cNvPr id="56" name="Straight Connector 55"/>
          <p:cNvCxnSpPr>
            <a:endCxn id="50" idx="0"/>
          </p:cNvCxnSpPr>
          <p:nvPr/>
        </p:nvCxnSpPr>
        <p:spPr>
          <a:xfrm rot="5400000">
            <a:off x="3981450" y="3752850"/>
            <a:ext cx="381000" cy="12700"/>
          </a:xfrm>
          <a:prstGeom prst="line">
            <a:avLst/>
          </a:prstGeom>
          <a:ln>
            <a:solidFill>
              <a:srgbClr val="001C2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ea typeface="ＭＳ Ｐゴシック" charset="-128"/>
              </a:rPr>
              <a:t>Need for P2P</a:t>
            </a:r>
          </a:p>
        </p:txBody>
      </p:sp>
      <p:sp>
        <p:nvSpPr>
          <p:cNvPr id="22531" name="Content Placeholder 2"/>
          <p:cNvSpPr>
            <a:spLocks noGrp="1"/>
          </p:cNvSpPr>
          <p:nvPr>
            <p:ph idx="1"/>
          </p:nvPr>
        </p:nvSpPr>
        <p:spPr/>
        <p:txBody>
          <a:bodyPr/>
          <a:lstStyle/>
          <a:p>
            <a:r>
              <a:rPr lang="en-US" sz="1600" dirty="0" smtClean="0">
                <a:ea typeface="ＭＳ Ｐゴシック" charset="-128"/>
              </a:rPr>
              <a:t>Scalable approach for remote access is to eliminate going through the server for any real time information. Selecting any action requiring direction access to the remote agent  should automatically </a:t>
            </a:r>
            <a:r>
              <a:rPr lang="en-US" sz="1600" dirty="0" err="1" smtClean="0">
                <a:ea typeface="ＭＳ Ｐゴシック" charset="-128"/>
              </a:rPr>
              <a:t>establishesa</a:t>
            </a:r>
            <a:r>
              <a:rPr lang="en-US" sz="1600" dirty="0" smtClean="0">
                <a:ea typeface="ＭＳ Ｐゴシック" charset="-128"/>
              </a:rPr>
              <a:t> peer-to-peer connection from the </a:t>
            </a:r>
            <a:r>
              <a:rPr lang="en-US" sz="1600" dirty="0" err="1" smtClean="0">
                <a:ea typeface="ＭＳ Ｐゴシック" charset="-128"/>
              </a:rPr>
              <a:t>admin's</a:t>
            </a:r>
            <a:r>
              <a:rPr lang="en-US" sz="1600" dirty="0" smtClean="0">
                <a:ea typeface="ＭＳ Ｐゴシック" charset="-128"/>
              </a:rPr>
              <a:t> machine to the agent's machine.</a:t>
            </a:r>
          </a:p>
          <a:p>
            <a:r>
              <a:rPr lang="en-US" sz="2000" dirty="0" smtClean="0">
                <a:ea typeface="ＭＳ Ｐゴシック" charset="-128"/>
              </a:rPr>
              <a:t>The STUN server allows clients to find out their public address, the type of NAT they are behind and the internet side port associated by the NAT with a particular local port.</a:t>
            </a:r>
          </a:p>
          <a:p>
            <a:endParaRPr lang="en-US" sz="2000" dirty="0" smtClean="0">
              <a:ea typeface="ＭＳ Ｐゴシック" charset="-128"/>
            </a:endParaRPr>
          </a:p>
          <a:p>
            <a:r>
              <a:rPr lang="en-US" sz="2000" dirty="0" smtClean="0">
                <a:ea typeface="ＭＳ Ｐゴシック" charset="-128"/>
              </a:rPr>
              <a:t>.</a:t>
            </a:r>
          </a:p>
        </p:txBody>
      </p:sp>
      <p:pic>
        <p:nvPicPr>
          <p:cNvPr id="22532" name="Content Placeholder 3" descr="P2P Network Layouts v2.jpg"/>
          <p:cNvPicPr>
            <a:picLocks noChangeAspect="1"/>
          </p:cNvPicPr>
          <p:nvPr/>
        </p:nvPicPr>
        <p:blipFill>
          <a:blip r:embed="rId2" cstate="print"/>
          <a:srcRect l="-21825" r="-21825"/>
          <a:stretch>
            <a:fillRect/>
          </a:stretch>
        </p:blipFill>
        <p:spPr bwMode="auto">
          <a:xfrm>
            <a:off x="393700" y="3479800"/>
            <a:ext cx="7975600" cy="28956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ea typeface="ＭＳ Ｐゴシック" charset="-128"/>
              </a:rPr>
              <a:t>Establishing P2P connection</a:t>
            </a:r>
          </a:p>
        </p:txBody>
      </p:sp>
      <p:sp>
        <p:nvSpPr>
          <p:cNvPr id="23555" name="Content Placeholder 2"/>
          <p:cNvSpPr>
            <a:spLocks noGrp="1"/>
          </p:cNvSpPr>
          <p:nvPr>
            <p:ph idx="1"/>
          </p:nvPr>
        </p:nvSpPr>
        <p:spPr>
          <a:xfrm>
            <a:off x="495300" y="4165600"/>
            <a:ext cx="8496300" cy="2171700"/>
          </a:xfrm>
        </p:spPr>
        <p:txBody>
          <a:bodyPr/>
          <a:lstStyle/>
          <a:p>
            <a:r>
              <a:rPr lang="en-US" sz="1800" dirty="0" smtClean="0">
                <a:solidFill>
                  <a:srgbClr val="001C25"/>
                </a:solidFill>
                <a:ea typeface="ＭＳ Ｐゴシック" charset="-128"/>
              </a:rPr>
              <a:t>Firewall manager in the </a:t>
            </a:r>
            <a:r>
              <a:rPr lang="en-US" sz="1800" dirty="0" err="1" smtClean="0">
                <a:solidFill>
                  <a:srgbClr val="001C25"/>
                </a:solidFill>
                <a:ea typeface="ＭＳ Ｐゴシック" charset="-128"/>
              </a:rPr>
              <a:t>LiveConnectRelay</a:t>
            </a:r>
            <a:r>
              <a:rPr lang="en-US" sz="1800" dirty="0" smtClean="0">
                <a:solidFill>
                  <a:srgbClr val="001C25"/>
                </a:solidFill>
                <a:ea typeface="ＭＳ Ｐゴシック" charset="-128"/>
              </a:rPr>
              <a:t> calls </a:t>
            </a:r>
            <a:r>
              <a:rPr lang="en-US" sz="1800" dirty="0" err="1" smtClean="0">
                <a:solidFill>
                  <a:srgbClr val="001C25"/>
                </a:solidFill>
                <a:ea typeface="ＭＳ Ｐゴシック" charset="-128"/>
              </a:rPr>
              <a:t>RouteFinder</a:t>
            </a:r>
            <a:r>
              <a:rPr lang="en-US" sz="1800" dirty="0" smtClean="0">
                <a:solidFill>
                  <a:srgbClr val="001C25"/>
                </a:solidFill>
                <a:ea typeface="ＭＳ Ｐゴシック" charset="-128"/>
              </a:rPr>
              <a:t> which returns a pair of public and private </a:t>
            </a:r>
            <a:r>
              <a:rPr lang="en-US" sz="1800" dirty="0" err="1" smtClean="0">
                <a:solidFill>
                  <a:srgbClr val="001C25"/>
                </a:solidFill>
                <a:ea typeface="ＭＳ Ｐゴシック" charset="-128"/>
              </a:rPr>
              <a:t>IPAddress</a:t>
            </a:r>
            <a:r>
              <a:rPr lang="en-US" sz="1800" dirty="0" smtClean="0">
                <a:solidFill>
                  <a:srgbClr val="001C25"/>
                </a:solidFill>
                <a:ea typeface="ＭＳ Ｐゴシック" charset="-128"/>
              </a:rPr>
              <a:t>.</a:t>
            </a:r>
          </a:p>
          <a:p>
            <a:r>
              <a:rPr lang="en-US" sz="1800" dirty="0" err="1" smtClean="0">
                <a:solidFill>
                  <a:srgbClr val="001C25"/>
                </a:solidFill>
                <a:ea typeface="ＭＳ Ｐゴシック" charset="-128"/>
              </a:rPr>
              <a:t>RouteFinder</a:t>
            </a:r>
            <a:r>
              <a:rPr lang="en-US" sz="1800" dirty="0" smtClean="0">
                <a:solidFill>
                  <a:srgbClr val="001C25"/>
                </a:solidFill>
                <a:ea typeface="ＭＳ Ｐゴシック" charset="-128"/>
              </a:rPr>
              <a:t> queries the Primary and Secondary stun server as well as UPNP device if it discovers one. It then selects the best pair of public/private </a:t>
            </a:r>
            <a:r>
              <a:rPr lang="en-US" sz="1800" dirty="0" err="1" smtClean="0">
                <a:solidFill>
                  <a:srgbClr val="001C25"/>
                </a:solidFill>
                <a:ea typeface="ＭＳ Ｐゴシック" charset="-128"/>
              </a:rPr>
              <a:t>IPAddress</a:t>
            </a:r>
            <a:r>
              <a:rPr lang="en-US" sz="1800" dirty="0" smtClean="0">
                <a:solidFill>
                  <a:srgbClr val="001C25"/>
                </a:solidFill>
                <a:ea typeface="ＭＳ Ｐゴシック" charset="-128"/>
              </a:rPr>
              <a:t> based on connectivity.</a:t>
            </a:r>
          </a:p>
          <a:p>
            <a:r>
              <a:rPr lang="en-US" sz="1800" dirty="0" smtClean="0">
                <a:solidFill>
                  <a:srgbClr val="001C25"/>
                </a:solidFill>
                <a:ea typeface="ＭＳ Ｐゴシック" charset="-128"/>
              </a:rPr>
              <a:t>Both sides advertise their public/private </a:t>
            </a:r>
            <a:r>
              <a:rPr lang="en-US" sz="1800" dirty="0" err="1" smtClean="0">
                <a:solidFill>
                  <a:srgbClr val="001C25"/>
                </a:solidFill>
                <a:ea typeface="ＭＳ Ｐゴシック" charset="-128"/>
              </a:rPr>
              <a:t>IPAddress</a:t>
            </a:r>
            <a:r>
              <a:rPr lang="en-US" sz="1800" dirty="0" smtClean="0">
                <a:solidFill>
                  <a:srgbClr val="001C25"/>
                </a:solidFill>
                <a:ea typeface="ＭＳ Ｐゴシック" charset="-128"/>
              </a:rPr>
              <a:t> via the relay connection already established, these messages are called Rendezvous message.</a:t>
            </a:r>
          </a:p>
        </p:txBody>
      </p:sp>
      <p:sp>
        <p:nvSpPr>
          <p:cNvPr id="7" name="Rounded Rectangle 6"/>
          <p:cNvSpPr/>
          <p:nvPr/>
        </p:nvSpPr>
        <p:spPr>
          <a:xfrm>
            <a:off x="571500" y="3022600"/>
            <a:ext cx="2451100" cy="571500"/>
          </a:xfrm>
          <a:prstGeom prst="roundRect">
            <a:avLst/>
          </a:prstGeom>
          <a:solidFill>
            <a:srgbClr val="FFFF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4"/>
                </a:solidFill>
              </a:rPr>
              <a:t>LiveConnectRelay</a:t>
            </a:r>
          </a:p>
        </p:txBody>
      </p:sp>
      <p:sp>
        <p:nvSpPr>
          <p:cNvPr id="13" name="Rounded Rectangle 12"/>
          <p:cNvSpPr/>
          <p:nvPr/>
        </p:nvSpPr>
        <p:spPr>
          <a:xfrm>
            <a:off x="3467100" y="1447800"/>
            <a:ext cx="2451100" cy="698500"/>
          </a:xfrm>
          <a:prstGeom prst="roundRect">
            <a:avLst/>
          </a:prstGeom>
          <a:solidFill>
            <a:srgbClr val="FFFFFF"/>
          </a:solidFill>
          <a:ln>
            <a:solidFill>
              <a:srgbClr val="B3B3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err="1">
                <a:solidFill>
                  <a:srgbClr val="B3B3B4"/>
                </a:solidFill>
              </a:rPr>
              <a:t>KServer</a:t>
            </a:r>
            <a:endParaRPr lang="en-US" dirty="0">
              <a:solidFill>
                <a:srgbClr val="B3B3B4"/>
              </a:solidFill>
            </a:endParaRPr>
          </a:p>
        </p:txBody>
      </p:sp>
      <p:sp>
        <p:nvSpPr>
          <p:cNvPr id="15" name="Rounded Rectangle 14"/>
          <p:cNvSpPr/>
          <p:nvPr/>
        </p:nvSpPr>
        <p:spPr>
          <a:xfrm>
            <a:off x="6032500" y="2057400"/>
            <a:ext cx="2451100" cy="558800"/>
          </a:xfrm>
          <a:prstGeom prst="roundRect">
            <a:avLst/>
          </a:prstGeom>
          <a:solidFill>
            <a:srgbClr val="FFFFFF"/>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B3B3B4"/>
                </a:solidFill>
              </a:rPr>
              <a:t>Agent </a:t>
            </a:r>
          </a:p>
        </p:txBody>
      </p:sp>
      <p:pic>
        <p:nvPicPr>
          <p:cNvPr id="23559" name="Picture 8" descr="thumbnailplaceholder.png"/>
          <p:cNvPicPr>
            <a:picLocks noChangeAspect="1"/>
          </p:cNvPicPr>
          <p:nvPr/>
        </p:nvPicPr>
        <p:blipFill>
          <a:blip r:embed="rId2" cstate="print">
            <a:lum bright="-12000" contrast="-38000"/>
          </a:blip>
          <a:srcRect/>
          <a:stretch>
            <a:fillRect/>
          </a:stretch>
        </p:blipFill>
        <p:spPr bwMode="auto">
          <a:xfrm>
            <a:off x="7975600" y="2298700"/>
            <a:ext cx="463550" cy="279400"/>
          </a:xfrm>
          <a:prstGeom prst="rect">
            <a:avLst/>
          </a:prstGeom>
          <a:noFill/>
          <a:ln w="9525">
            <a:noFill/>
            <a:miter lim="800000"/>
            <a:headEnd/>
            <a:tailEnd/>
          </a:ln>
        </p:spPr>
      </p:pic>
      <p:sp>
        <p:nvSpPr>
          <p:cNvPr id="12" name="Rounded Rectangle 11"/>
          <p:cNvSpPr/>
          <p:nvPr/>
        </p:nvSpPr>
        <p:spPr>
          <a:xfrm>
            <a:off x="3683000" y="3009900"/>
            <a:ext cx="2311400" cy="558800"/>
          </a:xfrm>
          <a:prstGeom prst="roundRect">
            <a:avLst/>
          </a:prstGeom>
          <a:solidFill>
            <a:srgbClr val="FFFFFF"/>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B3B3B4"/>
                </a:solidFill>
              </a:rPr>
              <a:t>LiveConnectHostDll</a:t>
            </a:r>
          </a:p>
        </p:txBody>
      </p:sp>
      <p:sp>
        <p:nvSpPr>
          <p:cNvPr id="14" name="Rounded Rectangle 13"/>
          <p:cNvSpPr/>
          <p:nvPr/>
        </p:nvSpPr>
        <p:spPr>
          <a:xfrm>
            <a:off x="6464300" y="3009900"/>
            <a:ext cx="2476500" cy="558800"/>
          </a:xfrm>
          <a:prstGeom prst="roundRect">
            <a:avLst/>
          </a:prstGeom>
          <a:solidFill>
            <a:srgbClr val="FFFF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4"/>
                </a:solidFill>
              </a:rPr>
              <a:t>LiveConnectRelayDll </a:t>
            </a:r>
          </a:p>
        </p:txBody>
      </p:sp>
      <p:cxnSp>
        <p:nvCxnSpPr>
          <p:cNvPr id="18" name="Straight Arrow Connector 17"/>
          <p:cNvCxnSpPr/>
          <p:nvPr/>
        </p:nvCxnSpPr>
        <p:spPr>
          <a:xfrm rot="16200000" flipH="1">
            <a:off x="7605713" y="2795587"/>
            <a:ext cx="344488" cy="11113"/>
          </a:xfrm>
          <a:prstGeom prst="straightConnector1">
            <a:avLst/>
          </a:prstGeom>
          <a:ln>
            <a:solidFill>
              <a:srgbClr val="B3B3B4"/>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5803901" y="2882900"/>
            <a:ext cx="177800" cy="3175"/>
          </a:xfrm>
          <a:prstGeom prst="straightConnector1">
            <a:avLst/>
          </a:prstGeom>
          <a:ln>
            <a:solidFill>
              <a:srgbClr val="B3B3B4"/>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0100" y="2806700"/>
            <a:ext cx="736600" cy="0"/>
          </a:xfrm>
          <a:prstGeom prst="line">
            <a:avLst/>
          </a:prstGeom>
          <a:ln>
            <a:solidFill>
              <a:srgbClr val="B3B3B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flipH="1" flipV="1">
            <a:off x="6553200" y="2705100"/>
            <a:ext cx="177800" cy="0"/>
          </a:xfrm>
          <a:prstGeom prst="line">
            <a:avLst/>
          </a:prstGeom>
          <a:ln>
            <a:solidFill>
              <a:srgbClr val="B3B3B4"/>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4" idx="1"/>
            <a:endCxn id="12" idx="3"/>
          </p:cNvCxnSpPr>
          <p:nvPr/>
        </p:nvCxnSpPr>
        <p:spPr>
          <a:xfrm rot="10800000">
            <a:off x="5994400" y="3289300"/>
            <a:ext cx="469900" cy="1588"/>
          </a:xfrm>
          <a:prstGeom prst="straightConnector1">
            <a:avLst/>
          </a:prstGeom>
          <a:ln w="12700">
            <a:solidFill>
              <a:srgbClr val="B3B3B4"/>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1428751" y="2749550"/>
            <a:ext cx="469900" cy="3175"/>
          </a:xfrm>
          <a:prstGeom prst="straightConnector1">
            <a:avLst/>
          </a:prstGeom>
          <a:ln>
            <a:solidFill>
              <a:srgbClr val="001C25"/>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676400" y="2527300"/>
            <a:ext cx="749300" cy="0"/>
          </a:xfrm>
          <a:prstGeom prst="line">
            <a:avLst/>
          </a:prstGeom>
          <a:ln>
            <a:solidFill>
              <a:srgbClr val="001C25"/>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956300" y="1625600"/>
            <a:ext cx="2730500" cy="0"/>
          </a:xfrm>
          <a:prstGeom prst="line">
            <a:avLst/>
          </a:prstGeom>
          <a:ln>
            <a:solidFill>
              <a:srgbClr val="001C25"/>
            </a:solidFill>
            <a:prstDash val="soli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flipV="1">
            <a:off x="8020050" y="2343150"/>
            <a:ext cx="1358900" cy="0"/>
          </a:xfrm>
          <a:prstGeom prst="line">
            <a:avLst/>
          </a:prstGeom>
          <a:ln>
            <a:solidFill>
              <a:srgbClr val="001C25"/>
            </a:solidFill>
            <a:prstDash val="solid"/>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2476500" y="2247900"/>
            <a:ext cx="977900" cy="393700"/>
          </a:xfrm>
          <a:prstGeom prst="roundRect">
            <a:avLst/>
          </a:prstGeom>
          <a:noFill/>
          <a:ln>
            <a:solidFill>
              <a:srgbClr val="0093B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a:t>RouteFinder</a:t>
            </a:r>
          </a:p>
        </p:txBody>
      </p:sp>
      <p:cxnSp>
        <p:nvCxnSpPr>
          <p:cNvPr id="24" name="Straight Connector 23"/>
          <p:cNvCxnSpPr/>
          <p:nvPr/>
        </p:nvCxnSpPr>
        <p:spPr>
          <a:xfrm>
            <a:off x="3429000" y="2463800"/>
            <a:ext cx="749300" cy="0"/>
          </a:xfrm>
          <a:prstGeom prst="line">
            <a:avLst/>
          </a:prstGeom>
          <a:ln>
            <a:solidFill>
              <a:srgbClr val="001C25"/>
            </a:solidFill>
          </a:ln>
        </p:spPr>
        <p:style>
          <a:lnRef idx="1">
            <a:schemeClr val="accent1"/>
          </a:lnRef>
          <a:fillRef idx="0">
            <a:schemeClr val="accent1"/>
          </a:fillRef>
          <a:effectRef idx="0">
            <a:schemeClr val="accent1"/>
          </a:effectRef>
          <a:fontRef idx="minor">
            <a:schemeClr val="tx1"/>
          </a:fontRef>
        </p:style>
      </p:cxnSp>
      <p:sp>
        <p:nvSpPr>
          <p:cNvPr id="43" name="Oval Callout 42"/>
          <p:cNvSpPr/>
          <p:nvPr/>
        </p:nvSpPr>
        <p:spPr>
          <a:xfrm>
            <a:off x="381000" y="2133600"/>
            <a:ext cx="1016000" cy="812800"/>
          </a:xfrm>
          <a:prstGeom prst="wedgeEllipseCallou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err="1">
                <a:solidFill>
                  <a:srgbClr val="001C25"/>
                </a:solidFill>
              </a:rPr>
              <a:t>Rendezevous</a:t>
            </a:r>
            <a:r>
              <a:rPr lang="en-US" sz="1200" dirty="0">
                <a:solidFill>
                  <a:srgbClr val="001C25"/>
                </a:solidFill>
              </a:rPr>
              <a:t> </a:t>
            </a:r>
            <a:r>
              <a:rPr lang="en-US" sz="1200" dirty="0" err="1">
                <a:solidFill>
                  <a:srgbClr val="001C25"/>
                </a:solidFill>
              </a:rPr>
              <a:t>Msg</a:t>
            </a:r>
            <a:endParaRPr lang="en-US" sz="1200" dirty="0">
              <a:solidFill>
                <a:srgbClr val="001C25"/>
              </a:solidFill>
            </a:endParaRPr>
          </a:p>
        </p:txBody>
      </p:sp>
      <p:sp>
        <p:nvSpPr>
          <p:cNvPr id="44" name="Oval Callout 43"/>
          <p:cNvSpPr/>
          <p:nvPr/>
        </p:nvSpPr>
        <p:spPr>
          <a:xfrm>
            <a:off x="8115300" y="2616200"/>
            <a:ext cx="596900" cy="355600"/>
          </a:xfrm>
          <a:prstGeom prst="wedgeEllipseCallou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8" name="Cloud 47"/>
          <p:cNvSpPr/>
          <p:nvPr/>
        </p:nvSpPr>
        <p:spPr>
          <a:xfrm>
            <a:off x="1358900" y="1346200"/>
            <a:ext cx="1676400" cy="596900"/>
          </a:xfrm>
          <a:prstGeom prst="cloud">
            <a:avLst/>
          </a:prstGeom>
          <a:noFill/>
          <a:ln>
            <a:solidFill>
              <a:srgbClr val="0093B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Sec Stun Server</a:t>
            </a:r>
          </a:p>
        </p:txBody>
      </p:sp>
      <p:sp>
        <p:nvSpPr>
          <p:cNvPr id="50" name="Round Diagonal Corner Rectangle 49"/>
          <p:cNvSpPr/>
          <p:nvPr/>
        </p:nvSpPr>
        <p:spPr>
          <a:xfrm>
            <a:off x="4800600" y="1765300"/>
            <a:ext cx="1016000" cy="355600"/>
          </a:xfrm>
          <a:prstGeom prst="round2DiagRect">
            <a:avLst/>
          </a:prstGeom>
          <a:noFill/>
          <a:ln>
            <a:solidFill>
              <a:srgbClr val="0093B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t>Primary Stun server</a:t>
            </a:r>
          </a:p>
        </p:txBody>
      </p:sp>
      <p:cxnSp>
        <p:nvCxnSpPr>
          <p:cNvPr id="55" name="Straight Arrow Connector 54"/>
          <p:cNvCxnSpPr/>
          <p:nvPr/>
        </p:nvCxnSpPr>
        <p:spPr>
          <a:xfrm rot="5400000" flipH="1" flipV="1">
            <a:off x="4038601" y="2324100"/>
            <a:ext cx="254000" cy="3175"/>
          </a:xfrm>
          <a:prstGeom prst="straightConnector1">
            <a:avLst/>
          </a:prstGeom>
          <a:ln>
            <a:solidFill>
              <a:srgbClr val="001C25"/>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3" idx="0"/>
          </p:cNvCxnSpPr>
          <p:nvPr/>
        </p:nvCxnSpPr>
        <p:spPr>
          <a:xfrm rot="16200000" flipV="1">
            <a:off x="2651125" y="1933575"/>
            <a:ext cx="381000" cy="247650"/>
          </a:xfrm>
          <a:prstGeom prst="straightConnector1">
            <a:avLst/>
          </a:prstGeom>
          <a:ln>
            <a:solidFill>
              <a:srgbClr val="001C2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ea typeface="ＭＳ Ｐゴシック" charset="-128"/>
              </a:rPr>
              <a:t>Establishing P2P connection</a:t>
            </a:r>
          </a:p>
        </p:txBody>
      </p:sp>
      <p:sp>
        <p:nvSpPr>
          <p:cNvPr id="24579" name="Content Placeholder 2"/>
          <p:cNvSpPr>
            <a:spLocks noGrp="1"/>
          </p:cNvSpPr>
          <p:nvPr>
            <p:ph idx="1"/>
          </p:nvPr>
        </p:nvSpPr>
        <p:spPr>
          <a:xfrm>
            <a:off x="495300" y="4787900"/>
            <a:ext cx="8496300" cy="1549400"/>
          </a:xfrm>
        </p:spPr>
        <p:txBody>
          <a:bodyPr/>
          <a:lstStyle/>
          <a:p>
            <a:pPr>
              <a:buFontTx/>
              <a:buNone/>
            </a:pPr>
            <a:r>
              <a:rPr lang="en-US" sz="1800" dirty="0" smtClean="0">
                <a:solidFill>
                  <a:srgbClr val="001C25"/>
                </a:solidFill>
                <a:ea typeface="ＭＳ Ｐゴシック" charset="-128"/>
              </a:rPr>
              <a:t>Agent and Browser try to establish a connection via the </a:t>
            </a:r>
            <a:r>
              <a:rPr lang="en-US" sz="1800" dirty="0" err="1" smtClean="0">
                <a:solidFill>
                  <a:srgbClr val="001C25"/>
                </a:solidFill>
                <a:ea typeface="ＭＳ Ｐゴシック" charset="-128"/>
              </a:rPr>
              <a:t>IPAddress</a:t>
            </a:r>
            <a:r>
              <a:rPr lang="en-US" sz="1800" dirty="0" smtClean="0">
                <a:solidFill>
                  <a:srgbClr val="001C25"/>
                </a:solidFill>
                <a:ea typeface="ＭＳ Ｐゴシック" charset="-128"/>
              </a:rPr>
              <a:t> advertised in the rendezvous message, until they have established a connection.</a:t>
            </a:r>
          </a:p>
          <a:p>
            <a:pPr>
              <a:buFontTx/>
              <a:buNone/>
            </a:pPr>
            <a:r>
              <a:rPr lang="en-US" sz="1800" dirty="0" smtClean="0">
                <a:solidFill>
                  <a:srgbClr val="001C25"/>
                </a:solidFill>
                <a:ea typeface="ＭＳ Ｐゴシック" charset="-128"/>
              </a:rPr>
              <a:t>Once P2P is established, initial relay connection is terminated.</a:t>
            </a:r>
          </a:p>
          <a:p>
            <a:pPr>
              <a:buFontTx/>
              <a:buNone/>
            </a:pPr>
            <a:r>
              <a:rPr lang="en-US" sz="1800" dirty="0" smtClean="0">
                <a:solidFill>
                  <a:srgbClr val="001C25"/>
                </a:solidFill>
                <a:ea typeface="ＭＳ Ｐゴシック" charset="-128"/>
              </a:rPr>
              <a:t>Note that this change in connection is invisible to KLC modules.</a:t>
            </a:r>
          </a:p>
        </p:txBody>
      </p:sp>
      <p:sp>
        <p:nvSpPr>
          <p:cNvPr id="7" name="Rounded Rectangle 6"/>
          <p:cNvSpPr/>
          <p:nvPr/>
        </p:nvSpPr>
        <p:spPr>
          <a:xfrm>
            <a:off x="571500" y="3022600"/>
            <a:ext cx="2451100" cy="571500"/>
          </a:xfrm>
          <a:prstGeom prst="roundRect">
            <a:avLst/>
          </a:prstGeom>
          <a:solidFill>
            <a:srgbClr val="FFFF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4"/>
                </a:solidFill>
              </a:rPr>
              <a:t>LiveConnectRelay</a:t>
            </a:r>
          </a:p>
        </p:txBody>
      </p:sp>
      <p:sp>
        <p:nvSpPr>
          <p:cNvPr id="13" name="Rounded Rectangle 12"/>
          <p:cNvSpPr/>
          <p:nvPr/>
        </p:nvSpPr>
        <p:spPr>
          <a:xfrm>
            <a:off x="3467100" y="1447800"/>
            <a:ext cx="2451100" cy="698500"/>
          </a:xfrm>
          <a:prstGeom prst="roundRect">
            <a:avLst/>
          </a:prstGeom>
          <a:solidFill>
            <a:srgbClr val="FFFFFF"/>
          </a:solidFill>
          <a:ln>
            <a:solidFill>
              <a:srgbClr val="B3B3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accent4"/>
                </a:solidFill>
              </a:rPr>
              <a:t>KServer</a:t>
            </a:r>
            <a:endParaRPr lang="en-US" dirty="0">
              <a:solidFill>
                <a:schemeClr val="accent4"/>
              </a:solidFill>
            </a:endParaRPr>
          </a:p>
        </p:txBody>
      </p:sp>
      <p:sp>
        <p:nvSpPr>
          <p:cNvPr id="15" name="Rounded Rectangle 14"/>
          <p:cNvSpPr/>
          <p:nvPr/>
        </p:nvSpPr>
        <p:spPr>
          <a:xfrm>
            <a:off x="6337300" y="1701800"/>
            <a:ext cx="2451100" cy="558800"/>
          </a:xfrm>
          <a:prstGeom prst="roundRect">
            <a:avLst/>
          </a:prstGeom>
          <a:solidFill>
            <a:srgbClr val="FFFF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4"/>
                </a:solidFill>
              </a:rPr>
              <a:t>Agent </a:t>
            </a:r>
          </a:p>
        </p:txBody>
      </p:sp>
      <p:pic>
        <p:nvPicPr>
          <p:cNvPr id="24583" name="Picture 8" descr="thumbnailplaceholder.png"/>
          <p:cNvPicPr>
            <a:picLocks noChangeAspect="1"/>
          </p:cNvPicPr>
          <p:nvPr/>
        </p:nvPicPr>
        <p:blipFill>
          <a:blip r:embed="rId2" cstate="print"/>
          <a:srcRect/>
          <a:stretch>
            <a:fillRect/>
          </a:stretch>
        </p:blipFill>
        <p:spPr bwMode="auto">
          <a:xfrm>
            <a:off x="8280400" y="1943100"/>
            <a:ext cx="463550" cy="279400"/>
          </a:xfrm>
          <a:prstGeom prst="rect">
            <a:avLst/>
          </a:prstGeom>
          <a:noFill/>
          <a:ln w="9525">
            <a:noFill/>
            <a:miter lim="800000"/>
            <a:headEnd/>
            <a:tailEnd/>
          </a:ln>
        </p:spPr>
      </p:pic>
      <p:sp>
        <p:nvSpPr>
          <p:cNvPr id="12" name="Rounded Rectangle 11"/>
          <p:cNvSpPr/>
          <p:nvPr/>
        </p:nvSpPr>
        <p:spPr>
          <a:xfrm>
            <a:off x="3860800" y="3200400"/>
            <a:ext cx="2311400" cy="558800"/>
          </a:xfrm>
          <a:prstGeom prst="roundRect">
            <a:avLst/>
          </a:prstGeom>
          <a:solidFill>
            <a:srgbClr val="FFFF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4"/>
                </a:solidFill>
              </a:rPr>
              <a:t>LiveConnectHostDll</a:t>
            </a:r>
          </a:p>
        </p:txBody>
      </p:sp>
      <p:sp>
        <p:nvSpPr>
          <p:cNvPr id="14" name="Rounded Rectangle 13"/>
          <p:cNvSpPr/>
          <p:nvPr/>
        </p:nvSpPr>
        <p:spPr>
          <a:xfrm>
            <a:off x="6667500" y="3187700"/>
            <a:ext cx="2476500" cy="558800"/>
          </a:xfrm>
          <a:prstGeom prst="roundRect">
            <a:avLst/>
          </a:prstGeom>
          <a:solidFill>
            <a:srgbClr val="FFFF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4"/>
                </a:solidFill>
              </a:rPr>
              <a:t>LiveConnectRelayDll </a:t>
            </a:r>
          </a:p>
        </p:txBody>
      </p:sp>
      <p:cxnSp>
        <p:nvCxnSpPr>
          <p:cNvPr id="18" name="Straight Arrow Connector 17"/>
          <p:cNvCxnSpPr/>
          <p:nvPr/>
        </p:nvCxnSpPr>
        <p:spPr>
          <a:xfrm rot="16200000" flipH="1">
            <a:off x="7727950" y="2724150"/>
            <a:ext cx="876300"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4" idx="1"/>
            <a:endCxn id="12" idx="3"/>
          </p:cNvCxnSpPr>
          <p:nvPr/>
        </p:nvCxnSpPr>
        <p:spPr>
          <a:xfrm rot="10800000" flipV="1">
            <a:off x="6172200" y="3467100"/>
            <a:ext cx="495300" cy="12700"/>
          </a:xfrm>
          <a:prstGeom prst="straightConnector1">
            <a:avLst/>
          </a:prstGeom>
          <a:ln w="12700">
            <a:solidFill>
              <a:srgbClr val="001C25"/>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1408113" y="2730500"/>
            <a:ext cx="509588" cy="1587"/>
          </a:xfrm>
          <a:prstGeom prst="straightConnector1">
            <a:avLst/>
          </a:prstGeom>
          <a:ln>
            <a:solidFill>
              <a:srgbClr val="001C25"/>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689100" y="2451100"/>
            <a:ext cx="6438900" cy="12700"/>
          </a:xfrm>
          <a:prstGeom prst="line">
            <a:avLst/>
          </a:prstGeom>
          <a:ln>
            <a:solidFill>
              <a:srgbClr val="001C25"/>
            </a:solidFill>
          </a:ln>
        </p:spPr>
        <p:style>
          <a:lnRef idx="1">
            <a:schemeClr val="accent1"/>
          </a:lnRef>
          <a:fillRef idx="0">
            <a:schemeClr val="accent1"/>
          </a:fillRef>
          <a:effectRef idx="0">
            <a:schemeClr val="accent1"/>
          </a:effectRef>
          <a:fontRef idx="minor">
            <a:schemeClr val="tx1"/>
          </a:fontRef>
        </p:style>
      </p:cxnSp>
      <p:sp>
        <p:nvSpPr>
          <p:cNvPr id="24590" name="TextBox 46"/>
          <p:cNvSpPr txBox="1">
            <a:spLocks noChangeArrowheads="1"/>
          </p:cNvSpPr>
          <p:nvPr/>
        </p:nvSpPr>
        <p:spPr bwMode="auto">
          <a:xfrm>
            <a:off x="4203700" y="2489200"/>
            <a:ext cx="1504950" cy="276225"/>
          </a:xfrm>
          <a:prstGeom prst="rect">
            <a:avLst/>
          </a:prstGeom>
          <a:noFill/>
          <a:ln w="9525">
            <a:noFill/>
            <a:miter lim="800000"/>
            <a:headEnd/>
            <a:tailEnd/>
          </a:ln>
        </p:spPr>
        <p:txBody>
          <a:bodyPr wrap="none">
            <a:spAutoFit/>
          </a:bodyPr>
          <a:lstStyle/>
          <a:p>
            <a:r>
              <a:rPr lang="en-US" sz="1200"/>
              <a:t>Udt/udp connection</a:t>
            </a:r>
          </a:p>
        </p:txBody>
      </p:sp>
      <p:cxnSp>
        <p:nvCxnSpPr>
          <p:cNvPr id="69" name="Straight Connector 68"/>
          <p:cNvCxnSpPr/>
          <p:nvPr/>
        </p:nvCxnSpPr>
        <p:spPr>
          <a:xfrm rot="5400000">
            <a:off x="6330950" y="2597150"/>
            <a:ext cx="698500" cy="0"/>
          </a:xfrm>
          <a:prstGeom prst="line">
            <a:avLst/>
          </a:prstGeom>
          <a:ln>
            <a:solidFill>
              <a:srgbClr val="001C25"/>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0800000">
            <a:off x="5892800" y="2895600"/>
            <a:ext cx="787400" cy="12700"/>
          </a:xfrm>
          <a:prstGeom prst="line">
            <a:avLst/>
          </a:prstGeom>
          <a:ln>
            <a:solidFill>
              <a:srgbClr val="001C25"/>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a:off x="5670551" y="3041650"/>
            <a:ext cx="3429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Up Arrow Callout 77"/>
          <p:cNvSpPr/>
          <p:nvPr/>
        </p:nvSpPr>
        <p:spPr>
          <a:xfrm>
            <a:off x="685800" y="3619500"/>
            <a:ext cx="558800" cy="571500"/>
          </a:xfrm>
          <a:prstGeom prst="upArrowCallout">
            <a:avLst/>
          </a:prstGeom>
          <a:noFill/>
          <a:ln>
            <a:solidFill>
              <a:srgbClr val="001C2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err="1">
                <a:solidFill>
                  <a:schemeClr val="accent4"/>
                </a:solidFill>
              </a:rPr>
              <a:t>FileManager</a:t>
            </a:r>
            <a:endParaRPr lang="en-US" sz="800" dirty="0"/>
          </a:p>
        </p:txBody>
      </p:sp>
      <p:sp>
        <p:nvSpPr>
          <p:cNvPr id="79" name="Up Arrow Callout 78"/>
          <p:cNvSpPr/>
          <p:nvPr/>
        </p:nvSpPr>
        <p:spPr>
          <a:xfrm>
            <a:off x="1358900" y="3632200"/>
            <a:ext cx="558800" cy="571500"/>
          </a:xfrm>
          <a:prstGeom prst="upArrowCallout">
            <a:avLst>
              <a:gd name="adj1" fmla="val 25000"/>
              <a:gd name="adj2" fmla="val 25000"/>
              <a:gd name="adj3" fmla="val 11364"/>
              <a:gd name="adj4" fmla="val 64977"/>
            </a:avLst>
          </a:prstGeom>
          <a:noFill/>
          <a:ln>
            <a:solidFill>
              <a:srgbClr val="001C2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t>Registry Editor</a:t>
            </a:r>
          </a:p>
        </p:txBody>
      </p:sp>
      <p:sp>
        <p:nvSpPr>
          <p:cNvPr id="80" name="Up Arrow Callout 79"/>
          <p:cNvSpPr/>
          <p:nvPr/>
        </p:nvSpPr>
        <p:spPr>
          <a:xfrm>
            <a:off x="2489200" y="3606800"/>
            <a:ext cx="558800" cy="571500"/>
          </a:xfrm>
          <a:prstGeom prst="upArrowCallout">
            <a:avLst/>
          </a:prstGeom>
          <a:noFill/>
          <a:ln>
            <a:solidFill>
              <a:srgbClr val="001C2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t>Command Shell</a:t>
            </a:r>
          </a:p>
        </p:txBody>
      </p:sp>
      <p:sp>
        <p:nvSpPr>
          <p:cNvPr id="24597" name="TextBox 80"/>
          <p:cNvSpPr txBox="1">
            <a:spLocks noChangeArrowheads="1"/>
          </p:cNvSpPr>
          <p:nvPr/>
        </p:nvSpPr>
        <p:spPr bwMode="auto">
          <a:xfrm>
            <a:off x="2070100" y="3606800"/>
            <a:ext cx="368300" cy="369888"/>
          </a:xfrm>
          <a:prstGeom prst="rect">
            <a:avLst/>
          </a:prstGeom>
          <a:noFill/>
          <a:ln w="9525">
            <a:noFill/>
            <a:miter lim="800000"/>
            <a:headEnd/>
            <a:tailEnd/>
          </a:ln>
        </p:spPr>
        <p:txBody>
          <a:bodyPr>
            <a:spAutoFit/>
          </a:bodyPr>
          <a:lstStyle/>
          <a:p>
            <a:r>
              <a:rPr lang="en-US"/>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ea typeface="ＭＳ Ｐゴシック" charset="-128"/>
              </a:rPr>
              <a:t>Establishing P2P event chronology</a:t>
            </a:r>
          </a:p>
        </p:txBody>
      </p:sp>
      <p:sp>
        <p:nvSpPr>
          <p:cNvPr id="4" name="Rectangle 3"/>
          <p:cNvSpPr/>
          <p:nvPr/>
        </p:nvSpPr>
        <p:spPr>
          <a:xfrm>
            <a:off x="241300" y="1612900"/>
            <a:ext cx="8420100" cy="495300"/>
          </a:xfrm>
          <a:prstGeom prst="rect">
            <a:avLst/>
          </a:prstGeom>
          <a:noFill/>
          <a:ln w="22225">
            <a:solidFill>
              <a:srgbClr val="001C2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TIME        P1NAT       RELAY            P1           STUN            P2               P2NAT</a:t>
            </a:r>
          </a:p>
        </p:txBody>
      </p:sp>
      <p:cxnSp>
        <p:nvCxnSpPr>
          <p:cNvPr id="6" name="Straight Connector 5"/>
          <p:cNvCxnSpPr/>
          <p:nvPr/>
        </p:nvCxnSpPr>
        <p:spPr>
          <a:xfrm rot="5400000">
            <a:off x="-6350" y="3803650"/>
            <a:ext cx="3365500" cy="0"/>
          </a:xfrm>
          <a:prstGeom prst="line">
            <a:avLst/>
          </a:prstGeom>
          <a:ln>
            <a:solidFill>
              <a:srgbClr val="001C25"/>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2393950" y="3841750"/>
            <a:ext cx="3365500" cy="0"/>
          </a:xfrm>
          <a:prstGeom prst="line">
            <a:avLst/>
          </a:prstGeom>
          <a:ln>
            <a:solidFill>
              <a:srgbClr val="001C25"/>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473450" y="3803650"/>
            <a:ext cx="3365500" cy="0"/>
          </a:xfrm>
          <a:prstGeom prst="line">
            <a:avLst/>
          </a:prstGeom>
          <a:ln>
            <a:solidFill>
              <a:srgbClr val="001C2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4845050" y="3829050"/>
            <a:ext cx="3365500" cy="0"/>
          </a:xfrm>
          <a:prstGeom prst="line">
            <a:avLst/>
          </a:prstGeom>
          <a:ln>
            <a:solidFill>
              <a:srgbClr val="001C2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6337300" y="3797300"/>
            <a:ext cx="3327400" cy="0"/>
          </a:xfrm>
          <a:prstGeom prst="line">
            <a:avLst/>
          </a:prstGeom>
          <a:ln>
            <a:solidFill>
              <a:srgbClr val="001C25"/>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1130299" y="3835400"/>
            <a:ext cx="3403600" cy="3175"/>
          </a:xfrm>
          <a:prstGeom prst="straightConnector1">
            <a:avLst/>
          </a:prstGeom>
          <a:ln>
            <a:solidFill>
              <a:srgbClr val="001C25"/>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84200" y="2692400"/>
            <a:ext cx="8064500" cy="12700"/>
          </a:xfrm>
          <a:prstGeom prst="line">
            <a:avLst/>
          </a:prstGeom>
          <a:ln w="6350">
            <a:solidFill>
              <a:srgbClr val="001C25"/>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127500" y="2819400"/>
            <a:ext cx="1041400" cy="1588"/>
          </a:xfrm>
          <a:prstGeom prst="straightConnector1">
            <a:avLst/>
          </a:prstGeom>
          <a:ln>
            <a:solidFill>
              <a:srgbClr val="EE1C25"/>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flipV="1">
            <a:off x="2832100" y="2222500"/>
            <a:ext cx="1219200" cy="12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1149350" y="3778250"/>
            <a:ext cx="3365500" cy="0"/>
          </a:xfrm>
          <a:prstGeom prst="line">
            <a:avLst/>
          </a:prstGeom>
          <a:ln>
            <a:solidFill>
              <a:srgbClr val="001C25"/>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a:off x="2832100" y="2438400"/>
            <a:ext cx="37211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0800000">
            <a:off x="5194300" y="3098800"/>
            <a:ext cx="1295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571500" y="3340100"/>
            <a:ext cx="8064500" cy="12700"/>
          </a:xfrm>
          <a:prstGeom prst="line">
            <a:avLst/>
          </a:prstGeom>
          <a:ln w="6350">
            <a:solidFill>
              <a:srgbClr val="001C25"/>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064000" y="3606800"/>
            <a:ext cx="2476500" cy="1588"/>
          </a:xfrm>
          <a:prstGeom prst="straightConnector1">
            <a:avLst/>
          </a:prstGeom>
          <a:ln>
            <a:solidFill>
              <a:srgbClr val="EE1C25"/>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4051300" y="3810000"/>
            <a:ext cx="3924300" cy="12700"/>
          </a:xfrm>
          <a:prstGeom prst="straightConnector1">
            <a:avLst/>
          </a:prstGeom>
          <a:ln>
            <a:solidFill>
              <a:srgbClr val="EE1C25"/>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a:off x="1676400" y="4140200"/>
            <a:ext cx="4864100" cy="12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584200" y="4318000"/>
            <a:ext cx="8064500" cy="12700"/>
          </a:xfrm>
          <a:prstGeom prst="line">
            <a:avLst/>
          </a:prstGeom>
          <a:ln w="6350">
            <a:solidFill>
              <a:srgbClr val="001C25"/>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114800" y="5245100"/>
            <a:ext cx="2387600" cy="1588"/>
          </a:xfrm>
          <a:prstGeom prst="straightConnector1">
            <a:avLst/>
          </a:prstGeom>
          <a:ln>
            <a:solidFill>
              <a:srgbClr val="EE1C2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09600" y="4914900"/>
            <a:ext cx="8064500" cy="12700"/>
          </a:xfrm>
          <a:prstGeom prst="line">
            <a:avLst/>
          </a:prstGeom>
          <a:ln w="6350">
            <a:solidFill>
              <a:srgbClr val="001C25"/>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10800000">
            <a:off x="4038600" y="4521200"/>
            <a:ext cx="39497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ea typeface="ＭＳ Ｐゴシック" charset="-128"/>
              </a:rPr>
              <a:t>P2P SaaS</a:t>
            </a:r>
          </a:p>
        </p:txBody>
      </p:sp>
      <p:pic>
        <p:nvPicPr>
          <p:cNvPr id="26627" name="Content Placeholder 3" descr="P2P Network Layouts v2.jpg"/>
          <p:cNvPicPr>
            <a:picLocks noGrp="1" noChangeAspect="1"/>
          </p:cNvPicPr>
          <p:nvPr>
            <p:ph idx="1"/>
          </p:nvPr>
        </p:nvPicPr>
        <p:blipFill>
          <a:blip r:embed="rId2" cstate="print"/>
          <a:srcRect l="-21825" r="-21825"/>
          <a:stretch>
            <a:fillRect/>
          </a:stretch>
        </p:blip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ea typeface="ＭＳ Ｐゴシック" charset="-128"/>
              </a:rPr>
              <a:t>Live Connect Architecture</a:t>
            </a:r>
          </a:p>
        </p:txBody>
      </p:sp>
      <p:sp>
        <p:nvSpPr>
          <p:cNvPr id="18435" name="Content Placeholder 2"/>
          <p:cNvSpPr>
            <a:spLocks noGrp="1"/>
          </p:cNvSpPr>
          <p:nvPr>
            <p:ph idx="1"/>
          </p:nvPr>
        </p:nvSpPr>
        <p:spPr/>
        <p:txBody>
          <a:bodyPr/>
          <a:lstStyle/>
          <a:p>
            <a:r>
              <a:rPr lang="en-US" dirty="0" smtClean="0">
                <a:ea typeface="ＭＳ Ｐゴシック" charset="-128"/>
              </a:rPr>
              <a:t>Features of Kaseya Live Connect.</a:t>
            </a:r>
          </a:p>
          <a:p>
            <a:r>
              <a:rPr lang="en-US" dirty="0" smtClean="0">
                <a:ea typeface="ＭＳ Ｐゴシック" charset="-128"/>
              </a:rPr>
              <a:t>Live </a:t>
            </a:r>
            <a:r>
              <a:rPr lang="en-US" dirty="0" smtClean="0">
                <a:ea typeface="ＭＳ Ｐゴシック" charset="-128"/>
              </a:rPr>
              <a:t>Connect session </a:t>
            </a:r>
          </a:p>
          <a:p>
            <a:r>
              <a:rPr lang="en-US" dirty="0" smtClean="0">
                <a:ea typeface="ＭＳ Ｐゴシック" charset="-128"/>
              </a:rPr>
              <a:t>Relay connection establishment</a:t>
            </a:r>
          </a:p>
          <a:p>
            <a:r>
              <a:rPr lang="en-US" dirty="0" smtClean="0">
                <a:ea typeface="ＭＳ Ｐゴシック" charset="-128"/>
              </a:rPr>
              <a:t>Relay P2P engineering details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ea typeface="ＭＳ Ｐゴシック" charset="-128"/>
              </a:rPr>
              <a:t>P2P SaaS (con’t)</a:t>
            </a:r>
          </a:p>
        </p:txBody>
      </p:sp>
      <p:pic>
        <p:nvPicPr>
          <p:cNvPr id="27651" name="Content Placeholder 3" descr="P2P Network Layouts v2 SaaS Same Net.jpg"/>
          <p:cNvPicPr>
            <a:picLocks noGrp="1" noChangeAspect="1"/>
          </p:cNvPicPr>
          <p:nvPr>
            <p:ph idx="1"/>
          </p:nvPr>
        </p:nvPicPr>
        <p:blipFill>
          <a:blip r:embed="rId2" cstate="print"/>
          <a:srcRect l="-40915" r="-40915"/>
          <a:stretch>
            <a:fillRect/>
          </a:stretch>
        </p:blip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ea typeface="ＭＳ Ｐゴシック" charset="-128"/>
              </a:rPr>
              <a:t>P2P MSP</a:t>
            </a:r>
          </a:p>
        </p:txBody>
      </p:sp>
      <p:pic>
        <p:nvPicPr>
          <p:cNvPr id="28675" name="Content Placeholder 3" descr="P2P Network Layouts v2 MSP.jpg"/>
          <p:cNvPicPr>
            <a:picLocks noGrp="1" noChangeAspect="1"/>
          </p:cNvPicPr>
          <p:nvPr>
            <p:ph idx="1"/>
          </p:nvPr>
        </p:nvPicPr>
        <p:blipFill>
          <a:blip r:embed="rId2" cstate="print"/>
          <a:srcRect l="-21474" r="-21474"/>
          <a:stretch>
            <a:fillRect/>
          </a:stretch>
        </p:blip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ea typeface="ＭＳ Ｐゴシック" charset="-128"/>
              </a:rPr>
              <a:t>P2P Private</a:t>
            </a:r>
          </a:p>
        </p:txBody>
      </p:sp>
      <p:pic>
        <p:nvPicPr>
          <p:cNvPr id="29699" name="Content Placeholder 3" descr="P2P Network Layouts v2 PPS.jpg"/>
          <p:cNvPicPr>
            <a:picLocks noGrp="1" noChangeAspect="1"/>
          </p:cNvPicPr>
          <p:nvPr>
            <p:ph idx="1"/>
          </p:nvPr>
        </p:nvPicPr>
        <p:blipFill>
          <a:blip r:embed="rId2" cstate="print"/>
          <a:srcRect l="-37515" r="-37515"/>
          <a:stretch>
            <a:fillRect/>
          </a:stretch>
        </p:blip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ea typeface="ＭＳ Ｐゴシック" charset="-128"/>
              </a:rPr>
              <a:t>P2P Remote Admin</a:t>
            </a:r>
          </a:p>
        </p:txBody>
      </p:sp>
      <p:pic>
        <p:nvPicPr>
          <p:cNvPr id="30723" name="Content Placeholder 3" descr="P2P Network Layouts v2 Remote Admin.jpg"/>
          <p:cNvPicPr>
            <a:picLocks noGrp="1" noChangeAspect="1"/>
          </p:cNvPicPr>
          <p:nvPr>
            <p:ph idx="1"/>
          </p:nvPr>
        </p:nvPicPr>
        <p:blipFill>
          <a:blip r:embed="rId2" cstate="print"/>
          <a:srcRect l="-21545" r="-21545"/>
          <a:stretch>
            <a:fillRect/>
          </a:stretch>
        </p:blip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ea typeface="ＭＳ Ｐゴシック" charset="-128"/>
              </a:rPr>
              <a:t>P2P Heuristics </a:t>
            </a:r>
          </a:p>
        </p:txBody>
      </p:sp>
      <p:sp>
        <p:nvSpPr>
          <p:cNvPr id="31747" name="Content Placeholder 2"/>
          <p:cNvSpPr>
            <a:spLocks noGrp="1"/>
          </p:cNvSpPr>
          <p:nvPr>
            <p:ph idx="1"/>
          </p:nvPr>
        </p:nvSpPr>
        <p:spPr/>
        <p:txBody>
          <a:bodyPr/>
          <a:lstStyle/>
          <a:p>
            <a:r>
              <a:rPr lang="en-US" smtClean="0">
                <a:ea typeface="ＭＳ Ｐゴシック" charset="-128"/>
              </a:rPr>
              <a:t>Heuristics for 'best' public IP (applied in this order) used by the P2P RouteFinder</a:t>
            </a:r>
            <a:br>
              <a:rPr lang="en-US" smtClean="0">
                <a:ea typeface="ＭＳ Ｐゴシック" charset="-128"/>
              </a:rPr>
            </a:br>
            <a:r>
              <a:rPr lang="en-US" sz="2400" smtClean="0">
                <a:ea typeface="ＭＳ Ｐゴシック" charset="-128"/>
              </a:rPr>
              <a:t>1.      IP is the primary stun server reported public IP AND also matches a router reported public IP</a:t>
            </a:r>
            <a:br>
              <a:rPr lang="en-US" sz="2400" smtClean="0">
                <a:ea typeface="ＭＳ Ｐゴシック" charset="-128"/>
              </a:rPr>
            </a:br>
            <a:r>
              <a:rPr lang="en-US" sz="2400" smtClean="0">
                <a:ea typeface="ＭＳ Ｐゴシック" charset="-128"/>
              </a:rPr>
              <a:t/>
            </a:r>
            <a:br>
              <a:rPr lang="en-US" sz="2400" smtClean="0">
                <a:ea typeface="ＭＳ Ｐゴシック" charset="-128"/>
              </a:rPr>
            </a:br>
            <a:r>
              <a:rPr lang="en-US" sz="2400" smtClean="0">
                <a:ea typeface="ＭＳ Ｐゴシック" charset="-128"/>
              </a:rPr>
              <a:t>2.      IP is the secondary stun server reported public IP AND also matches a router reported public IP</a:t>
            </a:r>
            <a:br>
              <a:rPr lang="en-US" sz="2400" smtClean="0">
                <a:ea typeface="ＭＳ Ｐゴシック" charset="-128"/>
              </a:rPr>
            </a:br>
            <a:r>
              <a:rPr lang="en-US" smtClean="0">
                <a:ea typeface="ＭＳ Ｐゴシック" charset="-128"/>
              </a:rPr>
              <a:t/>
            </a:r>
            <a:br>
              <a:rPr lang="en-US" smtClean="0">
                <a:ea typeface="ＭＳ Ｐゴシック" charset="-128"/>
              </a:rPr>
            </a:br>
            <a:r>
              <a:rPr lang="en-US" sz="2400" smtClean="0">
                <a:ea typeface="ＭＳ Ｐゴシック" charset="-128"/>
              </a:rPr>
              <a:t>3.      IP is the primary stun server reported public IP (AND does not match any router reported public IP)</a:t>
            </a:r>
            <a:br>
              <a:rPr lang="en-US" sz="2400" smtClean="0">
                <a:ea typeface="ＭＳ Ｐゴシック" charset="-128"/>
              </a:rPr>
            </a:br>
            <a:r>
              <a:rPr lang="en-US" smtClean="0">
                <a:ea typeface="ＭＳ Ｐゴシック" charset="-128"/>
              </a:rPr>
              <a:t/>
            </a:r>
            <a:br>
              <a:rPr lang="en-US" smtClean="0">
                <a:ea typeface="ＭＳ Ｐゴシック" charset="-128"/>
              </a:rPr>
            </a:br>
            <a:endParaRPr lang="en-US" smtClean="0">
              <a:ea typeface="ＭＳ Ｐゴシック" charset="-12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ea typeface="ＭＳ Ｐゴシック" charset="-128"/>
              </a:rPr>
              <a:t>P2P Heuristics (con’t)</a:t>
            </a:r>
          </a:p>
        </p:txBody>
      </p:sp>
      <p:sp>
        <p:nvSpPr>
          <p:cNvPr id="32771" name="Content Placeholder 2"/>
          <p:cNvSpPr>
            <a:spLocks noGrp="1"/>
          </p:cNvSpPr>
          <p:nvPr>
            <p:ph idx="1"/>
          </p:nvPr>
        </p:nvSpPr>
        <p:spPr/>
        <p:txBody>
          <a:bodyPr/>
          <a:lstStyle/>
          <a:p>
            <a:r>
              <a:rPr lang="en-US" sz="2400" smtClean="0">
                <a:ea typeface="ＭＳ Ｐゴシック" charset="-128"/>
              </a:rPr>
              <a:t>4.      IP is the secondary stun server reported public IP (AND not able to reach primary stun server AND does not match any router reported public IP)</a:t>
            </a:r>
            <a:br>
              <a:rPr lang="en-US" sz="2400" smtClean="0">
                <a:ea typeface="ＭＳ Ｐゴシック" charset="-128"/>
              </a:rPr>
            </a:br>
            <a:r>
              <a:rPr lang="en-US" sz="2400" smtClean="0">
                <a:ea typeface="ＭＳ Ｐゴシック" charset="-128"/>
              </a:rPr>
              <a:t/>
            </a:r>
            <a:br>
              <a:rPr lang="en-US" sz="2400" smtClean="0">
                <a:ea typeface="ＭＳ Ｐゴシック" charset="-128"/>
              </a:rPr>
            </a:br>
            <a:r>
              <a:rPr lang="en-US" sz="2400" smtClean="0">
                <a:ea typeface="ＭＳ Ｐゴシック" charset="-128"/>
              </a:rPr>
              <a:t>5.      IP is a router reported public IP (AND not able to reach primary or secondary stun server)</a:t>
            </a:r>
            <a:br>
              <a:rPr lang="en-US" sz="2400" smtClean="0">
                <a:ea typeface="ＭＳ Ｐゴシック" charset="-128"/>
              </a:rPr>
            </a:br>
            <a:r>
              <a:rPr lang="en-US" sz="2400" smtClean="0">
                <a:ea typeface="ＭＳ Ｐゴシック" charset="-128"/>
              </a:rPr>
              <a:t/>
            </a:r>
            <a:br>
              <a:rPr lang="en-US" sz="2400" smtClean="0">
                <a:ea typeface="ＭＳ Ｐゴシック" charset="-128"/>
              </a:rPr>
            </a:br>
            <a:r>
              <a:rPr lang="en-US" sz="2400" smtClean="0">
                <a:ea typeface="ＭＳ Ｐゴシック" charset="-128"/>
              </a:rPr>
              <a:t>6.      IP is the local private address (AND not able to reach primary or secondary stun server AND didn't find any routers)</a:t>
            </a:r>
            <a:br>
              <a:rPr lang="en-US" sz="2400" smtClean="0">
                <a:ea typeface="ＭＳ Ｐゴシック" charset="-128"/>
              </a:rPr>
            </a:br>
            <a:endParaRPr lang="en-US" sz="2400" smtClean="0">
              <a:ea typeface="ＭＳ Ｐゴシック"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ea typeface="ＭＳ Ｐゴシック" charset="-128"/>
              </a:rPr>
              <a:t>Diagnostics</a:t>
            </a:r>
          </a:p>
        </p:txBody>
      </p:sp>
      <p:sp>
        <p:nvSpPr>
          <p:cNvPr id="33795" name="Content Placeholder 2"/>
          <p:cNvSpPr>
            <a:spLocks noGrp="1"/>
          </p:cNvSpPr>
          <p:nvPr>
            <p:ph idx="1"/>
          </p:nvPr>
        </p:nvSpPr>
        <p:spPr/>
        <p:txBody>
          <a:bodyPr/>
          <a:lstStyle/>
          <a:p>
            <a:r>
              <a:rPr lang="en-US" smtClean="0">
                <a:ea typeface="ＭＳ Ｐゴシック" charset="-128"/>
              </a:rPr>
              <a:t>TRACE</a:t>
            </a:r>
          </a:p>
          <a:p>
            <a:pPr lvl="1"/>
            <a:r>
              <a:rPr lang="en-US" smtClean="0">
                <a:ea typeface="ＭＳ Ｐゴシック" charset="-128"/>
              </a:rPr>
              <a:t>Audit Files (agent install directory)</a:t>
            </a:r>
          </a:p>
          <a:p>
            <a:pPr lvl="1"/>
            <a:r>
              <a:rPr lang="en-US" smtClean="0">
                <a:ea typeface="ＭＳ Ｐゴシック" charset="-128"/>
              </a:rPr>
              <a:t>Service Log files (agent install dir)</a:t>
            </a:r>
          </a:p>
          <a:p>
            <a:pPr lvl="1"/>
            <a:r>
              <a:rPr lang="en-US" smtClean="0">
                <a:ea typeface="ＭＳ Ｐゴシック" charset="-128"/>
              </a:rPr>
              <a:t>Application event log (event viewer)</a:t>
            </a:r>
          </a:p>
          <a:p>
            <a:pPr lvl="1"/>
            <a:r>
              <a:rPr lang="en-US" smtClean="0">
                <a:ea typeface="ＭＳ Ｐゴシック" charset="-128"/>
              </a:rPr>
              <a:t>Control (AX/NP) log files (alt link)</a:t>
            </a:r>
          </a:p>
          <a:p>
            <a:pPr lvl="1"/>
            <a:r>
              <a:rPr lang="en-US" smtClean="0">
                <a:ea typeface="ＭＳ Ｐゴシック" charset="-128"/>
              </a:rPr>
              <a:t>P2P/Relay status (alt link)</a:t>
            </a:r>
          </a:p>
          <a:p>
            <a:pPr lvl="1"/>
            <a:r>
              <a:rPr lang="en-US" smtClean="0">
                <a:ea typeface="ＭＳ Ｐゴシック" charset="-128"/>
              </a:rPr>
              <a:t>Kaseya Scripts (vsa script logs)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ea typeface="ＭＳ Ｐゴシック" charset="-128"/>
              </a:rPr>
              <a:t>Diagnostics (con’t)</a:t>
            </a:r>
          </a:p>
        </p:txBody>
      </p:sp>
      <p:sp>
        <p:nvSpPr>
          <p:cNvPr id="34819" name="Content Placeholder 2"/>
          <p:cNvSpPr>
            <a:spLocks noGrp="1"/>
          </p:cNvSpPr>
          <p:nvPr>
            <p:ph idx="1"/>
          </p:nvPr>
        </p:nvSpPr>
        <p:spPr/>
        <p:txBody>
          <a:bodyPr/>
          <a:lstStyle/>
          <a:p>
            <a:r>
              <a:rPr lang="en-US" smtClean="0">
                <a:ea typeface="ＭＳ Ｐゴシック" charset="-128"/>
              </a:rPr>
              <a:t>ActiveX Controls</a:t>
            </a:r>
          </a:p>
          <a:p>
            <a:pPr lvl="1"/>
            <a:r>
              <a:rPr lang="en-US" sz="2000" smtClean="0">
                <a:ea typeface="ＭＳ Ｐゴシック" charset="-128"/>
              </a:rPr>
              <a:t>Check for conflict directories:</a:t>
            </a:r>
          </a:p>
          <a:p>
            <a:pPr lvl="1"/>
            <a:r>
              <a:rPr lang="en-US" sz="2000" smtClean="0">
                <a:ea typeface="ＭＳ Ｐゴシック" charset="-128"/>
              </a:rPr>
              <a:t>C:\WINDOWS\Downloaded Program Files\conflict..</a:t>
            </a:r>
          </a:p>
          <a:p>
            <a:pPr lvl="1"/>
            <a:r>
              <a:rPr lang="en-US" sz="2000" smtClean="0">
                <a:ea typeface="ＭＳ Ｐゴシック" charset="-128"/>
              </a:rPr>
              <a:t>Check security level</a:t>
            </a:r>
          </a:p>
          <a:p>
            <a:pPr lvl="1"/>
            <a:r>
              <a:rPr lang="en-US" sz="2000" smtClean="0">
                <a:ea typeface="ＭＳ Ｐゴシック" charset="-128"/>
              </a:rPr>
              <a:t>Check disable controls: IE/Tools/Manage Add-ons</a:t>
            </a:r>
          </a:p>
          <a:p>
            <a:endParaRPr lang="en-US" sz="2000" smtClean="0">
              <a:ea typeface="ＭＳ Ｐゴシック" charset="-128"/>
            </a:endParaRPr>
          </a:p>
          <a:p>
            <a:r>
              <a:rPr lang="en-US" smtClean="0">
                <a:ea typeface="ＭＳ Ｐゴシック" charset="-128"/>
              </a:rPr>
              <a:t>Firefox Add-ons</a:t>
            </a:r>
          </a:p>
          <a:p>
            <a:pPr lvl="1"/>
            <a:r>
              <a:rPr lang="en-US" sz="2000" smtClean="0">
                <a:ea typeface="ＭＳ Ｐゴシック" charset="-128"/>
              </a:rPr>
              <a:t>So far so good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ea typeface="ＭＳ Ｐゴシック" charset="-128"/>
              </a:rPr>
              <a:t>Diagnostics</a:t>
            </a:r>
          </a:p>
        </p:txBody>
      </p:sp>
      <p:sp>
        <p:nvSpPr>
          <p:cNvPr id="35843" name="Content Placeholder 2"/>
          <p:cNvSpPr>
            <a:spLocks noGrp="1"/>
          </p:cNvSpPr>
          <p:nvPr>
            <p:ph idx="1"/>
          </p:nvPr>
        </p:nvSpPr>
        <p:spPr/>
        <p:txBody>
          <a:bodyPr/>
          <a:lstStyle/>
          <a:p>
            <a:r>
              <a:rPr lang="en-US" smtClean="0">
                <a:ea typeface="ＭＳ Ｐゴシック" charset="-128"/>
              </a:rPr>
              <a:t>P2P/Relay</a:t>
            </a:r>
          </a:p>
          <a:p>
            <a:r>
              <a:rPr lang="en-US" smtClean="0">
                <a:ea typeface="ＭＳ Ｐゴシック" charset="-128"/>
              </a:rPr>
              <a:t>Check P2P/Relay status alt-link</a:t>
            </a:r>
          </a:p>
          <a:p>
            <a:r>
              <a:rPr lang="en-US" smtClean="0">
                <a:ea typeface="ＭＳ Ｐゴシック" charset="-128"/>
              </a:rPr>
              <a:t>Check KServer relay port</a:t>
            </a:r>
          </a:p>
          <a:p>
            <a:r>
              <a:rPr lang="en-US" smtClean="0">
                <a:ea typeface="ＭＳ Ｐゴシック" charset="-128"/>
              </a:rPr>
              <a:t>Check for local port conflict (trace log)</a:t>
            </a:r>
          </a:p>
          <a:p>
            <a:r>
              <a:rPr lang="en-US" smtClean="0">
                <a:ea typeface="ＭＳ Ｐゴシック" charset="-128"/>
              </a:rPr>
              <a:t>Check Agent Scripts</a:t>
            </a:r>
          </a:p>
          <a:p>
            <a:r>
              <a:rPr lang="en-US" smtClean="0">
                <a:ea typeface="ＭＳ Ｐゴシック" charset="-128"/>
              </a:rPr>
              <a:t>Check selected interface for P2P/Relay</a:t>
            </a:r>
          </a:p>
          <a:p>
            <a:endParaRPr lang="en-US" smtClean="0">
              <a:ea typeface="ＭＳ Ｐゴシック" charset="-128"/>
            </a:endParaRPr>
          </a:p>
          <a:p>
            <a:endParaRPr lang="en-US" smtClean="0">
              <a:ea typeface="ＭＳ Ｐゴシック" charset="-128"/>
            </a:endParaRPr>
          </a:p>
          <a:p>
            <a:endParaRPr lang="en-US" smtClean="0">
              <a:ea typeface="ＭＳ Ｐゴシック"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3200" smtClean="0">
                <a:ea typeface="ＭＳ Ｐゴシック" charset="-128"/>
              </a:rPr>
              <a:t>Live Connect Overview</a:t>
            </a:r>
          </a:p>
        </p:txBody>
      </p:sp>
      <p:sp>
        <p:nvSpPr>
          <p:cNvPr id="36867" name="Rectangle 3"/>
          <p:cNvSpPr>
            <a:spLocks noGrp="1" noChangeArrowheads="1"/>
          </p:cNvSpPr>
          <p:nvPr>
            <p:ph type="body" idx="1"/>
          </p:nvPr>
        </p:nvSpPr>
        <p:spPr/>
        <p:txBody>
          <a:bodyPr/>
          <a:lstStyle/>
          <a:p>
            <a:pPr eaLnBrk="1" hangingPunct="1">
              <a:buFontTx/>
              <a:buNone/>
            </a:pPr>
            <a:r>
              <a:rPr lang="en-US" smtClean="0">
                <a:ea typeface="ＭＳ Ｐゴシック" charset="-128"/>
              </a:rPr>
              <a:t>What follows v1?</a:t>
            </a:r>
          </a:p>
          <a:p>
            <a:pPr eaLnBrk="1" hangingPunct="1"/>
            <a:r>
              <a:rPr lang="en-US" sz="2800" smtClean="0">
                <a:ea typeface="ＭＳ Ｐゴシック" charset="-128"/>
              </a:rPr>
              <a:t>OS X support</a:t>
            </a:r>
          </a:p>
          <a:p>
            <a:pPr eaLnBrk="1" hangingPunct="1"/>
            <a:r>
              <a:rPr lang="en-US" sz="2800" smtClean="0">
                <a:ea typeface="ＭＳ Ｐゴシック" charset="-128"/>
              </a:rPr>
              <a:t>Safari </a:t>
            </a:r>
          </a:p>
          <a:p>
            <a:pPr eaLnBrk="1" hangingPunct="1"/>
            <a:r>
              <a:rPr lang="en-US" sz="2800" smtClean="0">
                <a:ea typeface="ＭＳ Ｐゴシック" charset="-128"/>
              </a:rPr>
              <a:t>Kaseya remote control protocol</a:t>
            </a:r>
          </a:p>
          <a:p>
            <a:pPr eaLnBrk="1" hangingPunct="1"/>
            <a:r>
              <a:rPr lang="en-US" sz="2800" smtClean="0">
                <a:ea typeface="ＭＳ Ｐゴシック" charset="-128"/>
              </a:rPr>
              <a:t>Updated chat</a:t>
            </a:r>
          </a:p>
          <a:p>
            <a:pPr eaLnBrk="1" hangingPunct="1"/>
            <a:r>
              <a:rPr lang="en-US" sz="2800" smtClean="0">
                <a:ea typeface="ＭＳ Ｐゴシック" charset="-128"/>
              </a:rPr>
              <a:t>VoIP</a:t>
            </a:r>
          </a:p>
          <a:p>
            <a:pPr eaLnBrk="1" hangingPunct="1"/>
            <a:r>
              <a:rPr lang="en-US" sz="2800" smtClean="0">
                <a:ea typeface="ＭＳ Ｐゴシック" charset="-128"/>
              </a:rPr>
              <a:t>Admin to remote meeting capabilities</a:t>
            </a:r>
          </a:p>
          <a:p>
            <a:pPr eaLnBrk="1" hangingPunct="1"/>
            <a:r>
              <a:rPr lang="en-US" sz="2800" smtClean="0">
                <a:ea typeface="ＭＳ Ｐゴシック" charset="-128"/>
              </a:rPr>
              <a:t>Add/Remove Programs </a:t>
            </a:r>
          </a:p>
          <a:p>
            <a:pPr eaLnBrk="1" hangingPunct="1"/>
            <a:r>
              <a:rPr lang="en-US" sz="2800" smtClean="0">
                <a:ea typeface="ＭＳ Ｐゴシック" charset="-128"/>
              </a:rPr>
              <a:t>Sound, Remote Printing</a:t>
            </a:r>
          </a:p>
          <a:p>
            <a:pPr lvl="1" eaLnBrk="1" hangingPunct="1">
              <a:buFontTx/>
              <a:buNone/>
            </a:pPr>
            <a:endParaRPr lang="en-US" smtClean="0">
              <a:ea typeface="ＭＳ Ｐゴシック" charset="-128"/>
            </a:endParaRPr>
          </a:p>
          <a:p>
            <a:pPr lvl="1" eaLnBrk="1" hangingPunct="1"/>
            <a:endParaRPr lang="en-US" smtClean="0">
              <a:ea typeface="ＭＳ Ｐゴシック"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ea typeface="ＭＳ Ｐゴシック" charset="-128"/>
              </a:rPr>
              <a:t>Live Connect Features</a:t>
            </a:r>
          </a:p>
        </p:txBody>
      </p:sp>
      <p:sp>
        <p:nvSpPr>
          <p:cNvPr id="7171" name="Rectangle 3"/>
          <p:cNvSpPr>
            <a:spLocks noGrp="1" noChangeArrowheads="1"/>
          </p:cNvSpPr>
          <p:nvPr>
            <p:ph type="body" idx="1"/>
          </p:nvPr>
        </p:nvSpPr>
        <p:spPr/>
        <p:txBody>
          <a:bodyPr/>
          <a:lstStyle/>
          <a:p>
            <a:pPr eaLnBrk="1" hangingPunct="1"/>
            <a:r>
              <a:rPr lang="en-US" sz="2800" dirty="0" smtClean="0">
                <a:ea typeface="ＭＳ Ｐゴシック" charset="-128"/>
              </a:rPr>
              <a:t>Provides real-time access </a:t>
            </a:r>
          </a:p>
          <a:p>
            <a:pPr lvl="1" eaLnBrk="1" hangingPunct="1"/>
            <a:r>
              <a:rPr lang="en-US" sz="2400" dirty="0" err="1" smtClean="0">
                <a:ea typeface="ＭＳ Ｐゴシック" charset="-128"/>
              </a:rPr>
              <a:t>Admin’s</a:t>
            </a:r>
            <a:r>
              <a:rPr lang="en-US" sz="2400" dirty="0" smtClean="0">
                <a:ea typeface="ＭＳ Ｐゴシック" charset="-128"/>
              </a:rPr>
              <a:t> machine to remote machine (K Agent)</a:t>
            </a:r>
          </a:p>
          <a:p>
            <a:pPr eaLnBrk="1" hangingPunct="1"/>
            <a:r>
              <a:rPr lang="en-US" sz="2800" dirty="0" smtClean="0">
                <a:ea typeface="ＭＳ Ｐゴシック" charset="-128"/>
              </a:rPr>
              <a:t>Fully configurable</a:t>
            </a:r>
          </a:p>
          <a:p>
            <a:pPr eaLnBrk="1" hangingPunct="1"/>
            <a:r>
              <a:rPr lang="en-US" sz="2800" dirty="0" smtClean="0">
                <a:ea typeface="ＭＳ Ｐゴシック" charset="-128"/>
              </a:rPr>
              <a:t>File Manager</a:t>
            </a:r>
          </a:p>
          <a:p>
            <a:pPr eaLnBrk="1" hangingPunct="1">
              <a:buNone/>
            </a:pPr>
            <a:r>
              <a:rPr lang="en-US" sz="2800" dirty="0" smtClean="0">
                <a:ea typeface="ＭＳ Ｐゴシック" charset="-128"/>
              </a:rPr>
              <a:t>		Drag/Drop file transfer in the browser</a:t>
            </a:r>
          </a:p>
          <a:p>
            <a:pPr eaLnBrk="1" hangingPunct="1"/>
            <a:r>
              <a:rPr lang="en-US" sz="2800" dirty="0" smtClean="0">
                <a:ea typeface="ＭＳ Ｐゴシック" charset="-128"/>
              </a:rPr>
              <a:t>Real Time data display of commonly monitored functions. </a:t>
            </a:r>
            <a:r>
              <a:rPr lang="en-US" sz="2800" dirty="0" err="1" smtClean="0">
                <a:ea typeface="ＭＳ Ｐゴシック" charset="-128"/>
              </a:rPr>
              <a:t>Eg</a:t>
            </a:r>
            <a:r>
              <a:rPr lang="en-US" sz="2800" dirty="0" smtClean="0">
                <a:ea typeface="ＭＳ Ｐゴシック" charset="-128"/>
              </a:rPr>
              <a:t>: CPU, Memory.</a:t>
            </a:r>
          </a:p>
          <a:p>
            <a:pPr eaLnBrk="1" hangingPunct="1"/>
            <a:r>
              <a:rPr lang="en-US" sz="2800" dirty="0" smtClean="0">
                <a:ea typeface="ＭＳ Ｐゴシック" charset="-128"/>
              </a:rPr>
              <a:t>Scalable</a:t>
            </a:r>
          </a:p>
          <a:p>
            <a:pPr eaLnBrk="1" hangingPunct="1"/>
            <a:r>
              <a:rPr lang="en-US" sz="2800" dirty="0" smtClean="0">
                <a:ea typeface="ＭＳ Ｐゴシック" charset="-128"/>
              </a:rPr>
              <a:t>Supports foreign languages.</a:t>
            </a:r>
          </a:p>
          <a:p>
            <a:pPr eaLnBrk="1" hangingPunct="1"/>
            <a:endParaRPr lang="en-US" sz="2800" dirty="0" smtClean="0">
              <a:ea typeface="ＭＳ Ｐゴシック" charset="-128"/>
            </a:endParaRPr>
          </a:p>
          <a:p>
            <a:pPr eaLnBrk="1" hangingPunct="1">
              <a:buNone/>
            </a:pPr>
            <a:endParaRPr lang="en-US" sz="2800" dirty="0" smtClean="0">
              <a:ea typeface="ＭＳ Ｐゴシック" charset="-128"/>
            </a:endParaRPr>
          </a:p>
          <a:p>
            <a:pPr eaLnBrk="1" hangingPunct="1"/>
            <a:endParaRPr lang="en-US" sz="2800" dirty="0" smtClean="0">
              <a:ea typeface="ＭＳ Ｐゴシック" charset="-128"/>
            </a:endParaRPr>
          </a:p>
          <a:p>
            <a:pPr eaLnBrk="1" hangingPunct="1">
              <a:buFontTx/>
              <a:buNone/>
            </a:pPr>
            <a:endParaRPr lang="en-US" sz="2400" dirty="0" smtClean="0">
              <a:ea typeface="ＭＳ Ｐゴシック" charset="-128"/>
            </a:endParaRPr>
          </a:p>
          <a:p>
            <a:pPr lvl="1" eaLnBrk="1" hangingPunct="1">
              <a:buFontTx/>
              <a:buNone/>
            </a:pPr>
            <a:endParaRPr lang="en-US" dirty="0" smtClean="0">
              <a:ea typeface="ＭＳ Ｐゴシック" charset="-128"/>
            </a:endParaRPr>
          </a:p>
          <a:p>
            <a:pPr lvl="1" eaLnBrk="1" hangingPunct="1"/>
            <a:endParaRPr lang="en-US" dirty="0" smtClean="0">
              <a:ea typeface="ＭＳ Ｐゴシック"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3200" dirty="0" smtClean="0">
                <a:ea typeface="ＭＳ Ｐゴシック" charset="-128"/>
              </a:rPr>
              <a:t>Live Connect Features(cont.)</a:t>
            </a:r>
          </a:p>
        </p:txBody>
      </p:sp>
      <p:sp>
        <p:nvSpPr>
          <p:cNvPr id="8195" name="Rectangle 3"/>
          <p:cNvSpPr>
            <a:spLocks noGrp="1" noChangeArrowheads="1"/>
          </p:cNvSpPr>
          <p:nvPr>
            <p:ph type="body" idx="1"/>
          </p:nvPr>
        </p:nvSpPr>
        <p:spPr/>
        <p:txBody>
          <a:bodyPr/>
          <a:lstStyle/>
          <a:p>
            <a:pPr eaLnBrk="1" hangingPunct="1"/>
            <a:r>
              <a:rPr lang="en-US" sz="2800" dirty="0" smtClean="0">
                <a:ea typeface="ＭＳ Ｐゴシック" charset="-128"/>
              </a:rPr>
              <a:t>Command Shell</a:t>
            </a:r>
          </a:p>
          <a:p>
            <a:pPr eaLnBrk="1" hangingPunct="1"/>
            <a:r>
              <a:rPr lang="en-US" sz="2800" dirty="0" smtClean="0">
                <a:ea typeface="ＭＳ Ｐゴシック" charset="-128"/>
              </a:rPr>
              <a:t>Registry Editor</a:t>
            </a:r>
          </a:p>
          <a:p>
            <a:pPr eaLnBrk="1" hangingPunct="1"/>
            <a:r>
              <a:rPr lang="en-US" sz="2800" dirty="0" smtClean="0">
                <a:ea typeface="ＭＳ Ｐゴシック" charset="-128"/>
              </a:rPr>
              <a:t>Task Manager</a:t>
            </a:r>
          </a:p>
          <a:p>
            <a:pPr lvl="1" eaLnBrk="1" hangingPunct="1">
              <a:buFont typeface="Arial" charset="0"/>
              <a:buChar char="•"/>
            </a:pPr>
            <a:r>
              <a:rPr lang="en-US" sz="2400" dirty="0" smtClean="0">
                <a:ea typeface="ＭＳ Ｐゴシック" charset="-128"/>
              </a:rPr>
              <a:t>Processes</a:t>
            </a:r>
          </a:p>
          <a:p>
            <a:pPr lvl="1" eaLnBrk="1" hangingPunct="1">
              <a:buFont typeface="Arial" charset="0"/>
              <a:buChar char="•"/>
            </a:pPr>
            <a:r>
              <a:rPr lang="en-US" sz="2400" dirty="0" smtClean="0">
                <a:ea typeface="ＭＳ Ｐゴシック" charset="-128"/>
              </a:rPr>
              <a:t>Services</a:t>
            </a:r>
          </a:p>
          <a:p>
            <a:pPr lvl="1" eaLnBrk="1" hangingPunct="1">
              <a:buFont typeface="Arial" charset="0"/>
              <a:buChar char="•"/>
            </a:pPr>
            <a:r>
              <a:rPr lang="en-US" sz="2400" dirty="0" smtClean="0">
                <a:ea typeface="ＭＳ Ｐゴシック" charset="-128"/>
              </a:rPr>
              <a:t>Performance</a:t>
            </a:r>
          </a:p>
          <a:p>
            <a:pPr eaLnBrk="1" hangingPunct="1"/>
            <a:r>
              <a:rPr lang="en-US" sz="2800" dirty="0" smtClean="0">
                <a:ea typeface="ＭＳ Ｐゴシック" charset="-128"/>
              </a:rPr>
              <a:t>Event Viewer</a:t>
            </a:r>
          </a:p>
          <a:p>
            <a:pPr eaLnBrk="1" hangingPunct="1"/>
            <a:r>
              <a:rPr lang="en-US" sz="2800" dirty="0" smtClean="0">
                <a:ea typeface="ＭＳ Ｐゴシック" charset="-128"/>
              </a:rPr>
              <a:t>Desktop Access</a:t>
            </a:r>
          </a:p>
          <a:p>
            <a:pPr eaLnBrk="1" hangingPunct="1"/>
            <a:endParaRPr lang="en-US" sz="2800" dirty="0" smtClean="0">
              <a:ea typeface="ＭＳ Ｐゴシック" charset="-128"/>
            </a:endParaRPr>
          </a:p>
          <a:p>
            <a:pPr lvl="1" eaLnBrk="1" hangingPunct="1">
              <a:buFontTx/>
              <a:buNone/>
            </a:pPr>
            <a:endParaRPr lang="en-US" dirty="0" smtClean="0">
              <a:ea typeface="ＭＳ Ｐゴシック" charset="-128"/>
            </a:endParaRPr>
          </a:p>
          <a:p>
            <a:pPr lvl="1" eaLnBrk="1" hangingPunct="1"/>
            <a:endParaRPr lang="en-US" dirty="0" smtClean="0">
              <a:ea typeface="ＭＳ Ｐゴシック" charset="-128"/>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ea typeface="ＭＳ Ｐゴシック" charset="-128"/>
              </a:rPr>
              <a:t>Agent Data</a:t>
            </a:r>
          </a:p>
        </p:txBody>
      </p:sp>
      <p:sp>
        <p:nvSpPr>
          <p:cNvPr id="9219" name="Content Placeholder 2"/>
          <p:cNvSpPr>
            <a:spLocks noGrp="1"/>
          </p:cNvSpPr>
          <p:nvPr>
            <p:ph idx="1"/>
          </p:nvPr>
        </p:nvSpPr>
        <p:spPr/>
        <p:txBody>
          <a:bodyPr/>
          <a:lstStyle/>
          <a:p>
            <a:r>
              <a:rPr lang="en-US" smtClean="0">
                <a:ea typeface="ＭＳ Ｐゴシック" charset="-128"/>
              </a:rPr>
              <a:t>Pending Procedures</a:t>
            </a:r>
          </a:p>
          <a:p>
            <a:r>
              <a:rPr lang="en-US" smtClean="0">
                <a:ea typeface="ＭＳ Ｐゴシック" charset="-128"/>
              </a:rPr>
              <a:t>Agent Logs</a:t>
            </a:r>
          </a:p>
          <a:p>
            <a:r>
              <a:rPr lang="en-US" smtClean="0">
                <a:ea typeface="ＭＳ Ｐゴシック" charset="-128"/>
              </a:rPr>
              <a:t>Patch Status</a:t>
            </a:r>
          </a:p>
          <a:p>
            <a:r>
              <a:rPr lang="en-US" smtClean="0">
                <a:ea typeface="ＭＳ Ｐゴシック" charset="-128"/>
              </a:rPr>
              <a:t>Agent Settings</a:t>
            </a:r>
          </a:p>
          <a:p>
            <a:r>
              <a:rPr lang="en-US" smtClean="0">
                <a:ea typeface="ＭＳ Ｐゴシック" charset="-128"/>
              </a:rPr>
              <a:t>Documents</a:t>
            </a:r>
          </a:p>
          <a:p>
            <a:r>
              <a:rPr lang="en-US" smtClean="0">
                <a:ea typeface="ＭＳ Ｐゴシック" charset="-128"/>
              </a:rPr>
              <a:t>Get File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ea typeface="ＭＳ Ｐゴシック" charset="-128"/>
              </a:rPr>
              <a:t>Audit Information</a:t>
            </a:r>
          </a:p>
        </p:txBody>
      </p:sp>
      <p:sp>
        <p:nvSpPr>
          <p:cNvPr id="10243" name="Content Placeholder 2"/>
          <p:cNvSpPr>
            <a:spLocks noGrp="1"/>
          </p:cNvSpPr>
          <p:nvPr>
            <p:ph idx="1"/>
          </p:nvPr>
        </p:nvSpPr>
        <p:spPr/>
        <p:txBody>
          <a:bodyPr/>
          <a:lstStyle/>
          <a:p>
            <a:r>
              <a:rPr lang="en-US" smtClean="0">
                <a:ea typeface="ＭＳ Ｐゴシック" charset="-128"/>
              </a:rPr>
              <a:t>Machine Info</a:t>
            </a:r>
          </a:p>
          <a:p>
            <a:r>
              <a:rPr lang="en-US" smtClean="0">
                <a:ea typeface="ＭＳ Ｐゴシック" charset="-128"/>
              </a:rPr>
              <a:t>Installed Apps</a:t>
            </a:r>
          </a:p>
          <a:p>
            <a:r>
              <a:rPr lang="en-US" smtClean="0">
                <a:ea typeface="ＭＳ Ｐゴシック" charset="-128"/>
              </a:rPr>
              <a:t>System Info</a:t>
            </a:r>
          </a:p>
          <a:p>
            <a:r>
              <a:rPr lang="en-US" smtClean="0">
                <a:ea typeface="ＭＳ Ｐゴシック" charset="-128"/>
              </a:rPr>
              <a:t>Disk Volumes</a:t>
            </a:r>
          </a:p>
          <a:p>
            <a:r>
              <a:rPr lang="en-US" smtClean="0">
                <a:ea typeface="ＭＳ Ｐゴシック" charset="-128"/>
              </a:rPr>
              <a:t>PCI &amp; Disk Hardware</a:t>
            </a:r>
          </a:p>
          <a:p>
            <a:r>
              <a:rPr lang="en-US" smtClean="0">
                <a:ea typeface="ＭＳ Ｐゴシック" charset="-128"/>
              </a:rPr>
              <a:t>Printers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ea typeface="ＭＳ Ｐゴシック" charset="-128"/>
              </a:rPr>
              <a:t>File Manager</a:t>
            </a:r>
          </a:p>
        </p:txBody>
      </p:sp>
      <p:sp>
        <p:nvSpPr>
          <p:cNvPr id="11267" name="Content Placeholder 2"/>
          <p:cNvSpPr>
            <a:spLocks noGrp="1"/>
          </p:cNvSpPr>
          <p:nvPr>
            <p:ph idx="1"/>
          </p:nvPr>
        </p:nvSpPr>
        <p:spPr/>
        <p:txBody>
          <a:bodyPr/>
          <a:lstStyle/>
          <a:p>
            <a:r>
              <a:rPr lang="en-US" dirty="0" smtClean="0">
                <a:ea typeface="ＭＳ Ｐゴシック" charset="-128"/>
              </a:rPr>
              <a:t>Similar to </a:t>
            </a:r>
            <a:r>
              <a:rPr lang="en-US" dirty="0" err="1" smtClean="0">
                <a:ea typeface="ＭＳ Ｐゴシック" charset="-128"/>
              </a:rPr>
              <a:t>FileZilla</a:t>
            </a:r>
            <a:endParaRPr lang="en-US" dirty="0" smtClean="0">
              <a:ea typeface="ＭＳ Ｐゴシック" charset="-128"/>
            </a:endParaRPr>
          </a:p>
          <a:p>
            <a:r>
              <a:rPr lang="en-US" dirty="0" smtClean="0">
                <a:ea typeface="ＭＳ Ｐゴシック" charset="-128"/>
              </a:rPr>
              <a:t>Two way file transfer</a:t>
            </a:r>
          </a:p>
          <a:p>
            <a:r>
              <a:rPr lang="en-US" dirty="0" smtClean="0">
                <a:ea typeface="ＭＳ Ｐゴシック" charset="-128"/>
              </a:rPr>
              <a:t>Drag and drop </a:t>
            </a:r>
          </a:p>
          <a:p>
            <a:r>
              <a:rPr lang="en-US" dirty="0" smtClean="0">
                <a:ea typeface="ＭＳ Ｐゴシック" charset="-128"/>
              </a:rPr>
              <a:t>Supports local volumes only</a:t>
            </a:r>
          </a:p>
          <a:p>
            <a:r>
              <a:rPr lang="en-US" dirty="0" smtClean="0">
                <a:ea typeface="ＭＳ Ｐゴシック" charset="-128"/>
              </a:rPr>
              <a:t>File functions: move, copy, rename, delete </a:t>
            </a:r>
          </a:p>
          <a:p>
            <a:endParaRPr lang="en-US" dirty="0" smtClean="0">
              <a:ea typeface="ＭＳ Ｐゴシック"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ea typeface="ＭＳ Ｐゴシック" charset="-128"/>
              </a:rPr>
              <a:t>Command Shell</a:t>
            </a:r>
          </a:p>
        </p:txBody>
      </p:sp>
      <p:sp>
        <p:nvSpPr>
          <p:cNvPr id="12291" name="Content Placeholder 2"/>
          <p:cNvSpPr>
            <a:spLocks noGrp="1"/>
          </p:cNvSpPr>
          <p:nvPr>
            <p:ph idx="1"/>
          </p:nvPr>
        </p:nvSpPr>
        <p:spPr/>
        <p:txBody>
          <a:bodyPr/>
          <a:lstStyle/>
          <a:p>
            <a:r>
              <a:rPr lang="en-US" dirty="0" smtClean="0">
                <a:ea typeface="ＭＳ Ｐゴシック" charset="-128"/>
              </a:rPr>
              <a:t>Similar to CMD.exe</a:t>
            </a:r>
          </a:p>
          <a:p>
            <a:r>
              <a:rPr lang="en-US" dirty="0" smtClean="0">
                <a:ea typeface="ＭＳ Ｐゴシック" charset="-128"/>
              </a:rPr>
              <a:t>Runs in Service mode</a:t>
            </a:r>
          </a:p>
          <a:p>
            <a:r>
              <a:rPr lang="en-US" dirty="0" smtClean="0">
                <a:ea typeface="ＭＳ Ｐゴシック" charset="-128"/>
              </a:rPr>
              <a:t>Start in C:\Windows\System32</a:t>
            </a:r>
          </a:p>
          <a:p>
            <a:r>
              <a:rPr lang="en-US" dirty="0" smtClean="0">
                <a:ea typeface="ＭＳ Ｐゴシック" charset="-128"/>
              </a:rPr>
              <a:t>Supports CMD console commands</a:t>
            </a:r>
            <a:br>
              <a:rPr lang="en-US" dirty="0" smtClean="0">
                <a:ea typeface="ＭＳ Ｐゴシック" charset="-128"/>
              </a:rPr>
            </a:br>
            <a:r>
              <a:rPr lang="en-US" dirty="0" smtClean="0">
                <a:ea typeface="ＭＳ Ｐゴシック" charset="-128"/>
              </a:rPr>
              <a:t>does not support edit type commands</a:t>
            </a:r>
          </a:p>
          <a:p>
            <a:r>
              <a:rPr lang="en-US" dirty="0" smtClean="0">
                <a:ea typeface="ＭＳ Ｐゴシック" charset="-128"/>
              </a:rPr>
              <a:t>Agent runs CMD in the background</a:t>
            </a:r>
          </a:p>
          <a:p>
            <a:endParaRPr lang="en-US" dirty="0" smtClean="0">
              <a:ea typeface="ＭＳ Ｐゴシック"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ea typeface="ＭＳ Ｐゴシック" charset="-128"/>
              </a:rPr>
              <a:t>Registry Editor</a:t>
            </a:r>
          </a:p>
        </p:txBody>
      </p:sp>
      <p:sp>
        <p:nvSpPr>
          <p:cNvPr id="13315" name="Content Placeholder 2"/>
          <p:cNvSpPr>
            <a:spLocks noGrp="1"/>
          </p:cNvSpPr>
          <p:nvPr>
            <p:ph idx="1"/>
          </p:nvPr>
        </p:nvSpPr>
        <p:spPr/>
        <p:txBody>
          <a:bodyPr/>
          <a:lstStyle/>
          <a:p>
            <a:r>
              <a:rPr lang="en-US" dirty="0" smtClean="0">
                <a:ea typeface="ＭＳ Ｐゴシック" charset="-128"/>
              </a:rPr>
              <a:t>Similar to </a:t>
            </a:r>
            <a:r>
              <a:rPr lang="en-US" dirty="0" err="1" smtClean="0">
                <a:ea typeface="ＭＳ Ｐゴシック" charset="-128"/>
              </a:rPr>
              <a:t>RegEdit</a:t>
            </a:r>
            <a:endParaRPr lang="en-US" dirty="0" smtClean="0">
              <a:ea typeface="ＭＳ Ｐゴシック" charset="-128"/>
            </a:endParaRPr>
          </a:p>
          <a:p>
            <a:r>
              <a:rPr lang="en-US" dirty="0" smtClean="0">
                <a:ea typeface="ＭＳ Ｐゴシック" charset="-128"/>
              </a:rPr>
              <a:t>Has search capabilities</a:t>
            </a:r>
          </a:p>
          <a:p>
            <a:r>
              <a:rPr lang="en-US" dirty="0" smtClean="0">
                <a:ea typeface="ＭＳ Ｐゴシック" charset="-128"/>
              </a:rPr>
              <a:t>Supports 64 bit registries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
      <a:dk1>
        <a:srgbClr val="000000"/>
      </a:dk1>
      <a:lt1>
        <a:srgbClr val="4167B0"/>
      </a:lt1>
      <a:dk2>
        <a:srgbClr val="06BAF7"/>
      </a:dk2>
      <a:lt2>
        <a:srgbClr val="B3B3B4"/>
      </a:lt2>
      <a:accent1>
        <a:srgbClr val="FFDD00"/>
      </a:accent1>
      <a:accent2>
        <a:srgbClr val="FBA01C"/>
      </a:accent2>
      <a:accent3>
        <a:srgbClr val="B0B8D4"/>
      </a:accent3>
      <a:accent4>
        <a:srgbClr val="000000"/>
      </a:accent4>
      <a:accent5>
        <a:srgbClr val="FFEBAA"/>
      </a:accent5>
      <a:accent6>
        <a:srgbClr val="E39118"/>
      </a:accent6>
      <a:hlink>
        <a:srgbClr val="EE1C25"/>
      </a:hlink>
      <a:folHlink>
        <a:srgbClr val="0093B1"/>
      </a:folHlink>
    </a:clrScheme>
    <a:fontScheme name="Custom Design">
      <a:majorFont>
        <a:latin typeface="Frutiger LT Com 55 Roman"/>
        <a:ea typeface=""/>
        <a:cs typeface=""/>
      </a:majorFont>
      <a:minorFont>
        <a:latin typeface="Frutiger LT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
      <a:dk1>
        <a:srgbClr val="000000"/>
      </a:dk1>
      <a:lt1>
        <a:srgbClr val="4167B0"/>
      </a:lt1>
      <a:dk2>
        <a:srgbClr val="06BAF7"/>
      </a:dk2>
      <a:lt2>
        <a:srgbClr val="B3B3B4"/>
      </a:lt2>
      <a:accent1>
        <a:srgbClr val="FFDD00"/>
      </a:accent1>
      <a:accent2>
        <a:srgbClr val="FBA01C"/>
      </a:accent2>
      <a:accent3>
        <a:srgbClr val="B0B8D4"/>
      </a:accent3>
      <a:accent4>
        <a:srgbClr val="000000"/>
      </a:accent4>
      <a:accent5>
        <a:srgbClr val="FFEBAA"/>
      </a:accent5>
      <a:accent6>
        <a:srgbClr val="E39118"/>
      </a:accent6>
      <a:hlink>
        <a:srgbClr val="EE1C25"/>
      </a:hlink>
      <a:folHlink>
        <a:srgbClr val="0093B1"/>
      </a:folHlink>
    </a:clrScheme>
    <a:fontScheme name="1_Custom Design">
      <a:majorFont>
        <a:latin typeface="Frutiger LT Com 55 Roman"/>
        <a:ea typeface=""/>
        <a:cs typeface=""/>
      </a:majorFont>
      <a:minorFont>
        <a:latin typeface="Frutiger LT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19627</TotalTime>
  <Words>927</Words>
  <Application>Microsoft Office PowerPoint</Application>
  <PresentationFormat>On-screen Show (4:3)</PresentationFormat>
  <Paragraphs>197</Paragraphs>
  <Slides>29</Slides>
  <Notes>4</Notes>
  <HiddenSlides>1</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Custom Design</vt:lpstr>
      <vt:lpstr>1_Custom Design</vt:lpstr>
      <vt:lpstr>2_Custom Design</vt:lpstr>
      <vt:lpstr>Live Connect</vt:lpstr>
      <vt:lpstr>Live Connect Architecture</vt:lpstr>
      <vt:lpstr>Live Connect Features</vt:lpstr>
      <vt:lpstr>Live Connect Features(cont.)</vt:lpstr>
      <vt:lpstr>Agent Data</vt:lpstr>
      <vt:lpstr>Audit Information</vt:lpstr>
      <vt:lpstr>File Manager</vt:lpstr>
      <vt:lpstr>Command Shell</vt:lpstr>
      <vt:lpstr>Registry Editor</vt:lpstr>
      <vt:lpstr>Task Manager</vt:lpstr>
      <vt:lpstr>Desktop Access</vt:lpstr>
      <vt:lpstr>Starting a KLC session</vt:lpstr>
      <vt:lpstr>Relay connection establishment</vt:lpstr>
      <vt:lpstr>Loading Modules</vt:lpstr>
      <vt:lpstr>Need for P2P</vt:lpstr>
      <vt:lpstr>Establishing P2P connection</vt:lpstr>
      <vt:lpstr>Establishing P2P connection</vt:lpstr>
      <vt:lpstr>Establishing P2P event chronology</vt:lpstr>
      <vt:lpstr>P2P SaaS</vt:lpstr>
      <vt:lpstr>P2P SaaS (con’t)</vt:lpstr>
      <vt:lpstr>P2P MSP</vt:lpstr>
      <vt:lpstr>P2P Private</vt:lpstr>
      <vt:lpstr>P2P Remote Admin</vt:lpstr>
      <vt:lpstr>P2P Heuristics </vt:lpstr>
      <vt:lpstr>P2P Heuristics (con’t)</vt:lpstr>
      <vt:lpstr>Diagnostics</vt:lpstr>
      <vt:lpstr>Diagnostics (con’t)</vt:lpstr>
      <vt:lpstr>Diagnostics</vt:lpstr>
      <vt:lpstr>Live Connect Overview</vt:lpstr>
    </vt:vector>
  </TitlesOfParts>
  <Company>EclipsE Productions,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 Arnold</dc:creator>
  <cp:lastModifiedBy>Anjini Shukla</cp:lastModifiedBy>
  <cp:revision>122</cp:revision>
  <cp:lastPrinted>2009-06-05T16:52:03Z</cp:lastPrinted>
  <dcterms:created xsi:type="dcterms:W3CDTF">2009-10-02T04:42:54Z</dcterms:created>
  <dcterms:modified xsi:type="dcterms:W3CDTF">2010-01-29T16:53:36Z</dcterms:modified>
</cp:coreProperties>
</file>