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9.jpg" ContentType="image/jpeg"/>
  <Override PartName="/ppt/notesSlides/notesSlide15.xml" ContentType="application/vnd.openxmlformats-officedocument.presentationml.notesSlide+xml"/>
  <Override PartName="/ppt/media/image10.jpg" ContentType="image/jpeg"/>
  <Override PartName="/ppt/notesSlides/notesSlide16.xml" ContentType="application/vnd.openxmlformats-officedocument.presentationml.notesSlide+xml"/>
  <Override PartName="/ppt/media/image12.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61" r:id="rId4"/>
    <p:sldId id="286" r:id="rId5"/>
    <p:sldId id="269" r:id="rId6"/>
    <p:sldId id="274" r:id="rId7"/>
    <p:sldId id="272" r:id="rId8"/>
    <p:sldId id="292" r:id="rId9"/>
    <p:sldId id="294" r:id="rId10"/>
    <p:sldId id="291" r:id="rId11"/>
    <p:sldId id="273" r:id="rId12"/>
    <p:sldId id="275" r:id="rId13"/>
    <p:sldId id="285" r:id="rId14"/>
    <p:sldId id="288" r:id="rId15"/>
    <p:sldId id="293" r:id="rId16"/>
    <p:sldId id="278" r:id="rId17"/>
    <p:sldId id="282" r:id="rId18"/>
    <p:sldId id="290" r:id="rId19"/>
    <p:sldId id="258" r:id="rId20"/>
    <p:sldId id="289" r:id="rId21"/>
    <p:sldId id="260" r:id="rId22"/>
    <p:sldId id="262"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ITHA MOHAN" initials="NM" lastIdx="1" clrIdx="0">
    <p:extLst>
      <p:ext uri="{19B8F6BF-5375-455C-9EA6-DF929625EA0E}">
        <p15:presenceInfo xmlns:p15="http://schemas.microsoft.com/office/powerpoint/2012/main" userId="NAMITHA MOHAN" providerId="None"/>
      </p:ext>
    </p:extLst>
  </p:cmAuthor>
  <p:cmAuthor id="2" name="HP" initials="H" lastIdx="1" clrIdx="1">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84383" autoAdjust="0"/>
  </p:normalViewPr>
  <p:slideViewPr>
    <p:cSldViewPr snapToGrid="0">
      <p:cViewPr varScale="1">
        <p:scale>
          <a:sx n="61" d="100"/>
          <a:sy n="61" d="100"/>
        </p:scale>
        <p:origin x="1050" y="72"/>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2308E-6079-4ADB-AB56-9DA15F111B8B}" type="datetimeFigureOut">
              <a:rPr lang="en-IN" smtClean="0"/>
              <a:t>13-09-2018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DFE07-9DEC-4AB9-B9F0-4C5912974D88}" type="slidenum">
              <a:rPr lang="en-IN" smtClean="0"/>
              <a:t>‹#›</a:t>
            </a:fld>
            <a:endParaRPr lang="en-IN"/>
          </a:p>
        </p:txBody>
      </p:sp>
    </p:spTree>
    <p:extLst>
      <p:ext uri="{BB962C8B-B14F-4D97-AF65-F5344CB8AC3E}">
        <p14:creationId xmlns:p14="http://schemas.microsoft.com/office/powerpoint/2010/main" val="338604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Responsivity"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n.wikipedia.org/wiki/Watt" TargetMode="External"/><Relationship Id="rId4" Type="http://schemas.openxmlformats.org/officeDocument/2006/relationships/hyperlink" Target="https://en.wikipedia.org/wiki/Amper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1</a:t>
            </a:fld>
            <a:endParaRPr lang="en-IN"/>
          </a:p>
        </p:txBody>
      </p:sp>
    </p:spTree>
    <p:extLst>
      <p:ext uri="{BB962C8B-B14F-4D97-AF65-F5344CB8AC3E}">
        <p14:creationId xmlns:p14="http://schemas.microsoft.com/office/powerpoint/2010/main" val="2850724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 i.e. has an infinite effective focal length. (theoretically)</a:t>
            </a:r>
            <a:endParaRPr lang="en-IN" dirty="0"/>
          </a:p>
          <a:p>
            <a:r>
              <a:rPr lang="en-IN" dirty="0"/>
              <a:t>Main function is to reduce the diameter of the beam.</a:t>
            </a:r>
          </a:p>
          <a:p>
            <a:r>
              <a:rPr lang="en-IN" dirty="0"/>
              <a:t>transform a collimated optical beam with a large diameter of 4.4 mm (d1) into another collimated optical beam with a small diameter of 2.2 mm (d2).</a:t>
            </a:r>
          </a:p>
          <a:p>
            <a:r>
              <a:rPr lang="en-IN" dirty="0"/>
              <a:t>operated nearby the receiving site: pre</a:t>
            </a:r>
          </a:p>
          <a:p>
            <a:r>
              <a:rPr lang="en-IN" dirty="0"/>
              <a:t>operated nearby the middle position: in line</a:t>
            </a:r>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10</a:t>
            </a:fld>
            <a:endParaRPr lang="en-IN"/>
          </a:p>
        </p:txBody>
      </p:sp>
    </p:spTree>
    <p:extLst>
      <p:ext uri="{BB962C8B-B14F-4D97-AF65-F5344CB8AC3E}">
        <p14:creationId xmlns:p14="http://schemas.microsoft.com/office/powerpoint/2010/main" val="1091943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Bit error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Eye pattern: pattern displayed on the screen of a cathode ray oscilloscope (CRO); used as a tool for evaluating the effects of inter symbol interference (ISI).</a:t>
            </a:r>
            <a:endParaRPr lang="en-IN" sz="1100" dirty="0"/>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11</a:t>
            </a:fld>
            <a:endParaRPr lang="en-IN"/>
          </a:p>
        </p:txBody>
      </p:sp>
    </p:spTree>
    <p:extLst>
      <p:ext uri="{BB962C8B-B14F-4D97-AF65-F5344CB8AC3E}">
        <p14:creationId xmlns:p14="http://schemas.microsoft.com/office/powerpoint/2010/main" val="1565283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Explain briefly, come back after explaining elements</a:t>
            </a:r>
          </a:p>
          <a:p>
            <a:r>
              <a:rPr lang="en-IN" sz="1200" b="0" i="0" u="none" strike="noStrike" kern="1200" baseline="0" dirty="0">
                <a:solidFill>
                  <a:schemeClr val="tx1"/>
                </a:solidFill>
                <a:latin typeface="+mn-lt"/>
                <a:ea typeface="+mn-ea"/>
                <a:cs typeface="+mn-cs"/>
              </a:rPr>
              <a:t>The output of the </a:t>
            </a:r>
            <a:r>
              <a:rPr lang="en-IN" sz="1200" b="0" i="0" u="none" strike="noStrike" kern="1200" baseline="0" dirty="0" err="1">
                <a:solidFill>
                  <a:schemeClr val="tx1"/>
                </a:solidFill>
                <a:latin typeface="+mn-lt"/>
                <a:ea typeface="+mn-ea"/>
                <a:cs typeface="+mn-cs"/>
              </a:rPr>
              <a:t>amplied</a:t>
            </a:r>
            <a:r>
              <a:rPr lang="en-IN" sz="1200" b="0" i="0" u="none" strike="noStrike" kern="1200" baseline="0" dirty="0">
                <a:solidFill>
                  <a:schemeClr val="tx1"/>
                </a:solidFill>
                <a:latin typeface="+mn-lt"/>
                <a:ea typeface="+mn-ea"/>
                <a:cs typeface="+mn-cs"/>
              </a:rPr>
              <a:t> spontaneous emission (ASE) broadband light source (BLS) is </a:t>
            </a:r>
            <a:r>
              <a:rPr lang="en-IN" sz="1200" b="0" i="0" u="none" strike="noStrike" kern="1200" baseline="0" dirty="0" err="1">
                <a:solidFill>
                  <a:schemeClr val="tx1"/>
                </a:solidFill>
                <a:latin typeface="+mn-lt"/>
                <a:ea typeface="+mn-ea"/>
                <a:cs typeface="+mn-cs"/>
              </a:rPr>
              <a:t>amplied</a:t>
            </a:r>
            <a:r>
              <a:rPr lang="en-IN" sz="1200" b="0" i="0" u="none" strike="noStrike" kern="1200" baseline="0" dirty="0">
                <a:solidFill>
                  <a:schemeClr val="tx1"/>
                </a:solidFill>
                <a:latin typeface="+mn-lt"/>
                <a:ea typeface="+mn-ea"/>
                <a:cs typeface="+mn-cs"/>
              </a:rPr>
              <a:t> by an erbium-doped </a:t>
            </a:r>
            <a:r>
              <a:rPr lang="en-IN" sz="1200" b="0" i="0" u="none" strike="noStrike" kern="1200" baseline="0" dirty="0" err="1">
                <a:solidFill>
                  <a:schemeClr val="tx1"/>
                </a:solidFill>
                <a:latin typeface="+mn-lt"/>
                <a:ea typeface="+mn-ea"/>
                <a:cs typeface="+mn-cs"/>
              </a:rPr>
              <a:t>ber</a:t>
            </a:r>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amplier</a:t>
            </a:r>
            <a:r>
              <a:rPr lang="en-IN" sz="1200" b="0" i="0" u="none" strike="noStrike" kern="1200" baseline="0" dirty="0">
                <a:solidFill>
                  <a:schemeClr val="tx1"/>
                </a:solidFill>
                <a:latin typeface="+mn-lt"/>
                <a:ea typeface="+mn-ea"/>
                <a:cs typeface="+mn-cs"/>
              </a:rPr>
              <a:t> (EDFA) and </a:t>
            </a:r>
            <a:r>
              <a:rPr lang="en-IN" sz="1200" b="0" i="0" u="none" strike="noStrike" kern="1200" baseline="0" dirty="0" err="1">
                <a:solidFill>
                  <a:schemeClr val="tx1"/>
                </a:solidFill>
                <a:latin typeface="+mn-lt"/>
                <a:ea typeface="+mn-ea"/>
                <a:cs typeface="+mn-cs"/>
              </a:rPr>
              <a:t>eciently</a:t>
            </a:r>
            <a:r>
              <a:rPr lang="en-IN" sz="1200" b="0" i="0" u="none" strike="noStrike" kern="1200" baseline="0" dirty="0">
                <a:solidFill>
                  <a:schemeClr val="tx1"/>
                </a:solidFill>
                <a:latin typeface="+mn-lt"/>
                <a:ea typeface="+mn-ea"/>
                <a:cs typeface="+mn-cs"/>
              </a:rPr>
              <a:t> split into eight </a:t>
            </a:r>
            <a:r>
              <a:rPr lang="en-IN" sz="1200" b="0" i="0" u="none" strike="noStrike" kern="1200" baseline="0" dirty="0" err="1">
                <a:solidFill>
                  <a:schemeClr val="tx1"/>
                </a:solidFill>
                <a:latin typeface="+mn-lt"/>
                <a:ea typeface="+mn-ea"/>
                <a:cs typeface="+mn-cs"/>
              </a:rPr>
              <a:t>opti</a:t>
            </a:r>
            <a:r>
              <a:rPr lang="en-IN" sz="1200" b="0" i="0" u="none" strike="noStrike" kern="1200" baseline="0" dirty="0">
                <a:solidFill>
                  <a:schemeClr val="tx1"/>
                </a:solidFill>
                <a:latin typeface="+mn-lt"/>
                <a:ea typeface="+mn-ea"/>
                <a:cs typeface="+mn-cs"/>
              </a:rPr>
              <a:t>-</a:t>
            </a:r>
          </a:p>
          <a:p>
            <a:r>
              <a:rPr lang="en-IN" sz="1200" b="0" i="0" u="none" strike="noStrike" kern="1200" baseline="0" dirty="0" err="1">
                <a:solidFill>
                  <a:schemeClr val="tx1"/>
                </a:solidFill>
                <a:latin typeface="+mn-lt"/>
                <a:ea typeface="+mn-ea"/>
                <a:cs typeface="+mn-cs"/>
              </a:rPr>
              <a:t>cal</a:t>
            </a:r>
            <a:r>
              <a:rPr lang="en-IN" sz="1200" b="0" i="0" u="none" strike="noStrike" kern="1200" baseline="0" dirty="0">
                <a:solidFill>
                  <a:schemeClr val="tx1"/>
                </a:solidFill>
                <a:latin typeface="+mn-lt"/>
                <a:ea typeface="+mn-ea"/>
                <a:cs typeface="+mn-cs"/>
              </a:rPr>
              <a:t> channels by a 1 x 8 arrayed waveguide grating (AWG) demultiplexer (DEMUX) with a channel spacing of 0.4 nm (50 GHz). Eight wavelengths from the AWG DEMUX output are multiplexed into a 40-GHz Mach{ Zehnder modulator (MZM) by a 8 x 1 AWG multiplexer (MUX). The MZM is modulated by a 40-Gbps pseudorandom binary sequence (PRBS) generated by a PRBS generator. It means that the same PRBS sequence is transmitted over all eight channels.</a:t>
            </a:r>
          </a:p>
          <a:p>
            <a:r>
              <a:rPr lang="en-IN" dirty="0"/>
              <a:t>A collimator is a device that narrows a beam of particles or waves. To narrow means to cause the directions of motion to become more aligned in a specific direction i.e., make collimated light or parallel rays.</a:t>
            </a:r>
          </a:p>
          <a:p>
            <a:r>
              <a:rPr lang="en-IN" dirty="0"/>
              <a:t>a single-mode optical </a:t>
            </a:r>
            <a:r>
              <a:rPr lang="en-IN" dirty="0" err="1"/>
              <a:t>fiber</a:t>
            </a:r>
            <a:r>
              <a:rPr lang="en-IN" dirty="0"/>
              <a:t> (SMF) is an optical </a:t>
            </a:r>
            <a:r>
              <a:rPr lang="en-IN" dirty="0" err="1"/>
              <a:t>fiber</a:t>
            </a:r>
            <a:r>
              <a:rPr lang="en-IN" dirty="0"/>
              <a:t> designed to carry light only directly down the </a:t>
            </a:r>
            <a:r>
              <a:rPr lang="en-IN" dirty="0" err="1"/>
              <a:t>fiber</a:t>
            </a:r>
            <a:r>
              <a:rPr lang="en-IN" dirty="0"/>
              <a:t> - the transverse mode. Modes define the way the wave travels through space, i.e. how the wave is distributed in space. Waves can have the same mode but have different frequencies. This is the case in single-mode </a:t>
            </a:r>
            <a:r>
              <a:rPr lang="en-IN" dirty="0" err="1"/>
              <a:t>fibers</a:t>
            </a:r>
            <a:r>
              <a:rPr lang="en-IN" dirty="0"/>
              <a:t>, where we can have waves with different frequencies, but of the same mode, which means that they are distributed in space in the same way, and that gives us a single ray of light. </a:t>
            </a:r>
          </a:p>
          <a:p>
            <a:r>
              <a:rPr lang="en-IN" dirty="0" err="1"/>
              <a:t>Fiber</a:t>
            </a:r>
            <a:r>
              <a:rPr lang="en-IN" dirty="0"/>
              <a:t> collimator connected to SMF: </a:t>
            </a:r>
            <a:r>
              <a:rPr lang="en-IN" sz="1200" b="0" i="0" u="none" strike="noStrike" kern="1200" baseline="0" dirty="0">
                <a:solidFill>
                  <a:schemeClr val="tx1"/>
                </a:solidFill>
                <a:latin typeface="+mn-lt"/>
                <a:ea typeface="+mn-ea"/>
                <a:cs typeface="+mn-cs"/>
              </a:rPr>
              <a:t>operating wavelength range of 1050–1620 nm, a </a:t>
            </a:r>
            <a:r>
              <a:rPr lang="en-IN" sz="1200" b="0" i="0" u="none" strike="noStrike" kern="1200" baseline="0" dirty="0" err="1">
                <a:solidFill>
                  <a:schemeClr val="tx1"/>
                </a:solidFill>
                <a:latin typeface="+mn-lt"/>
                <a:ea typeface="+mn-ea"/>
                <a:cs typeface="+mn-cs"/>
              </a:rPr>
              <a:t>fiber</a:t>
            </a:r>
            <a:r>
              <a:rPr lang="en-IN" sz="1200" b="0" i="0" u="none" strike="noStrike" kern="1200" baseline="0" dirty="0">
                <a:solidFill>
                  <a:schemeClr val="tx1"/>
                </a:solidFill>
                <a:latin typeface="+mn-lt"/>
                <a:ea typeface="+mn-ea"/>
                <a:cs typeface="+mn-cs"/>
              </a:rPr>
              <a:t>-to-lens distance of 7.5 mm, and a focal length of</a:t>
            </a:r>
          </a:p>
          <a:p>
            <a:r>
              <a:rPr lang="en-IN" sz="1200" b="0" i="0" u="none" strike="noStrike" kern="1200" baseline="0" dirty="0">
                <a:solidFill>
                  <a:schemeClr val="tx1"/>
                </a:solidFill>
                <a:latin typeface="+mn-lt"/>
                <a:ea typeface="+mn-ea"/>
                <a:cs typeface="+mn-cs"/>
              </a:rPr>
              <a:t>7.5 mm.</a:t>
            </a:r>
          </a:p>
          <a:p>
            <a:r>
              <a:rPr lang="en-IN" sz="1200" b="0" i="0" u="none" strike="noStrike" kern="1200" baseline="0" dirty="0">
                <a:solidFill>
                  <a:schemeClr val="tx1"/>
                </a:solidFill>
                <a:latin typeface="+mn-lt"/>
                <a:ea typeface="+mn-ea"/>
                <a:cs typeface="+mn-cs"/>
              </a:rPr>
              <a:t>FC to convex lens to free space to </a:t>
            </a:r>
            <a:r>
              <a:rPr lang="en-IN" sz="1200" b="0" i="0" u="none" strike="noStrike" kern="1200" baseline="0" dirty="0" err="1">
                <a:solidFill>
                  <a:schemeClr val="tx1"/>
                </a:solidFill>
                <a:latin typeface="+mn-lt"/>
                <a:ea typeface="+mn-ea"/>
                <a:cs typeface="+mn-cs"/>
              </a:rPr>
              <a:t>afocal</a:t>
            </a:r>
            <a:r>
              <a:rPr lang="en-IN" sz="1200" b="0" i="0" u="none" strike="noStrike" kern="1200" baseline="0" dirty="0">
                <a:solidFill>
                  <a:schemeClr val="tx1"/>
                </a:solidFill>
                <a:latin typeface="+mn-lt"/>
                <a:ea typeface="+mn-ea"/>
                <a:cs typeface="+mn-cs"/>
              </a:rPr>
              <a:t> scheme to convex lens to FC.</a:t>
            </a:r>
          </a:p>
          <a:p>
            <a:r>
              <a:rPr lang="en-IN" sz="1200" b="0" i="0" u="none" strike="noStrike" kern="1200" baseline="0" dirty="0">
                <a:solidFill>
                  <a:schemeClr val="tx1"/>
                </a:solidFill>
                <a:latin typeface="+mn-lt"/>
                <a:ea typeface="+mn-ea"/>
                <a:cs typeface="+mn-cs"/>
              </a:rPr>
              <a:t>40 </a:t>
            </a:r>
            <a:r>
              <a:rPr lang="en-IN" sz="1200" b="0" i="0" u="none" strike="noStrike" kern="1200" baseline="0" dirty="0" err="1">
                <a:solidFill>
                  <a:schemeClr val="tx1"/>
                </a:solidFill>
                <a:latin typeface="+mn-lt"/>
                <a:ea typeface="+mn-ea"/>
                <a:cs typeface="+mn-cs"/>
              </a:rPr>
              <a:t>Ghz</a:t>
            </a:r>
            <a:r>
              <a:rPr lang="en-IN" sz="1200" b="0" i="0" u="none" strike="noStrike" kern="1200" baseline="0" dirty="0">
                <a:solidFill>
                  <a:schemeClr val="tx1"/>
                </a:solidFill>
                <a:latin typeface="+mn-lt"/>
                <a:ea typeface="+mn-ea"/>
                <a:cs typeface="+mn-cs"/>
              </a:rPr>
              <a:t> photo diode : </a:t>
            </a:r>
            <a:r>
              <a:rPr lang="en-IN" sz="1200" b="0" i="0" u="none" strike="noStrike" kern="1200" baseline="0" dirty="0" err="1">
                <a:solidFill>
                  <a:schemeClr val="tx1"/>
                </a:solidFill>
                <a:latin typeface="+mn-lt"/>
                <a:ea typeface="+mn-ea"/>
                <a:cs typeface="+mn-cs"/>
              </a:rPr>
              <a:t>conert</a:t>
            </a:r>
            <a:r>
              <a:rPr lang="en-IN" sz="1200" b="0" i="0" u="none" strike="noStrike" kern="1200" baseline="0" dirty="0">
                <a:solidFill>
                  <a:schemeClr val="tx1"/>
                </a:solidFill>
                <a:latin typeface="+mn-lt"/>
                <a:ea typeface="+mn-ea"/>
                <a:cs typeface="+mn-cs"/>
              </a:rPr>
              <a:t> optical s/g into electrical, with a responsivity of 0.55 mA/</a:t>
            </a:r>
            <a:r>
              <a:rPr lang="en-IN" sz="1200" b="0" i="0" u="none" strike="noStrike" kern="1200" baseline="0" dirty="0" err="1">
                <a:solidFill>
                  <a:schemeClr val="tx1"/>
                </a:solidFill>
                <a:latin typeface="+mn-lt"/>
                <a:ea typeface="+mn-ea"/>
                <a:cs typeface="+mn-cs"/>
              </a:rPr>
              <a:t>mW</a:t>
            </a:r>
            <a:r>
              <a:rPr lang="en-IN" sz="1200" b="0" i="0" u="none" strike="noStrike" kern="1200" baseline="0" dirty="0">
                <a:solidFill>
                  <a:schemeClr val="tx1"/>
                </a:solidFill>
                <a:latin typeface="+mn-lt"/>
                <a:ea typeface="+mn-ea"/>
                <a:cs typeface="+mn-cs"/>
              </a:rPr>
              <a:t> (at</a:t>
            </a:r>
          </a:p>
          <a:p>
            <a:r>
              <a:rPr lang="en-IN" sz="1200" b="0" i="0" u="none" strike="noStrike" kern="1200" baseline="0" dirty="0">
                <a:solidFill>
                  <a:schemeClr val="tx1"/>
                </a:solidFill>
                <a:latin typeface="+mn-lt"/>
                <a:ea typeface="+mn-ea"/>
                <a:cs typeface="+mn-cs"/>
              </a:rPr>
              <a:t>1550 nm)</a:t>
            </a:r>
          </a:p>
          <a:p>
            <a:r>
              <a:rPr lang="en-IN" dirty="0"/>
              <a:t>The </a:t>
            </a:r>
            <a:r>
              <a:rPr lang="en-IN" dirty="0">
                <a:hlinkClick r:id="rId3" tooltip="Responsivity"/>
              </a:rPr>
              <a:t>Spectral responsivity</a:t>
            </a:r>
            <a:r>
              <a:rPr lang="en-IN" dirty="0"/>
              <a:t> is a ratio of the generated photocurrent to incident light power, expressed in </a:t>
            </a:r>
            <a:r>
              <a:rPr lang="en-IN" dirty="0">
                <a:hlinkClick r:id="rId4" tooltip="Ampere"/>
              </a:rPr>
              <a:t>A</a:t>
            </a:r>
            <a:r>
              <a:rPr lang="en-IN" dirty="0"/>
              <a:t>/</a:t>
            </a:r>
            <a:r>
              <a:rPr lang="en-IN" dirty="0">
                <a:hlinkClick r:id="rId5" tooltip="Watt"/>
              </a:rPr>
              <a:t>W</a:t>
            </a:r>
            <a:endParaRPr lang="en-IN" dirty="0"/>
          </a:p>
          <a:p>
            <a:r>
              <a:rPr lang="en-IN" sz="1200" b="0" i="0" u="none" strike="noStrike" kern="1200" baseline="0" dirty="0">
                <a:solidFill>
                  <a:schemeClr val="tx1"/>
                </a:solidFill>
                <a:latin typeface="+mn-lt"/>
                <a:ea typeface="+mn-ea"/>
                <a:cs typeface="+mn-cs"/>
              </a:rPr>
              <a:t>40-GHz LNA with a small signal gain of 20 dB (measured at</a:t>
            </a:r>
          </a:p>
          <a:p>
            <a:r>
              <a:rPr lang="en-IN" sz="1200" b="0" i="0" u="none" strike="noStrike" kern="1200" baseline="0" dirty="0">
                <a:solidFill>
                  <a:schemeClr val="tx1"/>
                </a:solidFill>
                <a:latin typeface="+mn-lt"/>
                <a:ea typeface="+mn-ea"/>
                <a:cs typeface="+mn-cs"/>
              </a:rPr>
              <a:t>40 GHz) and a noise figure of around 2 </a:t>
            </a:r>
            <a:r>
              <a:rPr lang="en-IN" sz="1200" b="0" i="0" u="none" strike="noStrike" kern="1200" baseline="0" dirty="0" err="1">
                <a:solidFill>
                  <a:schemeClr val="tx1"/>
                </a:solidFill>
                <a:latin typeface="+mn-lt"/>
                <a:ea typeface="+mn-ea"/>
                <a:cs typeface="+mn-cs"/>
              </a:rPr>
              <a:t>dB.</a:t>
            </a:r>
            <a:r>
              <a:rPr lang="en-IN" sz="1200" b="0" i="0" u="none" strike="noStrike" kern="1200" baseline="0" dirty="0">
                <a:solidFill>
                  <a:schemeClr val="tx1"/>
                </a:solidFill>
                <a:latin typeface="+mn-lt"/>
                <a:ea typeface="+mn-ea"/>
                <a:cs typeface="+mn-cs"/>
              </a:rPr>
              <a:t> </a:t>
            </a:r>
          </a:p>
          <a:p>
            <a:r>
              <a:rPr lang="en-IN" sz="1200" b="0" i="0" u="none" strike="noStrike" kern="1200" baseline="0" dirty="0">
                <a:solidFill>
                  <a:schemeClr val="tx1"/>
                </a:solidFill>
                <a:latin typeface="+mn-lt"/>
                <a:ea typeface="+mn-ea"/>
                <a:cs typeface="+mn-cs"/>
              </a:rPr>
              <a:t>LNA amplifies a very low-power signal without significantly degrading its signal-to-noise ratio. (whereas generally amplifiers amplify both s/g and noise</a:t>
            </a:r>
          </a:p>
          <a:p>
            <a:r>
              <a:rPr lang="en-IN" sz="1200" b="0" i="0" u="none" strike="noStrike" kern="1200" baseline="0" dirty="0">
                <a:solidFill>
                  <a:schemeClr val="tx1"/>
                </a:solidFill>
                <a:latin typeface="+mn-lt"/>
                <a:ea typeface="+mn-ea"/>
                <a:cs typeface="+mn-cs"/>
              </a:rPr>
              <a:t>It is necessary for an LNA to amplify the data stream while adding as little noise and distortion as possible.</a:t>
            </a:r>
          </a:p>
          <a:p>
            <a:r>
              <a:rPr lang="en-IN" sz="1200" b="0" i="0" u="none" strike="noStrike" kern="1200" baseline="0" dirty="0">
                <a:solidFill>
                  <a:schemeClr val="tx1"/>
                </a:solidFill>
                <a:latin typeface="+mn-lt"/>
                <a:ea typeface="+mn-ea"/>
                <a:cs typeface="+mn-cs"/>
              </a:rPr>
              <a:t>Noise figure 2 dB : helps determine the efficiency of a particular LNA.</a:t>
            </a:r>
          </a:p>
          <a:p>
            <a:r>
              <a:rPr lang="en-IN" dirty="0"/>
              <a:t> low noise figure results in better signal reception</a:t>
            </a:r>
          </a:p>
          <a:p>
            <a:r>
              <a:rPr lang="en-IN" dirty="0"/>
              <a:t>CDR and BERT:</a:t>
            </a:r>
          </a:p>
          <a:p>
            <a:r>
              <a:rPr lang="en-IN" dirty="0"/>
              <a:t>the receiver needs to recover the clock in order to sample the data on serial lines because most of the high speed serial interfaces do not have any accompanying clock.</a:t>
            </a:r>
          </a:p>
          <a:p>
            <a:r>
              <a:rPr lang="en-IN" dirty="0"/>
              <a:t>To recover the sampling clock, receiver needs a reference a clock of approximately same frequency. To generate the recovered clock, the receiver needs to phase align the reference clock to the transitions on the incoming data stream. This is called as Clock recovery.</a:t>
            </a:r>
          </a:p>
          <a:p>
            <a:r>
              <a:rPr lang="en-IN" dirty="0"/>
              <a:t>Sampling of that incoming data signal with recovered clock to generate a bit stream is called as Data recovery. Together, this is called Clock Data Recovery, or CDR</a:t>
            </a:r>
          </a:p>
          <a:p>
            <a:r>
              <a:rPr lang="en-IN" dirty="0"/>
              <a:t>CDR needed to recover data from incoming data stream in the absence of any accompanying clock signal, without any bit errors due to over/under sampling.</a:t>
            </a:r>
          </a:p>
          <a:p>
            <a:r>
              <a:rPr lang="en-IN" dirty="0"/>
              <a:t>BERT: data transmitted – error if data noisy. High BER means degraded performance.</a:t>
            </a:r>
          </a:p>
        </p:txBody>
      </p:sp>
      <p:sp>
        <p:nvSpPr>
          <p:cNvPr id="4" name="Slide Number Placeholder 3"/>
          <p:cNvSpPr>
            <a:spLocks noGrp="1"/>
          </p:cNvSpPr>
          <p:nvPr>
            <p:ph type="sldNum" sz="quarter" idx="10"/>
          </p:nvPr>
        </p:nvSpPr>
        <p:spPr/>
        <p:txBody>
          <a:bodyPr/>
          <a:lstStyle/>
          <a:p>
            <a:fld id="{EBDDFE07-9DEC-4AB9-B9F0-4C5912974D88}" type="slidenum">
              <a:rPr lang="en-IN" smtClean="0"/>
              <a:t>12</a:t>
            </a:fld>
            <a:endParaRPr lang="en-IN"/>
          </a:p>
        </p:txBody>
      </p:sp>
    </p:spTree>
    <p:extLst>
      <p:ext uri="{BB962C8B-B14F-4D97-AF65-F5344CB8AC3E}">
        <p14:creationId xmlns:p14="http://schemas.microsoft.com/office/powerpoint/2010/main" val="424676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Amplified spontaneous emission (ASE)} or </a:t>
            </a:r>
            <a:r>
              <a:rPr lang="en-IN" dirty="0" err="1"/>
              <a:t>superluminescence</a:t>
            </a:r>
            <a:r>
              <a:rPr lang="en-IN" dirty="0"/>
              <a:t> is light, produced by spontaneous emission, that has been optically amplified by the process of stimulated emission in a gain medium.</a:t>
            </a:r>
          </a:p>
          <a:p>
            <a:r>
              <a:rPr lang="en-IN" dirty="0"/>
              <a:t>2.The gain medium (also called active laser medium or lasing medium) is the source of optical gain within a laser. The gain results from the stimulated emission of electronic or molecular transitions to a lower energy state from a higher energy state.</a:t>
            </a:r>
          </a:p>
          <a:p>
            <a:r>
              <a:rPr lang="en-IN" dirty="0"/>
              <a:t>3.BLS is a light source with a broad bandwidth, which does not necessarily emit in the visible spectral region. Such sources can be </a:t>
            </a:r>
            <a:r>
              <a:rPr lang="en-IN" dirty="0" err="1"/>
              <a:t>superluminescent</a:t>
            </a:r>
            <a:r>
              <a:rPr lang="en-IN" dirty="0"/>
              <a:t> sources, e.g. </a:t>
            </a:r>
            <a:r>
              <a:rPr lang="en-IN" dirty="0" err="1"/>
              <a:t>superluminescent</a:t>
            </a:r>
            <a:r>
              <a:rPr lang="en-IN" dirty="0"/>
              <a:t> diodes, easy to tightly focus the output or to deliver it through an optical </a:t>
            </a:r>
            <a:r>
              <a:rPr lang="en-IN" dirty="0" err="1"/>
              <a:t>fiber</a:t>
            </a:r>
            <a:r>
              <a:rPr lang="en-IN" dirty="0"/>
              <a:t>, even a single-mode </a:t>
            </a:r>
            <a:r>
              <a:rPr lang="en-IN" dirty="0" err="1"/>
              <a:t>fiber</a:t>
            </a:r>
            <a:r>
              <a:rPr lang="en-IN" dirty="0"/>
              <a:t>. </a:t>
            </a:r>
          </a:p>
          <a:p>
            <a:r>
              <a:rPr lang="en-IN" sz="1200" b="0" i="0" u="none" strike="noStrike" kern="1200" baseline="0" dirty="0">
                <a:solidFill>
                  <a:schemeClr val="tx1"/>
                </a:solidFill>
                <a:latin typeface="+mn-lt"/>
                <a:ea typeface="+mn-ea"/>
                <a:cs typeface="+mn-cs"/>
              </a:rPr>
              <a:t>composed of a bidirectional pumped EDFA with LDs at 980 nm. Two 980 nm pumping LDs with 180 </a:t>
            </a:r>
            <a:r>
              <a:rPr lang="en-IN" sz="1200" b="0" i="0" u="none" strike="noStrike" kern="1200" baseline="0" dirty="0" err="1">
                <a:solidFill>
                  <a:schemeClr val="tx1"/>
                </a:solidFill>
                <a:latin typeface="+mn-lt"/>
                <a:ea typeface="+mn-ea"/>
                <a:cs typeface="+mn-cs"/>
              </a:rPr>
              <a:t>mW</a:t>
            </a:r>
            <a:r>
              <a:rPr lang="en-IN" sz="1200" b="0" i="0" u="none" strike="noStrike" kern="1200" baseline="0" dirty="0">
                <a:solidFill>
                  <a:schemeClr val="tx1"/>
                </a:solidFill>
                <a:latin typeface="+mn-lt"/>
                <a:ea typeface="+mn-ea"/>
                <a:cs typeface="+mn-cs"/>
              </a:rPr>
              <a:t> pumping power are coupled into a 3-m </a:t>
            </a:r>
            <a:r>
              <a:rPr lang="en-IN" sz="1200" b="0" i="0" u="none" strike="noStrike" kern="1200" baseline="0" dirty="0" err="1">
                <a:solidFill>
                  <a:schemeClr val="tx1"/>
                </a:solidFill>
                <a:latin typeface="+mn-lt"/>
                <a:ea typeface="+mn-ea"/>
                <a:cs typeface="+mn-cs"/>
              </a:rPr>
              <a:t>Er</a:t>
            </a:r>
            <a:r>
              <a:rPr lang="en-IN" sz="1200" b="0" i="0" u="none" strike="noStrike" kern="1200" baseline="0" dirty="0">
                <a:solidFill>
                  <a:schemeClr val="tx1"/>
                </a:solidFill>
                <a:latin typeface="+mn-lt"/>
                <a:ea typeface="+mn-ea"/>
                <a:cs typeface="+mn-cs"/>
              </a:rPr>
              <a:t>/</a:t>
            </a:r>
            <a:r>
              <a:rPr lang="en-IN" sz="1200" b="0" i="0" u="none" strike="noStrike" kern="1200" baseline="0" dirty="0" err="1">
                <a:solidFill>
                  <a:schemeClr val="tx1"/>
                </a:solidFill>
                <a:latin typeface="+mn-lt"/>
                <a:ea typeface="+mn-ea"/>
                <a:cs typeface="+mn-cs"/>
              </a:rPr>
              <a:t>Yb</a:t>
            </a:r>
            <a:r>
              <a:rPr lang="en-IN" sz="1200" b="0" i="0" u="none" strike="noStrike" kern="1200" baseline="0" dirty="0">
                <a:solidFill>
                  <a:schemeClr val="tx1"/>
                </a:solidFill>
                <a:latin typeface="+mn-lt"/>
                <a:ea typeface="+mn-ea"/>
                <a:cs typeface="+mn-cs"/>
              </a:rPr>
              <a:t> doped </a:t>
            </a:r>
            <a:r>
              <a:rPr lang="en-IN" sz="1200" b="0" i="0" u="none" strike="noStrike" kern="1200" baseline="0" dirty="0" err="1">
                <a:solidFill>
                  <a:schemeClr val="tx1"/>
                </a:solidFill>
                <a:latin typeface="+mn-lt"/>
                <a:ea typeface="+mn-ea"/>
                <a:cs typeface="+mn-cs"/>
              </a:rPr>
              <a:t>fiber</a:t>
            </a:r>
            <a:r>
              <a:rPr lang="en-IN" sz="1200" b="0" i="0" u="none" strike="noStrike" kern="1200" baseline="0" dirty="0">
                <a:solidFill>
                  <a:schemeClr val="tx1"/>
                </a:solidFill>
                <a:latin typeface="+mn-lt"/>
                <a:ea typeface="+mn-ea"/>
                <a:cs typeface="+mn-cs"/>
              </a:rPr>
              <a:t> by two 980/1550 nm WDM couplers. Two optical isolators are used to prevent reflections which can degrade ASE BLS performance. Part of the laser output is utilized for optoelectronic feedback to enhance the performance of ASE BLS, and another part of the laser output is used for ASE BLS. A PD converts laser light into the electronic</a:t>
            </a:r>
          </a:p>
          <a:p>
            <a:r>
              <a:rPr lang="en-IN" sz="1200" b="0" i="0" u="none" strike="noStrike" kern="1200" baseline="0" dirty="0">
                <a:solidFill>
                  <a:schemeClr val="tx1"/>
                </a:solidFill>
                <a:latin typeface="+mn-lt"/>
                <a:ea typeface="+mn-ea"/>
                <a:cs typeface="+mn-cs"/>
              </a:rPr>
              <a:t>signal to control the microprocessor control unit and the bias and temperature controller. The high power ASE cascaded with EDFA can be efficiently split into many optical channels by using a 1 x N AWG DEMUX.</a:t>
            </a:r>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13</a:t>
            </a:fld>
            <a:endParaRPr lang="en-IN"/>
          </a:p>
        </p:txBody>
      </p:sp>
    </p:spTree>
    <p:extLst>
      <p:ext uri="{BB962C8B-B14F-4D97-AF65-F5344CB8AC3E}">
        <p14:creationId xmlns:p14="http://schemas.microsoft.com/office/powerpoint/2010/main" val="37004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amplifies an optical signal directly, without the need to first convert it to an electrical signal. </a:t>
            </a:r>
          </a:p>
          <a:p>
            <a:r>
              <a:rPr lang="en-IN" dirty="0"/>
              <a:t>used as optical repeaters in the long distance </a:t>
            </a:r>
            <a:r>
              <a:rPr lang="en-IN" dirty="0" err="1"/>
              <a:t>fiber</a:t>
            </a:r>
            <a:r>
              <a:rPr lang="en-IN" dirty="0"/>
              <a:t>-optic cables</a:t>
            </a:r>
          </a:p>
          <a:p>
            <a:r>
              <a:rPr lang="en-IN" dirty="0"/>
              <a:t>glass </a:t>
            </a:r>
            <a:r>
              <a:rPr lang="en-IN" dirty="0" err="1"/>
              <a:t>fiber</a:t>
            </a:r>
            <a:r>
              <a:rPr lang="en-IN" dirty="0"/>
              <a:t> can absorb light at one frequency and emit light at another frequency.</a:t>
            </a:r>
          </a:p>
          <a:p>
            <a:r>
              <a:rPr lang="en-IN" dirty="0"/>
              <a:t>An external semiconductor laser couples light into the </a:t>
            </a:r>
            <a:r>
              <a:rPr lang="en-IN" dirty="0" err="1"/>
              <a:t>fiber</a:t>
            </a:r>
            <a:r>
              <a:rPr lang="en-IN" dirty="0"/>
              <a:t> at infrared wavelengths of either 980 or 1480 </a:t>
            </a:r>
            <a:r>
              <a:rPr lang="en-IN" dirty="0" err="1"/>
              <a:t>nanometers</a:t>
            </a:r>
            <a:r>
              <a:rPr lang="en-IN" dirty="0"/>
              <a:t>. </a:t>
            </a:r>
          </a:p>
          <a:p>
            <a:r>
              <a:rPr lang="en-IN" dirty="0"/>
              <a:t>This action excites the erbium atoms. </a:t>
            </a:r>
          </a:p>
          <a:p>
            <a:r>
              <a:rPr lang="en-IN" dirty="0"/>
              <a:t>Additional optical signals at wavelengths between 1530 and 1620 </a:t>
            </a:r>
            <a:r>
              <a:rPr lang="en-IN" dirty="0" err="1"/>
              <a:t>nanometers</a:t>
            </a:r>
            <a:r>
              <a:rPr lang="en-IN" dirty="0"/>
              <a:t> enter the </a:t>
            </a:r>
            <a:r>
              <a:rPr lang="en-IN" dirty="0" err="1"/>
              <a:t>fiber</a:t>
            </a:r>
            <a:r>
              <a:rPr lang="en-IN" dirty="0"/>
              <a:t> and stimulate the excited erbium atoms to emit photons at the same wavelength as the incoming signal.</a:t>
            </a:r>
          </a:p>
        </p:txBody>
      </p:sp>
      <p:sp>
        <p:nvSpPr>
          <p:cNvPr id="4" name="Slide Number Placeholder 3"/>
          <p:cNvSpPr>
            <a:spLocks noGrp="1"/>
          </p:cNvSpPr>
          <p:nvPr>
            <p:ph type="sldNum" sz="quarter" idx="10"/>
          </p:nvPr>
        </p:nvSpPr>
        <p:spPr/>
        <p:txBody>
          <a:bodyPr/>
          <a:lstStyle/>
          <a:p>
            <a:fld id="{EBDDFE07-9DEC-4AB9-B9F0-4C5912974D88}" type="slidenum">
              <a:rPr lang="en-IN" smtClean="0"/>
              <a:t>14</a:t>
            </a:fld>
            <a:endParaRPr lang="en-IN"/>
          </a:p>
        </p:txBody>
      </p:sp>
    </p:spTree>
    <p:extLst>
      <p:ext uri="{BB962C8B-B14F-4D97-AF65-F5344CB8AC3E}">
        <p14:creationId xmlns:p14="http://schemas.microsoft.com/office/powerpoint/2010/main" val="39166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Optical mux, multiplex various WDM channels into one </a:t>
            </a:r>
            <a:r>
              <a:rPr lang="en-IN" dirty="0" err="1"/>
              <a:t>fiber</a:t>
            </a:r>
            <a:r>
              <a:rPr lang="en-IN" dirty="0"/>
              <a:t> cable.</a:t>
            </a:r>
          </a:p>
          <a:p>
            <a:r>
              <a:rPr lang="en-IN" dirty="0"/>
              <a:t>also used as optical de-multiplexers</a:t>
            </a:r>
          </a:p>
          <a:p>
            <a:r>
              <a:rPr lang="en-IN" dirty="0"/>
              <a:t>Explain function of AWG as DEMUX</a:t>
            </a:r>
          </a:p>
          <a:p>
            <a:r>
              <a:rPr lang="en-IN" dirty="0" err="1"/>
              <a:t>Fiber</a:t>
            </a:r>
            <a:r>
              <a:rPr lang="en-IN" dirty="0"/>
              <a:t> containing all wavelength enter the input cavity, called s1, move through free space and splits into 8 arrayed waveguides. This will travel to reach s2 via different length waveguides and phase delay is introduced proportional to wavelength.</a:t>
            </a:r>
          </a:p>
          <a:p>
            <a:r>
              <a:rPr lang="en-IN" dirty="0"/>
              <a:t>Output cavity connected to multiple </a:t>
            </a:r>
            <a:r>
              <a:rPr lang="en-IN" dirty="0" err="1"/>
              <a:t>fibers</a:t>
            </a:r>
            <a:r>
              <a:rPr lang="en-IN" dirty="0"/>
              <a:t>. Each will receive a waveguide of unique wavelength and maximum amplitude</a:t>
            </a:r>
          </a:p>
        </p:txBody>
      </p:sp>
      <p:sp>
        <p:nvSpPr>
          <p:cNvPr id="4" name="Slide Number Placeholder 3"/>
          <p:cNvSpPr>
            <a:spLocks noGrp="1"/>
          </p:cNvSpPr>
          <p:nvPr>
            <p:ph type="sldNum" sz="quarter" idx="10"/>
          </p:nvPr>
        </p:nvSpPr>
        <p:spPr/>
        <p:txBody>
          <a:bodyPr/>
          <a:lstStyle/>
          <a:p>
            <a:fld id="{EBDDFE07-9DEC-4AB9-B9F0-4C5912974D88}" type="slidenum">
              <a:rPr lang="en-IN" smtClean="0"/>
              <a:t>15</a:t>
            </a:fld>
            <a:endParaRPr lang="en-IN"/>
          </a:p>
        </p:txBody>
      </p:sp>
    </p:spTree>
    <p:extLst>
      <p:ext uri="{BB962C8B-B14F-4D97-AF65-F5344CB8AC3E}">
        <p14:creationId xmlns:p14="http://schemas.microsoft.com/office/powerpoint/2010/main" val="2470068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MZI : similar structure to MZM, device used to determine the relative phase shift variations between two collimated beams derived by splitting light from a single source.</a:t>
            </a:r>
          </a:p>
          <a:p>
            <a:r>
              <a:rPr lang="en-IN" dirty="0"/>
              <a:t>Performs amplitude modulation</a:t>
            </a:r>
          </a:p>
          <a:p>
            <a:r>
              <a:rPr lang="en-IN" dirty="0"/>
              <a:t>If a voltage is applied across one of the arms, a phase shift is induced for the wave passing through that arm. When the two arms are recombined, the phase difference between the two waves is converted to an amplitude modulation.</a:t>
            </a:r>
          </a:p>
          <a:p>
            <a:r>
              <a:rPr lang="en-IN" dirty="0"/>
              <a:t>VOA: The power reduction is done by such means as absorption, reflection, diffusion, scattering, deflection, diffraction, and dispersion</a:t>
            </a:r>
          </a:p>
          <a:p>
            <a:r>
              <a:rPr lang="en-IN" dirty="0"/>
              <a:t>work by absorbing the light, like sunglasses absorb extra light energy. </a:t>
            </a:r>
          </a:p>
          <a:p>
            <a:r>
              <a:rPr lang="en-IN" dirty="0"/>
              <a:t>They typically have a working wavelength range in which they absorb all light energy equally.</a:t>
            </a:r>
          </a:p>
          <a:p>
            <a:r>
              <a:rPr lang="en-IN" dirty="0"/>
              <a:t>They should not reflect the light or scatter the light in an air gap, since that could cause unwanted back reflection in the </a:t>
            </a:r>
            <a:r>
              <a:rPr lang="en-IN" dirty="0" err="1"/>
              <a:t>fiber</a:t>
            </a:r>
            <a:r>
              <a:rPr lang="en-IN" dirty="0"/>
              <a:t> system.</a:t>
            </a:r>
          </a:p>
          <a:p>
            <a:endParaRPr lang="en-IN" dirty="0"/>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16</a:t>
            </a:fld>
            <a:endParaRPr lang="en-IN"/>
          </a:p>
        </p:txBody>
      </p:sp>
    </p:spTree>
    <p:extLst>
      <p:ext uri="{BB962C8B-B14F-4D97-AF65-F5344CB8AC3E}">
        <p14:creationId xmlns:p14="http://schemas.microsoft.com/office/powerpoint/2010/main" val="2303780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OIL: 3-port passive </a:t>
            </a:r>
            <a:r>
              <a:rPr lang="en-IN" dirty="0" err="1"/>
              <a:t>fiber</a:t>
            </a:r>
            <a:r>
              <a:rPr lang="en-IN" dirty="0"/>
              <a:t>-optic device that is used to combine two sets of dense wavelength-division multiplexing (DWDM) channels (odd and even channels) into a composite signal stream in an interleaving way.</a:t>
            </a:r>
          </a:p>
          <a:p>
            <a:r>
              <a:rPr lang="en-IN" dirty="0"/>
              <a:t>OIL takes two multiplexed signals with 100 GHz spacing and interleaves them, creating a denser DWDM signal with channels spaced 50 GHz apart.</a:t>
            </a:r>
          </a:p>
          <a:p>
            <a:r>
              <a:rPr lang="en-IN" dirty="0"/>
              <a:t>Reverse: de-</a:t>
            </a:r>
            <a:r>
              <a:rPr lang="en-IN" dirty="0" err="1"/>
              <a:t>interleaver</a:t>
            </a:r>
            <a:r>
              <a:rPr lang="en-IN" dirty="0"/>
              <a:t> – used here (50 G/100G)</a:t>
            </a:r>
          </a:p>
          <a:p>
            <a:r>
              <a:rPr lang="en-IN" dirty="0"/>
              <a:t>TOBPF: Pass required frequency according to tuning. 3 dB bandwidth .32 nm </a:t>
            </a:r>
          </a:p>
        </p:txBody>
      </p:sp>
      <p:sp>
        <p:nvSpPr>
          <p:cNvPr id="4" name="Slide Number Placeholder 3"/>
          <p:cNvSpPr>
            <a:spLocks noGrp="1"/>
          </p:cNvSpPr>
          <p:nvPr>
            <p:ph type="sldNum" sz="quarter" idx="10"/>
          </p:nvPr>
        </p:nvSpPr>
        <p:spPr/>
        <p:txBody>
          <a:bodyPr/>
          <a:lstStyle/>
          <a:p>
            <a:fld id="{EBDDFE07-9DEC-4AB9-B9F0-4C5912974D88}" type="slidenum">
              <a:rPr lang="en-IN" smtClean="0"/>
              <a:t>17</a:t>
            </a:fld>
            <a:endParaRPr lang="en-IN"/>
          </a:p>
        </p:txBody>
      </p:sp>
    </p:spTree>
    <p:extLst>
      <p:ext uri="{BB962C8B-B14F-4D97-AF65-F5344CB8AC3E}">
        <p14:creationId xmlns:p14="http://schemas.microsoft.com/office/powerpoint/2010/main" val="280712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Fig 1: </a:t>
            </a:r>
            <a:r>
              <a:rPr lang="en-IN" sz="1200" b="0" i="0" u="none" strike="noStrike" kern="1200" baseline="0" dirty="0">
                <a:solidFill>
                  <a:schemeClr val="tx1"/>
                </a:solidFill>
                <a:latin typeface="+mn-lt"/>
                <a:ea typeface="+mn-ea"/>
                <a:cs typeface="+mn-cs"/>
              </a:rPr>
              <a:t>The measured BER curves of DWDM FSO communications at a data stream of 40 Gbps.</a:t>
            </a:r>
          </a:p>
          <a:p>
            <a:r>
              <a:rPr lang="en-IN" sz="1200" b="0" i="0" u="none" strike="noStrike" kern="1200" baseline="0" dirty="0">
                <a:solidFill>
                  <a:schemeClr val="tx1"/>
                </a:solidFill>
                <a:latin typeface="+mn-lt"/>
                <a:ea typeface="+mn-ea"/>
                <a:cs typeface="+mn-cs"/>
              </a:rPr>
              <a:t>At a free-space transmission distance of 50 m, as LNA and CDR are</a:t>
            </a:r>
          </a:p>
          <a:p>
            <a:r>
              <a:rPr lang="en-IN" sz="1200" b="0" i="0" u="none" strike="noStrike" kern="1200" baseline="0" dirty="0">
                <a:solidFill>
                  <a:schemeClr val="tx1"/>
                </a:solidFill>
                <a:latin typeface="+mn-lt"/>
                <a:ea typeface="+mn-ea"/>
                <a:cs typeface="+mn-cs"/>
              </a:rPr>
              <a:t>not employed, the BER is approximately 10</a:t>
            </a:r>
            <a:r>
              <a:rPr lang="en-IN" sz="1200" b="0" i="0" u="none" strike="noStrike" kern="1200" baseline="30000" dirty="0">
                <a:solidFill>
                  <a:schemeClr val="tx1"/>
                </a:solidFill>
                <a:latin typeface="+mn-lt"/>
                <a:ea typeface="+mn-ea"/>
                <a:cs typeface="+mn-cs"/>
              </a:rPr>
              <a:t>-5</a:t>
            </a:r>
            <a:r>
              <a:rPr lang="en-IN" sz="1200" b="0" i="0" u="none" strike="noStrike" kern="1200" baseline="0" dirty="0">
                <a:solidFill>
                  <a:schemeClr val="tx1"/>
                </a:solidFill>
                <a:latin typeface="+mn-lt"/>
                <a:ea typeface="+mn-ea"/>
                <a:cs typeface="+mn-cs"/>
              </a:rPr>
              <a:t>.</a:t>
            </a:r>
          </a:p>
          <a:p>
            <a:r>
              <a:rPr lang="en-IN" sz="1200" b="0" i="0" u="none" strike="noStrike" kern="1200" baseline="0" dirty="0">
                <a:solidFill>
                  <a:schemeClr val="tx1"/>
                </a:solidFill>
                <a:latin typeface="+mn-lt"/>
                <a:ea typeface="+mn-ea"/>
                <a:cs typeface="+mn-cs"/>
              </a:rPr>
              <a:t>as LNA and CDR are employed simultaneously, the BER reaches around 10</a:t>
            </a:r>
            <a:r>
              <a:rPr lang="en-IN" sz="1200" b="0" i="0" u="none" strike="noStrike" kern="1200" baseline="30000" dirty="0">
                <a:solidFill>
                  <a:schemeClr val="tx1"/>
                </a:solidFill>
                <a:latin typeface="+mn-lt"/>
                <a:ea typeface="+mn-ea"/>
                <a:cs typeface="+mn-cs"/>
              </a:rPr>
              <a:t>-9</a:t>
            </a:r>
          </a:p>
          <a:p>
            <a:r>
              <a:rPr lang="en-IN" sz="1200" b="0" i="0" u="none" strike="noStrike" kern="1200" baseline="0" dirty="0">
                <a:solidFill>
                  <a:schemeClr val="tx1"/>
                </a:solidFill>
                <a:latin typeface="+mn-lt"/>
                <a:ea typeface="+mn-ea"/>
                <a:cs typeface="+mn-cs"/>
              </a:rPr>
              <a:t>When one of the BER scheme removed, performance degrades.</a:t>
            </a:r>
          </a:p>
          <a:p>
            <a:r>
              <a:rPr lang="en-IN" sz="1200" b="0" i="0" u="none" strike="noStrike" kern="1200" baseline="0" dirty="0">
                <a:solidFill>
                  <a:schemeClr val="tx1"/>
                </a:solidFill>
                <a:latin typeface="+mn-lt"/>
                <a:ea typeface="+mn-ea"/>
                <a:cs typeface="+mn-cs"/>
              </a:rPr>
              <a:t>Eye diagrams: w/o BER scheme – not clear. Amplitude and phase fluctuations</a:t>
            </a:r>
          </a:p>
          <a:p>
            <a:r>
              <a:rPr lang="en-IN" sz="1200" b="0" i="0" u="none" strike="noStrike" kern="1200" baseline="0" dirty="0">
                <a:solidFill>
                  <a:schemeClr val="tx1"/>
                </a:solidFill>
                <a:latin typeface="+mn-lt"/>
                <a:ea typeface="+mn-ea"/>
                <a:cs typeface="+mn-cs"/>
              </a:rPr>
              <a:t>With BER, clear.</a:t>
            </a:r>
          </a:p>
          <a:p>
            <a:r>
              <a:rPr lang="en-IN" sz="1200" b="0" i="0" u="none" strike="noStrike" kern="1200" baseline="0" dirty="0">
                <a:solidFill>
                  <a:schemeClr val="tx1"/>
                </a:solidFill>
                <a:latin typeface="+mn-lt"/>
                <a:ea typeface="+mn-ea"/>
                <a:cs typeface="+mn-cs"/>
              </a:rPr>
              <a:t>Removing DEMUX scheme ( no OIL and TOBPF): degradation due to crosstalk and interference from other wavelength.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mn-lt"/>
                <a:ea typeface="+mn-ea"/>
                <a:cs typeface="+mn-cs"/>
              </a:rPr>
              <a:t>Fig 2: over different </a:t>
            </a:r>
            <a:r>
              <a:rPr lang="en-IN" sz="1200" b="0" i="0" u="none" strike="noStrike" kern="1200" baseline="0" dirty="0" err="1">
                <a:solidFill>
                  <a:schemeClr val="tx1"/>
                </a:solidFill>
                <a:latin typeface="+mn-lt"/>
                <a:ea typeface="+mn-ea"/>
                <a:cs typeface="+mn-cs"/>
              </a:rPr>
              <a:t>tramn</a:t>
            </a:r>
            <a:r>
              <a:rPr lang="en-IN" sz="1200" b="0" i="0" u="none" strike="noStrike" kern="1200" baseline="0" dirty="0">
                <a:solidFill>
                  <a:schemeClr val="tx1"/>
                </a:solidFill>
                <a:latin typeface="+mn-lt"/>
                <a:ea typeface="+mn-ea"/>
                <a:cs typeface="+mn-cs"/>
              </a:rPr>
              <a:t> distances. As </a:t>
            </a:r>
            <a:r>
              <a:rPr lang="en-IN" sz="1200" b="0" i="0" u="none" strike="noStrike" kern="1200" baseline="0" dirty="0" err="1">
                <a:solidFill>
                  <a:schemeClr val="tx1"/>
                </a:solidFill>
                <a:latin typeface="+mn-lt"/>
                <a:ea typeface="+mn-ea"/>
                <a:cs typeface="+mn-cs"/>
              </a:rPr>
              <a:t>dist</a:t>
            </a:r>
            <a:r>
              <a:rPr lang="en-IN" sz="1200" b="0" i="0" u="none" strike="noStrike" kern="1200" baseline="0" dirty="0">
                <a:solidFill>
                  <a:schemeClr val="tx1"/>
                </a:solidFill>
                <a:latin typeface="+mn-lt"/>
                <a:ea typeface="+mn-ea"/>
                <a:cs typeface="+mn-cs"/>
              </a:rPr>
              <a:t> </a:t>
            </a:r>
            <a:r>
              <a:rPr lang="en-IN" sz="1200" b="0" i="0" u="none" strike="noStrike" kern="1200" baseline="0" dirty="0" err="1">
                <a:solidFill>
                  <a:schemeClr val="tx1"/>
                </a:solidFill>
                <a:latin typeface="+mn-lt"/>
                <a:ea typeface="+mn-ea"/>
                <a:cs typeface="+mn-cs"/>
              </a:rPr>
              <a:t>inc</a:t>
            </a:r>
            <a:r>
              <a:rPr lang="en-IN" sz="1200" b="0" i="0" u="none" strike="noStrike" kern="1200" baseline="0" dirty="0">
                <a:solidFill>
                  <a:schemeClr val="tx1"/>
                </a:solidFill>
                <a:latin typeface="+mn-lt"/>
                <a:ea typeface="+mn-ea"/>
                <a:cs typeface="+mn-cs"/>
              </a:rPr>
              <a:t>, BER </a:t>
            </a:r>
            <a:r>
              <a:rPr lang="en-IN" sz="1200" b="0" i="0" u="none" strike="noStrike" kern="1200" baseline="0" dirty="0" err="1">
                <a:solidFill>
                  <a:schemeClr val="tx1"/>
                </a:solidFill>
                <a:latin typeface="+mn-lt"/>
                <a:ea typeface="+mn-ea"/>
                <a:cs typeface="+mn-cs"/>
              </a:rPr>
              <a:t>inc</a:t>
            </a:r>
            <a:r>
              <a:rPr lang="en-IN" sz="1200" b="0" i="0" u="none" strike="noStrike" kern="1200" baseline="0" dirty="0">
                <a:solidFill>
                  <a:schemeClr val="tx1"/>
                </a:solidFill>
                <a:latin typeface="+mn-lt"/>
                <a:ea typeface="+mn-ea"/>
                <a:cs typeface="+mn-cs"/>
              </a:rPr>
              <a:t> as well. For distances greater than 50 m, BER more than 10</a:t>
            </a:r>
            <a:r>
              <a:rPr lang="en-IN" sz="1200" b="0" i="0" u="none" strike="noStrike" kern="1200" baseline="30000" dirty="0">
                <a:solidFill>
                  <a:schemeClr val="tx1"/>
                </a:solidFill>
                <a:latin typeface="+mn-lt"/>
                <a:ea typeface="+mn-ea"/>
                <a:cs typeface="+mn-cs"/>
              </a:rPr>
              <a:t>-9</a:t>
            </a:r>
          </a:p>
          <a:p>
            <a:r>
              <a:rPr lang="en-IN" sz="1200" b="0" i="0" u="none" strike="noStrike" kern="1200" baseline="0" dirty="0">
                <a:solidFill>
                  <a:schemeClr val="tx1"/>
                </a:solidFill>
                <a:latin typeface="+mn-lt"/>
                <a:ea typeface="+mn-ea"/>
                <a:cs typeface="+mn-cs"/>
              </a:rPr>
              <a:t>Longer distance, less </a:t>
            </a:r>
            <a:r>
              <a:rPr lang="en-IN" sz="1200" b="0" i="0" u="none" strike="noStrike" kern="1200" baseline="0" dirty="0" err="1">
                <a:solidFill>
                  <a:schemeClr val="tx1"/>
                </a:solidFill>
                <a:latin typeface="+mn-lt"/>
                <a:ea typeface="+mn-ea"/>
                <a:cs typeface="+mn-cs"/>
              </a:rPr>
              <a:t>rxd</a:t>
            </a:r>
            <a:r>
              <a:rPr lang="en-IN" sz="1200" b="0" i="0" u="none" strike="noStrike" kern="1200" baseline="0" dirty="0">
                <a:solidFill>
                  <a:schemeClr val="tx1"/>
                </a:solidFill>
                <a:latin typeface="+mn-lt"/>
                <a:ea typeface="+mn-ea"/>
                <a:cs typeface="+mn-cs"/>
              </a:rPr>
              <a:t> power. Can be improved by </a:t>
            </a:r>
            <a:r>
              <a:rPr lang="en-IN" sz="1200" b="0" i="0" u="none" strike="noStrike" kern="1200" baseline="0" dirty="0" err="1">
                <a:solidFill>
                  <a:schemeClr val="tx1"/>
                </a:solidFill>
                <a:latin typeface="+mn-lt"/>
                <a:ea typeface="+mn-ea"/>
                <a:cs typeface="+mn-cs"/>
              </a:rPr>
              <a:t>afocal</a:t>
            </a:r>
            <a:r>
              <a:rPr lang="en-IN" sz="1200" b="0" i="0" u="none" strike="noStrike" kern="1200" baseline="0" dirty="0">
                <a:solidFill>
                  <a:schemeClr val="tx1"/>
                </a:solidFill>
                <a:latin typeface="+mn-lt"/>
                <a:ea typeface="+mn-ea"/>
                <a:cs typeface="+mn-cs"/>
              </a:rPr>
              <a:t> scheme, EDFA of higher o/p power.</a:t>
            </a:r>
          </a:p>
          <a:p>
            <a:endParaRPr lang="en-IN" baseline="0" dirty="0"/>
          </a:p>
        </p:txBody>
      </p:sp>
      <p:sp>
        <p:nvSpPr>
          <p:cNvPr id="4" name="Slide Number Placeholder 3"/>
          <p:cNvSpPr>
            <a:spLocks noGrp="1"/>
          </p:cNvSpPr>
          <p:nvPr>
            <p:ph type="sldNum" sz="quarter" idx="10"/>
          </p:nvPr>
        </p:nvSpPr>
        <p:spPr/>
        <p:txBody>
          <a:bodyPr/>
          <a:lstStyle/>
          <a:p>
            <a:fld id="{EBDDFE07-9DEC-4AB9-B9F0-4C5912974D88}" type="slidenum">
              <a:rPr lang="en-IN" smtClean="0"/>
              <a:t>18</a:t>
            </a:fld>
            <a:endParaRPr lang="en-IN"/>
          </a:p>
        </p:txBody>
      </p:sp>
    </p:spTree>
    <p:extLst>
      <p:ext uri="{BB962C8B-B14F-4D97-AF65-F5344CB8AC3E}">
        <p14:creationId xmlns:p14="http://schemas.microsoft.com/office/powerpoint/2010/main" val="211179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BLS mention </a:t>
            </a:r>
            <a:r>
              <a:rPr lang="en-IN" dirty="0" err="1"/>
              <a:t>superluminescent</a:t>
            </a:r>
            <a:r>
              <a:rPr lang="en-IN" dirty="0"/>
              <a:t> diode, spectrum slicing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Demux</a:t>
            </a:r>
            <a:r>
              <a:rPr lang="en-IN" dirty="0"/>
              <a:t> scheme: </a:t>
            </a:r>
            <a:r>
              <a:rPr lang="en-IN" sz="1200" dirty="0"/>
              <a:t>is to distinguish each optical wavelength without crosstalk and channel interference. It is a great challenge in closely spaced optical wavelengths.      </a:t>
            </a:r>
          </a:p>
          <a:p>
            <a:r>
              <a:rPr lang="en-IN" sz="1200" dirty="0"/>
              <a:t>3.  resulting in the decrement of OSNR value and the degradation of BER performance. </a:t>
            </a:r>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20</a:t>
            </a:fld>
            <a:endParaRPr lang="en-IN"/>
          </a:p>
        </p:txBody>
      </p:sp>
    </p:spTree>
    <p:extLst>
      <p:ext uri="{BB962C8B-B14F-4D97-AF65-F5344CB8AC3E}">
        <p14:creationId xmlns:p14="http://schemas.microsoft.com/office/powerpoint/2010/main" val="355609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BDDFE07-9DEC-4AB9-B9F0-4C5912974D88}" type="slidenum">
              <a:rPr lang="en-IN" smtClean="0"/>
              <a:t>2</a:t>
            </a:fld>
            <a:endParaRPr lang="en-IN"/>
          </a:p>
        </p:txBody>
      </p:sp>
    </p:spTree>
    <p:extLst>
      <p:ext uri="{BB962C8B-B14F-4D97-AF65-F5344CB8AC3E}">
        <p14:creationId xmlns:p14="http://schemas.microsoft.com/office/powerpoint/2010/main" val="106887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21</a:t>
            </a:fld>
            <a:endParaRPr lang="en-IN"/>
          </a:p>
        </p:txBody>
      </p:sp>
    </p:spTree>
    <p:extLst>
      <p:ext uri="{BB962C8B-B14F-4D97-AF65-F5344CB8AC3E}">
        <p14:creationId xmlns:p14="http://schemas.microsoft.com/office/powerpoint/2010/main" val="3178468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22</a:t>
            </a:fld>
            <a:endParaRPr lang="en-IN"/>
          </a:p>
        </p:txBody>
      </p:sp>
    </p:spTree>
    <p:extLst>
      <p:ext uri="{BB962C8B-B14F-4D97-AF65-F5344CB8AC3E}">
        <p14:creationId xmlns:p14="http://schemas.microsoft.com/office/powerpoint/2010/main" val="417870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1. communication at a distance using light to carry information. It can be performed visually or by using electronic</a:t>
            </a:r>
          </a:p>
          <a:p>
            <a:r>
              <a:rPr lang="en-IN" sz="1200" kern="1200" dirty="0">
                <a:solidFill>
                  <a:schemeClr val="tx1"/>
                </a:solidFill>
                <a:effectLst/>
                <a:latin typeface="+mn-lt"/>
                <a:ea typeface="+mn-ea"/>
                <a:cs typeface="+mn-cs"/>
              </a:rPr>
              <a:t>devices.</a:t>
            </a:r>
          </a:p>
          <a:p>
            <a:r>
              <a:rPr lang="en-IN" sz="1200" kern="1200" dirty="0">
                <a:solidFill>
                  <a:schemeClr val="tx1"/>
                </a:solidFill>
                <a:effectLst/>
                <a:latin typeface="+mn-lt"/>
                <a:ea typeface="+mn-ea"/>
                <a:cs typeface="+mn-cs"/>
              </a:rPr>
              <a:t>2. An optical communication system uses a transmitter, which encodes a message into</a:t>
            </a:r>
          </a:p>
          <a:p>
            <a:r>
              <a:rPr lang="en-IN" sz="1200" kern="1200" dirty="0">
                <a:solidFill>
                  <a:schemeClr val="tx1"/>
                </a:solidFill>
                <a:effectLst/>
                <a:latin typeface="+mn-lt"/>
                <a:ea typeface="+mn-ea"/>
                <a:cs typeface="+mn-cs"/>
              </a:rPr>
              <a:t>an optical signal, a channel, which carries the signal to its destination, and a receiver, which</a:t>
            </a:r>
          </a:p>
          <a:p>
            <a:r>
              <a:rPr lang="en-IN" sz="1200" kern="1200" dirty="0">
                <a:solidFill>
                  <a:schemeClr val="tx1"/>
                </a:solidFill>
                <a:effectLst/>
                <a:latin typeface="+mn-lt"/>
                <a:ea typeface="+mn-ea"/>
                <a:cs typeface="+mn-cs"/>
              </a:rPr>
              <a:t>reproduces the message from the received optical signal</a:t>
            </a:r>
          </a:p>
          <a:p>
            <a:r>
              <a:rPr lang="en-IN" sz="1200" kern="1200" dirty="0">
                <a:solidFill>
                  <a:schemeClr val="tx1"/>
                </a:solidFill>
                <a:effectLst/>
                <a:latin typeface="+mn-lt"/>
                <a:ea typeface="+mn-ea"/>
                <a:cs typeface="+mn-cs"/>
              </a:rPr>
              <a:t>3. most common type of channel for optical communications. </a:t>
            </a:r>
          </a:p>
          <a:p>
            <a:r>
              <a:rPr lang="en-IN" sz="1200" kern="1200" dirty="0">
                <a:solidFill>
                  <a:schemeClr val="tx1"/>
                </a:solidFill>
                <a:effectLst/>
                <a:latin typeface="+mn-lt"/>
                <a:ea typeface="+mn-ea"/>
                <a:cs typeface="+mn-cs"/>
              </a:rPr>
              <a:t>4. consists of an inner glass core surrounded by a glass cladding which has a lower refractive index.</a:t>
            </a:r>
          </a:p>
          <a:p>
            <a:r>
              <a:rPr lang="en-IN" sz="1200" kern="1200" dirty="0">
                <a:solidFill>
                  <a:schemeClr val="tx1"/>
                </a:solidFill>
                <a:effectLst/>
                <a:latin typeface="+mn-lt"/>
                <a:ea typeface="+mn-ea"/>
                <a:cs typeface="+mn-cs"/>
              </a:rPr>
              <a:t>5. Digital signals are transmitted in the form of intensity-modulated light signal which is trapped in the glass core. </a:t>
            </a:r>
          </a:p>
          <a:p>
            <a:r>
              <a:rPr lang="en-IN" sz="1200" kern="1200" dirty="0">
                <a:solidFill>
                  <a:schemeClr val="tx1"/>
                </a:solidFill>
                <a:effectLst/>
                <a:latin typeface="+mn-lt"/>
                <a:ea typeface="+mn-ea"/>
                <a:cs typeface="+mn-cs"/>
              </a:rPr>
              <a:t>6. Light is launched into the </a:t>
            </a:r>
            <a:r>
              <a:rPr lang="en-IN" sz="1200" kern="1200" dirty="0" err="1">
                <a:solidFill>
                  <a:schemeClr val="tx1"/>
                </a:solidFill>
                <a:effectLst/>
                <a:latin typeface="+mn-lt"/>
                <a:ea typeface="+mn-ea"/>
                <a:cs typeface="+mn-cs"/>
              </a:rPr>
              <a:t>fiber</a:t>
            </a:r>
            <a:r>
              <a:rPr lang="en-IN" sz="1200" kern="1200" dirty="0">
                <a:solidFill>
                  <a:schemeClr val="tx1"/>
                </a:solidFill>
                <a:effectLst/>
                <a:latin typeface="+mn-lt"/>
                <a:ea typeface="+mn-ea"/>
                <a:cs typeface="+mn-cs"/>
              </a:rPr>
              <a:t> using a light source such as a Light Emitting Diode (LED) or Laser. It is detected on the other side using a photo detector such as a photo-transistor. </a:t>
            </a:r>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3</a:t>
            </a:fld>
            <a:endParaRPr lang="en-IN"/>
          </a:p>
        </p:txBody>
      </p:sp>
    </p:spTree>
    <p:extLst>
      <p:ext uri="{BB962C8B-B14F-4D97-AF65-F5344CB8AC3E}">
        <p14:creationId xmlns:p14="http://schemas.microsoft.com/office/powerpoint/2010/main" val="402330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Current optical </a:t>
            </a:r>
            <a:r>
              <a:rPr lang="en-IN" sz="1200" kern="1200" dirty="0" err="1">
                <a:solidFill>
                  <a:schemeClr val="tx1"/>
                </a:solidFill>
                <a:effectLst/>
                <a:latin typeface="+mn-lt"/>
                <a:ea typeface="+mn-ea"/>
                <a:cs typeface="+mn-cs"/>
              </a:rPr>
              <a:t>fiber</a:t>
            </a:r>
            <a:r>
              <a:rPr lang="en-IN" sz="1200" kern="1200" dirty="0">
                <a:solidFill>
                  <a:schemeClr val="tx1"/>
                </a:solidFill>
                <a:effectLst/>
                <a:latin typeface="+mn-lt"/>
                <a:ea typeface="+mn-ea"/>
                <a:cs typeface="+mn-cs"/>
              </a:rPr>
              <a:t> systems provide transmission rates from 45 Mb/s to 9.6 Gb/s using the single</a:t>
            </a:r>
          </a:p>
          <a:p>
            <a:r>
              <a:rPr lang="en-IN" sz="1200" kern="1200" dirty="0">
                <a:solidFill>
                  <a:schemeClr val="tx1"/>
                </a:solidFill>
                <a:effectLst/>
                <a:latin typeface="+mn-lt"/>
                <a:ea typeface="+mn-ea"/>
                <a:cs typeface="+mn-cs"/>
              </a:rPr>
              <a:t>wavelength transmission. </a:t>
            </a:r>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4</a:t>
            </a:fld>
            <a:endParaRPr lang="en-IN"/>
          </a:p>
        </p:txBody>
      </p:sp>
    </p:spTree>
    <p:extLst>
      <p:ext uri="{BB962C8B-B14F-4D97-AF65-F5344CB8AC3E}">
        <p14:creationId xmlns:p14="http://schemas.microsoft.com/office/powerpoint/2010/main" val="261671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1.an optical communication technology that uses light propagating in free space for wireless data transmission for telecommunications or computer networking. </a:t>
            </a:r>
          </a:p>
          <a:p>
            <a:r>
              <a:rPr lang="en-IN" dirty="0"/>
              <a:t>2.This contrasts with using solids such as optical </a:t>
            </a:r>
            <a:r>
              <a:rPr lang="en-IN" dirty="0" err="1"/>
              <a:t>fiber</a:t>
            </a:r>
            <a:r>
              <a:rPr lang="en-IN" dirty="0"/>
              <a:t> cable for data transmission.</a:t>
            </a:r>
          </a:p>
          <a:p>
            <a:r>
              <a:rPr lang="en-IN" dirty="0"/>
              <a:t>3.impractical due to high costs or other considerations.</a:t>
            </a:r>
          </a:p>
          <a:p>
            <a:r>
              <a:rPr lang="en-IN" dirty="0"/>
              <a:t>4.high directivity, which provides high power efficiency and isolation from other interferences, unlicensed bandwidth, easy installation, and the promise of multi-gigabit mobile applications by using flexibility through free-space links.</a:t>
            </a:r>
          </a:p>
          <a:p>
            <a:r>
              <a:rPr lang="en-IN" dirty="0"/>
              <a:t>5. </a:t>
            </a:r>
            <a:r>
              <a:rPr lang="en-IN" sz="1200" kern="1200" dirty="0">
                <a:solidFill>
                  <a:schemeClr val="tx1"/>
                </a:solidFill>
                <a:effectLst/>
                <a:latin typeface="+mn-lt"/>
                <a:ea typeface="+mn-ea"/>
                <a:cs typeface="+mn-cs"/>
              </a:rPr>
              <a:t>high bandwidth, low cost implementation in a non-licensed spectrum, relatively low power consumption, immunity and security compared with RF technologies</a:t>
            </a:r>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5</a:t>
            </a:fld>
            <a:endParaRPr lang="en-IN"/>
          </a:p>
        </p:txBody>
      </p:sp>
    </p:spTree>
    <p:extLst>
      <p:ext uri="{BB962C8B-B14F-4D97-AF65-F5344CB8AC3E}">
        <p14:creationId xmlns:p14="http://schemas.microsoft.com/office/powerpoint/2010/main" val="15289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Disadvantages:</a:t>
            </a:r>
          </a:p>
          <a:p>
            <a:r>
              <a:rPr lang="en-IN" sz="1200" kern="1200" dirty="0">
                <a:solidFill>
                  <a:schemeClr val="tx1"/>
                </a:solidFill>
                <a:effectLst/>
                <a:latin typeface="+mn-lt"/>
                <a:ea typeface="+mn-ea"/>
                <a:cs typeface="+mn-cs"/>
              </a:rPr>
              <a:t>Fog (10 to 100 dB/km attenuation).</a:t>
            </a:r>
          </a:p>
          <a:p>
            <a:r>
              <a:rPr lang="en-IN" sz="1200" kern="1200" dirty="0">
                <a:solidFill>
                  <a:schemeClr val="tx1"/>
                </a:solidFill>
                <a:effectLst/>
                <a:latin typeface="+mn-lt"/>
                <a:ea typeface="+mn-ea"/>
                <a:cs typeface="+mn-cs"/>
              </a:rPr>
              <a:t>Beam dispersion.</a:t>
            </a:r>
          </a:p>
          <a:p>
            <a:r>
              <a:rPr lang="en-IN" sz="1200" kern="1200" dirty="0">
                <a:solidFill>
                  <a:schemeClr val="tx1"/>
                </a:solidFill>
                <a:effectLst/>
                <a:latin typeface="+mn-lt"/>
                <a:ea typeface="+mn-ea"/>
                <a:cs typeface="+mn-cs"/>
              </a:rPr>
              <a:t>Atmospheric absorption.</a:t>
            </a:r>
          </a:p>
          <a:p>
            <a:r>
              <a:rPr lang="en-IN" sz="1200" kern="1200" dirty="0">
                <a:solidFill>
                  <a:schemeClr val="tx1"/>
                </a:solidFill>
                <a:effectLst/>
                <a:latin typeface="+mn-lt"/>
                <a:ea typeface="+mn-ea"/>
                <a:cs typeface="+mn-cs"/>
              </a:rPr>
              <a:t>Rain.</a:t>
            </a:r>
          </a:p>
          <a:p>
            <a:r>
              <a:rPr lang="en-IN" sz="1200" kern="1200" dirty="0">
                <a:solidFill>
                  <a:schemeClr val="tx1"/>
                </a:solidFill>
                <a:effectLst/>
                <a:latin typeface="+mn-lt"/>
                <a:ea typeface="+mn-ea"/>
                <a:cs typeface="+mn-cs"/>
              </a:rPr>
              <a:t>Snow.</a:t>
            </a:r>
          </a:p>
          <a:p>
            <a:r>
              <a:rPr lang="en-IN" sz="1200" kern="1200" dirty="0">
                <a:solidFill>
                  <a:schemeClr val="tx1"/>
                </a:solidFill>
                <a:effectLst/>
                <a:latin typeface="+mn-lt"/>
                <a:ea typeface="+mn-ea"/>
                <a:cs typeface="+mn-cs"/>
              </a:rPr>
              <a:t>Terrestrial scintillation.</a:t>
            </a:r>
          </a:p>
          <a:p>
            <a:r>
              <a:rPr lang="en-IN" sz="1200" kern="1200" dirty="0">
                <a:solidFill>
                  <a:schemeClr val="tx1"/>
                </a:solidFill>
                <a:effectLst/>
                <a:latin typeface="+mn-lt"/>
                <a:ea typeface="+mn-ea"/>
                <a:cs typeface="+mn-cs"/>
              </a:rPr>
              <a:t>Interference from background light sources (including the sun).</a:t>
            </a:r>
          </a:p>
          <a:p>
            <a:r>
              <a:rPr lang="en-IN" sz="1200" kern="1200" dirty="0">
                <a:solidFill>
                  <a:schemeClr val="tx1"/>
                </a:solidFill>
                <a:effectLst/>
                <a:latin typeface="+mn-lt"/>
                <a:ea typeface="+mn-ea"/>
                <a:cs typeface="+mn-cs"/>
              </a:rPr>
              <a:t>Shadowing.</a:t>
            </a:r>
          </a:p>
          <a:p>
            <a:r>
              <a:rPr lang="en-IN" sz="1200" kern="1200" dirty="0">
                <a:solidFill>
                  <a:schemeClr val="tx1"/>
                </a:solidFill>
                <a:effectLst/>
                <a:latin typeface="+mn-lt"/>
                <a:ea typeface="+mn-ea"/>
                <a:cs typeface="+mn-cs"/>
              </a:rPr>
              <a:t>Pointing stability in wind.</a:t>
            </a:r>
          </a:p>
          <a:p>
            <a:r>
              <a:rPr lang="en-IN" sz="1200" kern="1200" dirty="0">
                <a:solidFill>
                  <a:schemeClr val="tx1"/>
                </a:solidFill>
                <a:effectLst/>
                <a:latin typeface="+mn-lt"/>
                <a:ea typeface="+mn-ea"/>
                <a:cs typeface="+mn-cs"/>
              </a:rPr>
              <a:t>Pollution / smog.</a:t>
            </a:r>
          </a:p>
          <a:p>
            <a:r>
              <a:rPr lang="en-IN" sz="1200" kern="1200" dirty="0">
                <a:solidFill>
                  <a:schemeClr val="tx1"/>
                </a:solidFill>
                <a:effectLst/>
                <a:latin typeface="+mn-lt"/>
                <a:ea typeface="+mn-ea"/>
                <a:cs typeface="+mn-cs"/>
              </a:rPr>
              <a:t>These factors cause an attenuated receiver signal and lead to higher bit error rate (BER). </a:t>
            </a:r>
          </a:p>
          <a:p>
            <a:r>
              <a:rPr lang="en-IN" sz="1200" kern="1200" dirty="0">
                <a:solidFill>
                  <a:schemeClr val="tx1"/>
                </a:solidFill>
                <a:effectLst/>
                <a:latin typeface="+mn-lt"/>
                <a:ea typeface="+mn-ea"/>
                <a:cs typeface="+mn-cs"/>
              </a:rPr>
              <a:t>Eye safe: limited laser power density. Laser classes 1, 1M, 1550nm wavelength</a:t>
            </a:r>
          </a:p>
          <a:p>
            <a:r>
              <a:rPr lang="en-IN" sz="1200" kern="1200" dirty="0">
                <a:solidFill>
                  <a:schemeClr val="tx1"/>
                </a:solidFill>
                <a:effectLst/>
                <a:latin typeface="+mn-lt"/>
                <a:ea typeface="+mn-ea"/>
                <a:cs typeface="+mn-cs"/>
              </a:rPr>
              <a:t>Laser class 1 is classified as eye-safe under all operating conditions.</a:t>
            </a:r>
          </a:p>
          <a:p>
            <a:r>
              <a:rPr lang="en-IN" sz="1200" kern="1200" dirty="0">
                <a:solidFill>
                  <a:schemeClr val="tx1"/>
                </a:solidFill>
                <a:effectLst/>
                <a:latin typeface="+mn-lt"/>
                <a:ea typeface="+mn-ea"/>
                <a:cs typeface="+mn-cs"/>
              </a:rPr>
              <a:t>Laser class 1M is classified as safe for viewing directly with the naked eye, provided no optical instruments are used.</a:t>
            </a:r>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6</a:t>
            </a:fld>
            <a:endParaRPr lang="en-IN"/>
          </a:p>
        </p:txBody>
      </p:sp>
    </p:spTree>
    <p:extLst>
      <p:ext uri="{BB962C8B-B14F-4D97-AF65-F5344CB8AC3E}">
        <p14:creationId xmlns:p14="http://schemas.microsoft.com/office/powerpoint/2010/main" val="268104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WDM: </a:t>
            </a:r>
            <a:r>
              <a:rPr lang="en-IN" sz="1200" dirty="0"/>
              <a:t>multiplexes a number of optical carrier signals onto a single optical </a:t>
            </a:r>
            <a:r>
              <a:rPr lang="en-IN" sz="1200" dirty="0" err="1"/>
              <a:t>fiber</a:t>
            </a:r>
            <a:r>
              <a:rPr lang="en-IN" sz="1200" dirty="0"/>
              <a:t> by using different wavelengths (i.e., </a:t>
            </a:r>
            <a:r>
              <a:rPr lang="en-IN" sz="1200" dirty="0" err="1"/>
              <a:t>colors</a:t>
            </a:r>
            <a:r>
              <a:rPr lang="en-IN" sz="1200" dirty="0"/>
              <a:t>) of laser light</a:t>
            </a:r>
            <a:r>
              <a:rPr lang="en-IN" dirty="0"/>
              <a:t>.</a:t>
            </a:r>
          </a:p>
          <a:p>
            <a:endParaRPr lang="en-IN" dirty="0"/>
          </a:p>
          <a:p>
            <a:r>
              <a:rPr lang="en-IN" dirty="0"/>
              <a:t>enables bidirectional communications over one strand of </a:t>
            </a:r>
            <a:r>
              <a:rPr lang="en-IN" dirty="0" err="1"/>
              <a:t>fiber</a:t>
            </a:r>
            <a:r>
              <a:rPr lang="en-IN" dirty="0"/>
              <a:t>, as well as multiplication of capacity. (several signals can be transmitted in an optical waveguide at differing wavelengths.)</a:t>
            </a:r>
          </a:p>
          <a:p>
            <a:r>
              <a:rPr lang="en-IN" dirty="0"/>
              <a:t>uses a multiplexer at the transmitter to join the several signals together, and a demultiplexer at the receiver to split them apart.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Normal WDM (sometimes called BWDM) uses the two normal wavelengths 1310 and 1550 on one </a:t>
            </a:r>
            <a:r>
              <a:rPr lang="en-IN" dirty="0" err="1"/>
              <a:t>fiber</a:t>
            </a:r>
            <a:r>
              <a:rPr lang="en-IN" dirty="0"/>
              <a:t>. Coarse WDM provides up to 16 channels across multiple transmission windows of silica </a:t>
            </a:r>
            <a:r>
              <a:rPr lang="en-IN" dirty="0" err="1"/>
              <a:t>fibers</a:t>
            </a:r>
            <a:r>
              <a:rPr lang="en-IN" dirty="0"/>
              <a:t>. Dense wavelength division multiplexing (DWDM) uses the C-Band (1530 nm-1565 nm) transmission window but with denser channel spacing.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DWDM: optical signals multiplexed within the 1550 nm band so as to leverage the capabilities (and cost) of erbium doped </a:t>
            </a:r>
            <a:r>
              <a:rPr lang="en-IN" sz="1200" dirty="0" err="1"/>
              <a:t>fiber</a:t>
            </a:r>
            <a:r>
              <a:rPr lang="en-IN" sz="1200" dirty="0"/>
              <a:t> amplifiers (EDFAs)</a:t>
            </a:r>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7</a:t>
            </a:fld>
            <a:endParaRPr lang="en-IN"/>
          </a:p>
        </p:txBody>
      </p:sp>
    </p:spTree>
    <p:extLst>
      <p:ext uri="{BB962C8B-B14F-4D97-AF65-F5344CB8AC3E}">
        <p14:creationId xmlns:p14="http://schemas.microsoft.com/office/powerpoint/2010/main" val="1347810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CWDM: fewer than eight active wavelengths per </a:t>
            </a:r>
            <a:r>
              <a:rPr lang="en-IN" dirty="0" err="1"/>
              <a:t>fiber</a:t>
            </a:r>
            <a:r>
              <a:rPr lang="en-IN" dirty="0"/>
              <a:t>. </a:t>
            </a:r>
          </a:p>
          <a:p>
            <a:r>
              <a:rPr lang="en-IN" dirty="0"/>
              <a:t>defined by wavelengths</a:t>
            </a:r>
          </a:p>
          <a:p>
            <a:r>
              <a:rPr lang="en-IN" dirty="0"/>
              <a:t>for short-range communications, so it employs wide-range frequencies with wavelengths spread far apart. </a:t>
            </a:r>
          </a:p>
          <a:p>
            <a:endParaRPr lang="en-IN" dirty="0"/>
          </a:p>
          <a:p>
            <a:r>
              <a:rPr lang="en-IN" dirty="0"/>
              <a:t>DWDM: more no of wavelengths.</a:t>
            </a:r>
          </a:p>
          <a:p>
            <a:r>
              <a:rPr lang="en-IN" dirty="0"/>
              <a:t>defined in terms of frequencies. </a:t>
            </a:r>
          </a:p>
          <a:p>
            <a:r>
              <a:rPr lang="en-IN" dirty="0"/>
              <a:t>tighter wavelength spacing fits more channels onto a single </a:t>
            </a:r>
            <a:r>
              <a:rPr lang="en-IN" dirty="0" err="1"/>
              <a:t>fiber</a:t>
            </a:r>
            <a:endParaRPr lang="en-IN" dirty="0"/>
          </a:p>
          <a:p>
            <a:r>
              <a:rPr lang="en-IN" dirty="0"/>
              <a:t>cost more to implement and operate.</a:t>
            </a:r>
          </a:p>
        </p:txBody>
      </p:sp>
      <p:sp>
        <p:nvSpPr>
          <p:cNvPr id="4" name="Slide Number Placeholder 3"/>
          <p:cNvSpPr>
            <a:spLocks noGrp="1"/>
          </p:cNvSpPr>
          <p:nvPr>
            <p:ph type="sldNum" sz="quarter" idx="10"/>
          </p:nvPr>
        </p:nvSpPr>
        <p:spPr/>
        <p:txBody>
          <a:bodyPr/>
          <a:lstStyle/>
          <a:p>
            <a:fld id="{EBDDFE07-9DEC-4AB9-B9F0-4C5912974D88}" type="slidenum">
              <a:rPr lang="en-IN" smtClean="0"/>
              <a:t>8</a:t>
            </a:fld>
            <a:endParaRPr lang="en-IN"/>
          </a:p>
        </p:txBody>
      </p:sp>
    </p:spTree>
    <p:extLst>
      <p:ext uri="{BB962C8B-B14F-4D97-AF65-F5344CB8AC3E}">
        <p14:creationId xmlns:p14="http://schemas.microsoft.com/office/powerpoint/2010/main" val="1487625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sz="1200" dirty="0"/>
              <a:t>compared to repeater based s/</a:t>
            </a:r>
            <a:r>
              <a:rPr lang="en-IN" sz="1200" dirty="0" err="1"/>
              <a:t>ms</a:t>
            </a:r>
            <a:endParaRPr lang="en-IN" sz="1200" dirty="0"/>
          </a:p>
          <a:p>
            <a:pPr marL="228600" indent="-228600">
              <a:buAutoNum type="arabicPeriod"/>
            </a:pPr>
            <a:r>
              <a:rPr lang="en-IN" sz="1200" dirty="0"/>
              <a:t> taking in and amplifying optical signals without converting them to electrical signals.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dirty="0"/>
              <a:t>Less regenerators mean fewer interruptions and improved efficiency.</a:t>
            </a:r>
          </a:p>
          <a:p>
            <a:pPr marL="228600" indent="-228600">
              <a:buAutoNum type="arabicPeriod"/>
            </a:pPr>
            <a:endParaRPr lang="en-IN" dirty="0"/>
          </a:p>
          <a:p>
            <a:r>
              <a:rPr lang="en-IN" dirty="0"/>
              <a:t>Cost effective to use DWDM to leverage capabilities of EDFA (1550 nm range)</a:t>
            </a:r>
          </a:p>
          <a:p>
            <a:r>
              <a:rPr lang="en-IN" dirty="0"/>
              <a:t>Increased bandwidth</a:t>
            </a:r>
          </a:p>
          <a:p>
            <a:r>
              <a:rPr lang="en-IN" dirty="0"/>
              <a:t>Effect of multiple virtual </a:t>
            </a:r>
            <a:r>
              <a:rPr lang="en-IN" dirty="0" err="1"/>
              <a:t>fibers</a:t>
            </a:r>
            <a:endParaRPr lang="en-IN" dirty="0"/>
          </a:p>
          <a:p>
            <a:r>
              <a:rPr lang="en-IN" dirty="0"/>
              <a:t>40 channels at 100 GHz spacing or 80 channels with 50 GHz spacing.</a:t>
            </a:r>
          </a:p>
          <a:p>
            <a:r>
              <a:rPr lang="en-IN" dirty="0"/>
              <a:t>compared with repeater-based applications, increases the distances between network elements, a huge benefit for long-distance service providers looking to reduce their initial network investments significantly. </a:t>
            </a:r>
          </a:p>
          <a:p>
            <a:r>
              <a:rPr lang="en-IN" dirty="0"/>
              <a:t>The </a:t>
            </a:r>
            <a:r>
              <a:rPr lang="en-IN" dirty="0" err="1"/>
              <a:t>fiber</a:t>
            </a:r>
            <a:r>
              <a:rPr lang="en-IN" dirty="0"/>
              <a:t>-optic amplifier component enables a service provider to save costs by taking in and amplifying optical signals without converting them to electrical signals. allows service providers to do it on a broad range of wavelengths.</a:t>
            </a:r>
          </a:p>
          <a:p>
            <a:r>
              <a:rPr lang="en-IN" dirty="0"/>
              <a:t>Using fewer regenerators in long-distance networks results in fewer interruptions and improved efficiency.</a:t>
            </a:r>
          </a:p>
          <a:p>
            <a:endParaRPr lang="en-IN" dirty="0"/>
          </a:p>
        </p:txBody>
      </p:sp>
      <p:sp>
        <p:nvSpPr>
          <p:cNvPr id="4" name="Slide Number Placeholder 3"/>
          <p:cNvSpPr>
            <a:spLocks noGrp="1"/>
          </p:cNvSpPr>
          <p:nvPr>
            <p:ph type="sldNum" sz="quarter" idx="10"/>
          </p:nvPr>
        </p:nvSpPr>
        <p:spPr/>
        <p:txBody>
          <a:bodyPr/>
          <a:lstStyle/>
          <a:p>
            <a:fld id="{EBDDFE07-9DEC-4AB9-B9F0-4C5912974D88}" type="slidenum">
              <a:rPr lang="en-IN" smtClean="0"/>
              <a:t>9</a:t>
            </a:fld>
            <a:endParaRPr lang="en-IN"/>
          </a:p>
        </p:txBody>
      </p:sp>
    </p:spTree>
    <p:extLst>
      <p:ext uri="{BB962C8B-B14F-4D97-AF65-F5344CB8AC3E}">
        <p14:creationId xmlns:p14="http://schemas.microsoft.com/office/powerpoint/2010/main" val="2992503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7A15D3C-761E-4301-B76B-122A4B88D730}" type="datetime1">
              <a:rPr lang="en-IN" smtClean="0"/>
              <a:t>13-09-2018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102500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A91791-B532-4600-AB2E-A2F32F738B64}" type="datetime1">
              <a:rPr lang="en-IN" smtClean="0"/>
              <a:t>13-09-2018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145779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01305-C28B-436D-8611-3BE82093E0BA}" type="datetime1">
              <a:rPr lang="en-IN" smtClean="0"/>
              <a:t>13-09-2018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344056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CBA64C-2592-4D28-9F0B-DB6B91A7BED1}" type="datetime1">
              <a:rPr lang="en-IN" smtClean="0"/>
              <a:t>13-09-2018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118484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5AD8E-9E42-4B9E-885E-5A8DF6815AA3}" type="datetime1">
              <a:rPr lang="en-IN" smtClean="0"/>
              <a:t>13-09-2018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345727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B2324CB-59B4-4992-83F3-30D73965D18A}" type="datetime1">
              <a:rPr lang="en-IN" smtClean="0"/>
              <a:t>13-09-2018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945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3EFFA4-B7F4-48FD-AA09-4551883CDC35}" type="datetime1">
              <a:rPr lang="en-IN" smtClean="0"/>
              <a:t>13-09-2018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263402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2D031C4-72CF-4DB9-8BEC-71C9469EA49A}" type="datetime1">
              <a:rPr lang="en-IN" smtClean="0"/>
              <a:t>13-09-2018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177874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640C0-57C2-43C1-8A5E-C1AB0A17E174}" type="datetime1">
              <a:rPr lang="en-IN" smtClean="0"/>
              <a:t>13-09-2018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11048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8BFAD4-3C86-419C-9F9F-0063C3D9FB87}" type="datetime1">
              <a:rPr lang="en-IN" smtClean="0"/>
              <a:t>13-09-2018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316257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AB32CB-7295-4631-A47C-DB70842976B1}" type="datetime1">
              <a:rPr lang="en-IN" smtClean="0"/>
              <a:t>13-09-2018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66BEE-8085-4753-B84F-471027EF414C}" type="slidenum">
              <a:rPr lang="en-IN" smtClean="0"/>
              <a:t>‹#›</a:t>
            </a:fld>
            <a:endParaRPr lang="en-IN"/>
          </a:p>
        </p:txBody>
      </p:sp>
    </p:spTree>
    <p:extLst>
      <p:ext uri="{BB962C8B-B14F-4D97-AF65-F5344CB8AC3E}">
        <p14:creationId xmlns:p14="http://schemas.microsoft.com/office/powerpoint/2010/main" val="334787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0A7D3-1939-4742-A5D0-53B72D55CD7B}" type="datetime1">
              <a:rPr lang="en-IN" smtClean="0"/>
              <a:t>13-09-2018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66BEE-8085-4753-B84F-471027EF414C}" type="slidenum">
              <a:rPr lang="en-IN" smtClean="0"/>
              <a:t>‹#›</a:t>
            </a:fld>
            <a:endParaRPr lang="en-IN"/>
          </a:p>
        </p:txBody>
      </p:sp>
    </p:spTree>
    <p:extLst>
      <p:ext uri="{BB962C8B-B14F-4D97-AF65-F5344CB8AC3E}">
        <p14:creationId xmlns:p14="http://schemas.microsoft.com/office/powerpoint/2010/main" val="212842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4109" y="660400"/>
            <a:ext cx="10607040" cy="2743199"/>
          </a:xfrm>
        </p:spPr>
        <p:txBody>
          <a:bodyPr>
            <a:normAutofit fontScale="90000"/>
          </a:bodyPr>
          <a:lstStyle/>
          <a:p>
            <a:pPr>
              <a:lnSpc>
                <a:spcPct val="100000"/>
              </a:lnSpc>
            </a:pPr>
            <a:r>
              <a:rPr lang="en-IN" b="1" spc="300" dirty="0">
                <a:latin typeface="+mn-lt"/>
                <a:ea typeface="Yu Gothic Light" panose="020B0300000000000000" pitchFamily="34" charset="-128"/>
                <a:cs typeface="Microsoft Himalaya" panose="01010100010101010101" pitchFamily="2" charset="0"/>
              </a:rPr>
              <a:t>A 50-m/320-Gb/s DWDM FSO Communication With </a:t>
            </a:r>
            <a:r>
              <a:rPr lang="en-IN" b="1" spc="300" dirty="0" err="1">
                <a:latin typeface="+mn-lt"/>
                <a:ea typeface="Yu Gothic Light" panose="020B0300000000000000" pitchFamily="34" charset="-128"/>
                <a:cs typeface="Microsoft Himalaya" panose="01010100010101010101" pitchFamily="2" charset="0"/>
              </a:rPr>
              <a:t>Afocal</a:t>
            </a:r>
            <a:r>
              <a:rPr lang="en-IN" b="1" spc="300" dirty="0">
                <a:latin typeface="+mn-lt"/>
                <a:ea typeface="Yu Gothic Light" panose="020B0300000000000000" pitchFamily="34" charset="-128"/>
                <a:cs typeface="Microsoft Himalaya" panose="01010100010101010101" pitchFamily="2" charset="0"/>
              </a:rPr>
              <a:t> Scheme</a:t>
            </a:r>
          </a:p>
        </p:txBody>
      </p:sp>
      <p:sp>
        <p:nvSpPr>
          <p:cNvPr id="3" name="Subtitle 2"/>
          <p:cNvSpPr>
            <a:spLocks noGrp="1"/>
          </p:cNvSpPr>
          <p:nvPr>
            <p:ph type="subTitle" idx="1"/>
          </p:nvPr>
        </p:nvSpPr>
        <p:spPr>
          <a:xfrm>
            <a:off x="8440615" y="4791092"/>
            <a:ext cx="3222807" cy="1655762"/>
          </a:xfrm>
        </p:spPr>
        <p:txBody>
          <a:bodyPr>
            <a:normAutofit fontScale="77500" lnSpcReduction="20000"/>
          </a:bodyPr>
          <a:lstStyle/>
          <a:p>
            <a:pPr algn="r"/>
            <a:endParaRPr lang="en-IN" dirty="0"/>
          </a:p>
          <a:p>
            <a:pPr algn="r"/>
            <a:r>
              <a:rPr lang="en-IN" sz="3800" dirty="0" err="1"/>
              <a:t>Anjitha</a:t>
            </a:r>
            <a:r>
              <a:rPr lang="en-IN" sz="3800" dirty="0"/>
              <a:t> M</a:t>
            </a:r>
          </a:p>
          <a:p>
            <a:pPr algn="r"/>
            <a:r>
              <a:rPr lang="en-IN" sz="3800" dirty="0"/>
              <a:t>EC 7 B</a:t>
            </a:r>
          </a:p>
          <a:p>
            <a:pPr algn="r"/>
            <a:r>
              <a:rPr lang="en-IN" sz="3800" dirty="0"/>
              <a:t>Roll No: 14</a:t>
            </a:r>
          </a:p>
        </p:txBody>
      </p:sp>
      <p:sp>
        <p:nvSpPr>
          <p:cNvPr id="4" name="TextBox 3"/>
          <p:cNvSpPr txBox="1"/>
          <p:nvPr/>
        </p:nvSpPr>
        <p:spPr>
          <a:xfrm>
            <a:off x="854109" y="5018808"/>
            <a:ext cx="4286851" cy="1754326"/>
          </a:xfrm>
          <a:prstGeom prst="rect">
            <a:avLst/>
          </a:prstGeom>
          <a:noFill/>
        </p:spPr>
        <p:txBody>
          <a:bodyPr wrap="square" rtlCol="0">
            <a:spAutoFit/>
          </a:bodyPr>
          <a:lstStyle/>
          <a:p>
            <a:r>
              <a:rPr lang="en-IN" sz="3600" dirty="0"/>
              <a:t>Guided By,</a:t>
            </a:r>
          </a:p>
          <a:p>
            <a:r>
              <a:rPr lang="en-IN" sz="3600" dirty="0"/>
              <a:t>         </a:t>
            </a:r>
            <a:r>
              <a:rPr lang="en-IN" sz="3600" dirty="0" err="1"/>
              <a:t>Remya</a:t>
            </a:r>
            <a:r>
              <a:rPr lang="en-IN" sz="3600" dirty="0"/>
              <a:t> S</a:t>
            </a:r>
          </a:p>
          <a:p>
            <a:r>
              <a:rPr lang="en-IN" sz="3600" dirty="0"/>
              <a:t>	A. P in ECE</a:t>
            </a:r>
          </a:p>
        </p:txBody>
      </p:sp>
    </p:spTree>
    <p:extLst>
      <p:ext uri="{BB962C8B-B14F-4D97-AF65-F5344CB8AC3E}">
        <p14:creationId xmlns:p14="http://schemas.microsoft.com/office/powerpoint/2010/main" val="136470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01" y="291290"/>
            <a:ext cx="10515600" cy="1325563"/>
          </a:xfrm>
        </p:spPr>
        <p:txBody>
          <a:bodyPr/>
          <a:lstStyle/>
          <a:p>
            <a:pPr algn="ctr"/>
            <a:r>
              <a:rPr lang="en-IN" b="1" dirty="0" err="1"/>
              <a:t>Afocal</a:t>
            </a:r>
            <a:r>
              <a:rPr lang="en-IN" b="1" dirty="0"/>
              <a:t> Scheme</a:t>
            </a:r>
          </a:p>
        </p:txBody>
      </p:sp>
      <p:sp>
        <p:nvSpPr>
          <p:cNvPr id="3" name="Content Placeholder 2"/>
          <p:cNvSpPr>
            <a:spLocks noGrp="1"/>
          </p:cNvSpPr>
          <p:nvPr>
            <p:ph idx="1"/>
          </p:nvPr>
        </p:nvSpPr>
        <p:spPr>
          <a:xfrm>
            <a:off x="415241" y="1616853"/>
            <a:ext cx="11361517" cy="4910071"/>
          </a:xfrm>
        </p:spPr>
        <p:txBody>
          <a:bodyPr>
            <a:normAutofit/>
          </a:bodyPr>
          <a:lstStyle/>
          <a:p>
            <a:pPr>
              <a:buFont typeface="Wingdings" panose="05000000000000000000" pitchFamily="2" charset="2"/>
              <a:buChar char="§"/>
            </a:pPr>
            <a:r>
              <a:rPr lang="en-IN" sz="2200" dirty="0"/>
              <a:t>Produces no net convergence or divergence of the beam.</a:t>
            </a:r>
          </a:p>
          <a:p>
            <a:pPr>
              <a:buFont typeface="Wingdings" panose="05000000000000000000" pitchFamily="2" charset="2"/>
              <a:buChar char="§"/>
            </a:pPr>
            <a:r>
              <a:rPr lang="en-IN" sz="2200" dirty="0"/>
              <a:t>d = f1+f2</a:t>
            </a:r>
          </a:p>
          <a:p>
            <a:pPr>
              <a:lnSpc>
                <a:spcPct val="150000"/>
              </a:lnSpc>
              <a:buFont typeface="Wingdings" panose="05000000000000000000" pitchFamily="2" charset="2"/>
              <a:buChar char="§"/>
            </a:pPr>
            <a:endParaRPr lang="en-IN" sz="2400" dirty="0"/>
          </a:p>
          <a:p>
            <a:pPr>
              <a:lnSpc>
                <a:spcPct val="150000"/>
              </a:lnSpc>
              <a:buFont typeface="Wingdings" panose="05000000000000000000" pitchFamily="2" charset="2"/>
              <a:buChar char="§"/>
            </a:pPr>
            <a:endParaRPr lang="en-IN" sz="2400" dirty="0"/>
          </a:p>
          <a:p>
            <a:pPr>
              <a:lnSpc>
                <a:spcPct val="150000"/>
              </a:lnSpc>
              <a:buFont typeface="Wingdings" panose="05000000000000000000" pitchFamily="2" charset="2"/>
              <a:buChar char="§"/>
            </a:pPr>
            <a:endParaRPr lang="en-IN" sz="2400" dirty="0"/>
          </a:p>
          <a:p>
            <a:pPr>
              <a:lnSpc>
                <a:spcPct val="150000"/>
              </a:lnSpc>
              <a:buFont typeface="Wingdings" panose="05000000000000000000" pitchFamily="2" charset="2"/>
              <a:buChar char="§"/>
            </a:pPr>
            <a:endParaRPr lang="en-IN" sz="2400" dirty="0"/>
          </a:p>
          <a:p>
            <a:pPr marL="0" indent="0">
              <a:lnSpc>
                <a:spcPct val="150000"/>
              </a:lnSpc>
              <a:buNone/>
            </a:pPr>
            <a:endParaRPr lang="en-IN" sz="2400" dirty="0"/>
          </a:p>
        </p:txBody>
      </p:sp>
      <p:sp>
        <p:nvSpPr>
          <p:cNvPr id="4" name="Slide Number Placeholder 3"/>
          <p:cNvSpPr>
            <a:spLocks noGrp="1"/>
          </p:cNvSpPr>
          <p:nvPr>
            <p:ph type="sldNum" sz="quarter" idx="12"/>
          </p:nvPr>
        </p:nvSpPr>
        <p:spPr/>
        <p:txBody>
          <a:bodyPr/>
          <a:lstStyle/>
          <a:p>
            <a:fld id="{9B266BEE-8085-4753-B84F-471027EF414C}" type="slidenum">
              <a:rPr lang="en-IN" smtClean="0"/>
              <a:t>10</a:t>
            </a:fld>
            <a:endParaRPr lang="en-IN"/>
          </a:p>
        </p:txBody>
      </p:sp>
      <p:pic>
        <p:nvPicPr>
          <p:cNvPr id="7" name="Picture 6">
            <a:extLst>
              <a:ext uri="{FF2B5EF4-FFF2-40B4-BE49-F238E27FC236}">
                <a16:creationId xmlns:a16="http://schemas.microsoft.com/office/drawing/2014/main" id="{D1B9DA8D-A389-4A29-AF5E-CE6E2309C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126" y="2690414"/>
            <a:ext cx="8896350" cy="2381250"/>
          </a:xfrm>
          <a:prstGeom prst="rect">
            <a:avLst/>
          </a:prstGeom>
        </p:spPr>
      </p:pic>
      <p:sp>
        <p:nvSpPr>
          <p:cNvPr id="5" name="TextBox 4">
            <a:extLst>
              <a:ext uri="{FF2B5EF4-FFF2-40B4-BE49-F238E27FC236}">
                <a16:creationId xmlns:a16="http://schemas.microsoft.com/office/drawing/2014/main" id="{6F47973D-B600-472E-B057-4C13FD6B17D5}"/>
              </a:ext>
            </a:extLst>
          </p:cNvPr>
          <p:cNvSpPr txBox="1"/>
          <p:nvPr/>
        </p:nvSpPr>
        <p:spPr>
          <a:xfrm>
            <a:off x="3502573" y="5344675"/>
            <a:ext cx="5975131" cy="369332"/>
          </a:xfrm>
          <a:prstGeom prst="rect">
            <a:avLst/>
          </a:prstGeom>
          <a:noFill/>
        </p:spPr>
        <p:txBody>
          <a:bodyPr wrap="square" rtlCol="0">
            <a:spAutoFit/>
          </a:bodyPr>
          <a:lstStyle/>
          <a:p>
            <a:r>
              <a:rPr lang="en-IN" dirty="0"/>
              <a:t>Fig 4: </a:t>
            </a:r>
            <a:r>
              <a:rPr lang="en-IN" dirty="0" err="1"/>
              <a:t>Afocal</a:t>
            </a:r>
            <a:r>
              <a:rPr lang="en-IN" dirty="0"/>
              <a:t> Scheme, with two convex lenses </a:t>
            </a:r>
            <a:r>
              <a:rPr lang="en-IN" baseline="30000" dirty="0"/>
              <a:t>[1]</a:t>
            </a:r>
            <a:endParaRPr lang="en-IN" dirty="0"/>
          </a:p>
        </p:txBody>
      </p:sp>
    </p:spTree>
    <p:extLst>
      <p:ext uri="{BB962C8B-B14F-4D97-AF65-F5344CB8AC3E}">
        <p14:creationId xmlns:p14="http://schemas.microsoft.com/office/powerpoint/2010/main" val="56433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42"/>
            <a:ext cx="10515600" cy="1325563"/>
          </a:xfrm>
        </p:spPr>
        <p:txBody>
          <a:bodyPr/>
          <a:lstStyle/>
          <a:p>
            <a:pPr algn="ctr"/>
            <a:r>
              <a:rPr lang="en-IN" b="1" dirty="0"/>
              <a:t>Bit Error Rate (BER) </a:t>
            </a:r>
          </a:p>
        </p:txBody>
      </p:sp>
      <p:sp>
        <p:nvSpPr>
          <p:cNvPr id="3" name="Content Placeholder 2"/>
          <p:cNvSpPr>
            <a:spLocks noGrp="1"/>
          </p:cNvSpPr>
          <p:nvPr>
            <p:ph idx="1"/>
          </p:nvPr>
        </p:nvSpPr>
        <p:spPr>
          <a:xfrm>
            <a:off x="838200" y="1454206"/>
            <a:ext cx="10515600" cy="4351338"/>
          </a:xfrm>
        </p:spPr>
        <p:txBody>
          <a:bodyPr>
            <a:normAutofit/>
          </a:bodyPr>
          <a:lstStyle/>
          <a:p>
            <a:pPr algn="just">
              <a:buFont typeface="Wingdings" panose="05000000000000000000" pitchFamily="2" charset="2"/>
              <a:buChar char="§"/>
            </a:pPr>
            <a:r>
              <a:rPr lang="en-IN" dirty="0"/>
              <a:t>BER:  the number of bit errors per unit time. </a:t>
            </a:r>
          </a:p>
          <a:p>
            <a:pPr algn="just">
              <a:buFont typeface="Wingdings" panose="05000000000000000000" pitchFamily="2" charset="2"/>
              <a:buChar char="§"/>
            </a:pPr>
            <a:r>
              <a:rPr lang="en-IN" dirty="0"/>
              <a:t>The bit error ratio</a:t>
            </a:r>
          </a:p>
        </p:txBody>
      </p:sp>
      <p:sp>
        <p:nvSpPr>
          <p:cNvPr id="6" name="Slide Number Placeholder 5"/>
          <p:cNvSpPr>
            <a:spLocks noGrp="1"/>
          </p:cNvSpPr>
          <p:nvPr>
            <p:ph type="sldNum" sz="quarter" idx="12"/>
          </p:nvPr>
        </p:nvSpPr>
        <p:spPr/>
        <p:txBody>
          <a:bodyPr/>
          <a:lstStyle/>
          <a:p>
            <a:fld id="{9B266BEE-8085-4753-B84F-471027EF414C}" type="slidenum">
              <a:rPr lang="en-IN" smtClean="0"/>
              <a:t>11</a:t>
            </a:fld>
            <a:endParaRPr lang="en-IN"/>
          </a:p>
        </p:txBody>
      </p:sp>
      <p:pic>
        <p:nvPicPr>
          <p:cNvPr id="8" name="Picture 7" descr="Interpretation of eye pattern">
            <a:extLst>
              <a:ext uri="{FF2B5EF4-FFF2-40B4-BE49-F238E27FC236}">
                <a16:creationId xmlns:a16="http://schemas.microsoft.com/office/drawing/2014/main" id="{0D4FDA2A-1AAF-41B6-8834-77D574B133D9}"/>
              </a:ext>
            </a:extLst>
          </p:cNvPr>
          <p:cNvPicPr>
            <a:picLocks noChangeAspect="1"/>
          </p:cNvPicPr>
          <p:nvPr/>
        </p:nvPicPr>
        <p:blipFill rotWithShape="1">
          <a:blip r:embed="rId3">
            <a:extLst>
              <a:ext uri="{28A0092B-C50C-407E-A947-70E740481C1C}">
                <a14:useLocalDpi xmlns:a14="http://schemas.microsoft.com/office/drawing/2010/main" val="0"/>
              </a:ext>
            </a:extLst>
          </a:blip>
          <a:srcRect t="3773"/>
          <a:stretch/>
        </p:blipFill>
        <p:spPr>
          <a:xfrm>
            <a:off x="5171090" y="2005011"/>
            <a:ext cx="5781701" cy="3800534"/>
          </a:xfrm>
          <a:prstGeom prst="rect">
            <a:avLst/>
          </a:prstGeom>
        </p:spPr>
      </p:pic>
      <p:sp>
        <p:nvSpPr>
          <p:cNvPr id="4" name="TextBox 3">
            <a:extLst>
              <a:ext uri="{FF2B5EF4-FFF2-40B4-BE49-F238E27FC236}">
                <a16:creationId xmlns:a16="http://schemas.microsoft.com/office/drawing/2014/main" id="{24819271-E9BD-4E96-9C30-B6FAF6AEF1FE}"/>
              </a:ext>
            </a:extLst>
          </p:cNvPr>
          <p:cNvSpPr txBox="1"/>
          <p:nvPr/>
        </p:nvSpPr>
        <p:spPr>
          <a:xfrm>
            <a:off x="6568965" y="5786185"/>
            <a:ext cx="4083269" cy="369332"/>
          </a:xfrm>
          <a:prstGeom prst="rect">
            <a:avLst/>
          </a:prstGeom>
          <a:noFill/>
        </p:spPr>
        <p:txBody>
          <a:bodyPr wrap="square" rtlCol="0">
            <a:spAutoFit/>
          </a:bodyPr>
          <a:lstStyle/>
          <a:p>
            <a:r>
              <a:rPr lang="en-IN" dirty="0"/>
              <a:t>Fig 5: Interpretation of eye diagram</a:t>
            </a:r>
          </a:p>
        </p:txBody>
      </p:sp>
    </p:spTree>
    <p:extLst>
      <p:ext uri="{BB962C8B-B14F-4D97-AF65-F5344CB8AC3E}">
        <p14:creationId xmlns:p14="http://schemas.microsoft.com/office/powerpoint/2010/main" val="256113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580" y="0"/>
            <a:ext cx="10515600" cy="1325563"/>
          </a:xfrm>
        </p:spPr>
        <p:txBody>
          <a:bodyPr/>
          <a:lstStyle/>
          <a:p>
            <a:pPr algn="ctr"/>
            <a:r>
              <a:rPr lang="en-IN" b="1" dirty="0"/>
              <a:t>Experimental Setup</a:t>
            </a:r>
          </a:p>
        </p:txBody>
      </p:sp>
      <p:pic>
        <p:nvPicPr>
          <p:cNvPr id="7" name="Content Placeholder 6">
            <a:extLst>
              <a:ext uri="{FF2B5EF4-FFF2-40B4-BE49-F238E27FC236}">
                <a16:creationId xmlns:a16="http://schemas.microsoft.com/office/drawing/2014/main" id="{DDCFD38B-E3EC-40D5-BF48-0206737614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068" y="985837"/>
            <a:ext cx="8282881" cy="5083887"/>
          </a:xfrm>
        </p:spPr>
      </p:pic>
      <p:sp>
        <p:nvSpPr>
          <p:cNvPr id="4" name="Slide Number Placeholder 3"/>
          <p:cNvSpPr>
            <a:spLocks noGrp="1"/>
          </p:cNvSpPr>
          <p:nvPr>
            <p:ph type="sldNum" sz="quarter" idx="12"/>
          </p:nvPr>
        </p:nvSpPr>
        <p:spPr/>
        <p:txBody>
          <a:bodyPr/>
          <a:lstStyle/>
          <a:p>
            <a:fld id="{9B266BEE-8085-4753-B84F-471027EF414C}" type="slidenum">
              <a:rPr lang="en-IN" smtClean="0"/>
              <a:t>12</a:t>
            </a:fld>
            <a:endParaRPr lang="en-IN"/>
          </a:p>
        </p:txBody>
      </p:sp>
      <p:sp>
        <p:nvSpPr>
          <p:cNvPr id="3" name="TextBox 2">
            <a:extLst>
              <a:ext uri="{FF2B5EF4-FFF2-40B4-BE49-F238E27FC236}">
                <a16:creationId xmlns:a16="http://schemas.microsoft.com/office/drawing/2014/main" id="{58803919-FE57-4A40-8C99-C447A0C8A654}"/>
              </a:ext>
            </a:extLst>
          </p:cNvPr>
          <p:cNvSpPr txBox="1"/>
          <p:nvPr/>
        </p:nvSpPr>
        <p:spPr>
          <a:xfrm>
            <a:off x="1072055" y="6126061"/>
            <a:ext cx="9540765" cy="369332"/>
          </a:xfrm>
          <a:prstGeom prst="rect">
            <a:avLst/>
          </a:prstGeom>
          <a:noFill/>
        </p:spPr>
        <p:txBody>
          <a:bodyPr wrap="square" rtlCol="0">
            <a:spAutoFit/>
          </a:bodyPr>
          <a:lstStyle/>
          <a:p>
            <a:r>
              <a:rPr lang="en-IN" dirty="0"/>
              <a:t>Fig 6: Experimental configuration of the proposed 50-m/320-Gb/s DWDM FSO communication </a:t>
            </a:r>
            <a:r>
              <a:rPr lang="en-IN" baseline="30000" dirty="0"/>
              <a:t>[1]</a:t>
            </a:r>
            <a:r>
              <a:rPr lang="en-IN" dirty="0"/>
              <a:t>  </a:t>
            </a:r>
          </a:p>
        </p:txBody>
      </p:sp>
      <p:sp>
        <p:nvSpPr>
          <p:cNvPr id="5" name="TextBox 4">
            <a:extLst>
              <a:ext uri="{FF2B5EF4-FFF2-40B4-BE49-F238E27FC236}">
                <a16:creationId xmlns:a16="http://schemas.microsoft.com/office/drawing/2014/main" id="{2563203F-FEC1-4E44-AE8E-200E403F8DE6}"/>
              </a:ext>
            </a:extLst>
          </p:cNvPr>
          <p:cNvSpPr txBox="1"/>
          <p:nvPr/>
        </p:nvSpPr>
        <p:spPr>
          <a:xfrm>
            <a:off x="10612820" y="5517931"/>
            <a:ext cx="1164021" cy="369332"/>
          </a:xfrm>
          <a:prstGeom prst="rect">
            <a:avLst/>
          </a:prstGeom>
          <a:noFill/>
        </p:spPr>
        <p:txBody>
          <a:bodyPr wrap="square" rtlCol="0">
            <a:spAutoFit/>
          </a:bodyPr>
          <a:lstStyle/>
          <a:p>
            <a:r>
              <a:rPr lang="en-IN" dirty="0">
                <a:hlinkClick r:id="rId4" action="ppaction://hlinksldjump"/>
              </a:rPr>
              <a:t>RESULT</a:t>
            </a:r>
            <a:endParaRPr lang="en-IN" dirty="0"/>
          </a:p>
        </p:txBody>
      </p:sp>
      <p:sp>
        <p:nvSpPr>
          <p:cNvPr id="6" name="TextBox 5">
            <a:extLst>
              <a:ext uri="{FF2B5EF4-FFF2-40B4-BE49-F238E27FC236}">
                <a16:creationId xmlns:a16="http://schemas.microsoft.com/office/drawing/2014/main" id="{80E99D4E-2305-4284-84DD-055513D3EF80}"/>
              </a:ext>
            </a:extLst>
          </p:cNvPr>
          <p:cNvSpPr txBox="1"/>
          <p:nvPr/>
        </p:nvSpPr>
        <p:spPr>
          <a:xfrm>
            <a:off x="10790902" y="4957098"/>
            <a:ext cx="927539" cy="369332"/>
          </a:xfrm>
          <a:prstGeom prst="rect">
            <a:avLst/>
          </a:prstGeom>
          <a:noFill/>
        </p:spPr>
        <p:txBody>
          <a:bodyPr wrap="square" rtlCol="0">
            <a:spAutoFit/>
          </a:bodyPr>
          <a:lstStyle/>
          <a:p>
            <a:r>
              <a:rPr lang="en-IN" dirty="0">
                <a:hlinkClick r:id="rId5" action="ppaction://hlinksldjump"/>
              </a:rPr>
              <a:t>BPF</a:t>
            </a:r>
            <a:endParaRPr lang="en-IN" dirty="0"/>
          </a:p>
        </p:txBody>
      </p:sp>
    </p:spTree>
    <p:extLst>
      <p:ext uri="{BB962C8B-B14F-4D97-AF65-F5344CB8AC3E}">
        <p14:creationId xmlns:p14="http://schemas.microsoft.com/office/powerpoint/2010/main" val="213201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Amplified Spontaneous Emission (ASE) broadband light source (BLS)</a:t>
            </a:r>
          </a:p>
        </p:txBody>
      </p:sp>
      <p:sp>
        <p:nvSpPr>
          <p:cNvPr id="3" name="Slide Number Placeholder 2"/>
          <p:cNvSpPr>
            <a:spLocks noGrp="1"/>
          </p:cNvSpPr>
          <p:nvPr>
            <p:ph type="sldNum" sz="quarter" idx="12"/>
          </p:nvPr>
        </p:nvSpPr>
        <p:spPr/>
        <p:txBody>
          <a:bodyPr/>
          <a:lstStyle/>
          <a:p>
            <a:fld id="{9B266BEE-8085-4753-B84F-471027EF414C}" type="slidenum">
              <a:rPr lang="en-IN" smtClean="0"/>
              <a:t>13</a:t>
            </a:fld>
            <a:endParaRPr lang="en-IN"/>
          </a:p>
        </p:txBody>
      </p:sp>
      <p:pic>
        <p:nvPicPr>
          <p:cNvPr id="7" name="Picture 6">
            <a:extLst>
              <a:ext uri="{FF2B5EF4-FFF2-40B4-BE49-F238E27FC236}">
                <a16:creationId xmlns:a16="http://schemas.microsoft.com/office/drawing/2014/main" id="{63C3DB69-1DC8-461C-8618-729170E36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145" y="1630102"/>
            <a:ext cx="7769772" cy="3850044"/>
          </a:xfrm>
          <a:prstGeom prst="rect">
            <a:avLst/>
          </a:prstGeom>
        </p:spPr>
      </p:pic>
      <p:sp>
        <p:nvSpPr>
          <p:cNvPr id="4" name="TextBox 3">
            <a:extLst>
              <a:ext uri="{FF2B5EF4-FFF2-40B4-BE49-F238E27FC236}">
                <a16:creationId xmlns:a16="http://schemas.microsoft.com/office/drawing/2014/main" id="{D68A4DCE-94DC-4242-A88D-389193F5182E}"/>
              </a:ext>
            </a:extLst>
          </p:cNvPr>
          <p:cNvSpPr txBox="1"/>
          <p:nvPr/>
        </p:nvSpPr>
        <p:spPr>
          <a:xfrm>
            <a:off x="4038600" y="5480146"/>
            <a:ext cx="8153400" cy="369332"/>
          </a:xfrm>
          <a:prstGeom prst="rect">
            <a:avLst/>
          </a:prstGeom>
          <a:noFill/>
        </p:spPr>
        <p:txBody>
          <a:bodyPr wrap="square" rtlCol="0">
            <a:spAutoFit/>
          </a:bodyPr>
          <a:lstStyle/>
          <a:p>
            <a:r>
              <a:rPr lang="en-IN" dirty="0"/>
              <a:t>Fig 7: Configuration of ASE BLS </a:t>
            </a:r>
            <a:r>
              <a:rPr lang="en-IN" baseline="30000" dirty="0"/>
              <a:t>[1]</a:t>
            </a:r>
            <a:endParaRPr lang="en-IN" dirty="0"/>
          </a:p>
        </p:txBody>
      </p:sp>
    </p:spTree>
    <p:extLst>
      <p:ext uri="{BB962C8B-B14F-4D97-AF65-F5344CB8AC3E}">
        <p14:creationId xmlns:p14="http://schemas.microsoft.com/office/powerpoint/2010/main" val="239690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Erbium-Doped </a:t>
            </a:r>
            <a:r>
              <a:rPr lang="en-IN" b="1" dirty="0" err="1"/>
              <a:t>Fiber</a:t>
            </a:r>
            <a:r>
              <a:rPr lang="en-IN" b="1" dirty="0"/>
              <a:t> </a:t>
            </a:r>
            <a:r>
              <a:rPr lang="en-IN" b="1" dirty="0" err="1"/>
              <a:t>Amplier</a:t>
            </a:r>
            <a:r>
              <a:rPr lang="en-IN" b="1" dirty="0"/>
              <a:t> (EDFA)</a:t>
            </a:r>
          </a:p>
        </p:txBody>
      </p:sp>
      <p:pic>
        <p:nvPicPr>
          <p:cNvPr id="6" name="Content Placeholder 5">
            <a:extLst>
              <a:ext uri="{FF2B5EF4-FFF2-40B4-BE49-F238E27FC236}">
                <a16:creationId xmlns:a16="http://schemas.microsoft.com/office/drawing/2014/main" id="{B2677629-FB35-4CCF-B84D-923C2133A8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2221" y="1793164"/>
            <a:ext cx="7803931" cy="2717800"/>
          </a:xfrm>
        </p:spPr>
      </p:pic>
      <p:sp>
        <p:nvSpPr>
          <p:cNvPr id="4" name="Slide Number Placeholder 3"/>
          <p:cNvSpPr>
            <a:spLocks noGrp="1"/>
          </p:cNvSpPr>
          <p:nvPr>
            <p:ph type="sldNum" sz="quarter" idx="12"/>
          </p:nvPr>
        </p:nvSpPr>
        <p:spPr/>
        <p:txBody>
          <a:bodyPr/>
          <a:lstStyle/>
          <a:p>
            <a:fld id="{9B266BEE-8085-4753-B84F-471027EF414C}" type="slidenum">
              <a:rPr lang="en-IN" smtClean="0"/>
              <a:t>14</a:t>
            </a:fld>
            <a:endParaRPr lang="en-IN"/>
          </a:p>
        </p:txBody>
      </p:sp>
      <p:sp>
        <p:nvSpPr>
          <p:cNvPr id="7" name="Rectangle 6">
            <a:extLst>
              <a:ext uri="{FF2B5EF4-FFF2-40B4-BE49-F238E27FC236}">
                <a16:creationId xmlns:a16="http://schemas.microsoft.com/office/drawing/2014/main" id="{BB22FA12-6533-49FA-A2E4-21E80BCDD3A5}"/>
              </a:ext>
            </a:extLst>
          </p:cNvPr>
          <p:cNvSpPr/>
          <p:nvPr/>
        </p:nvSpPr>
        <p:spPr>
          <a:xfrm>
            <a:off x="1137745" y="5190196"/>
            <a:ext cx="10216055" cy="1107996"/>
          </a:xfrm>
          <a:prstGeom prst="rect">
            <a:avLst/>
          </a:prstGeom>
        </p:spPr>
        <p:txBody>
          <a:bodyPr wrap="square">
            <a:spAutoFit/>
          </a:bodyPr>
          <a:lstStyle/>
          <a:p>
            <a:pPr marL="285750" indent="-285750" algn="just">
              <a:buFont typeface="Wingdings" panose="05000000000000000000" pitchFamily="2" charset="2"/>
              <a:buChar char="§"/>
            </a:pPr>
            <a:r>
              <a:rPr lang="en-IN" sz="2200" dirty="0">
                <a:latin typeface="Calibri" panose="020F0502020204030204" pitchFamily="34" charset="0"/>
                <a:cs typeface="Calibri" panose="020F0502020204030204" pitchFamily="34" charset="0"/>
              </a:rPr>
              <a:t>The core of a silica </a:t>
            </a:r>
            <a:r>
              <a:rPr lang="en-IN" sz="2200" dirty="0" err="1">
                <a:latin typeface="Calibri" panose="020F0502020204030204" pitchFamily="34" charset="0"/>
                <a:cs typeface="Calibri" panose="020F0502020204030204" pitchFamily="34" charset="0"/>
              </a:rPr>
              <a:t>fiber</a:t>
            </a:r>
            <a:r>
              <a:rPr lang="en-IN" sz="2200" dirty="0">
                <a:latin typeface="Calibri" panose="020F0502020204030204" pitchFamily="34" charset="0"/>
                <a:cs typeface="Calibri" panose="020F0502020204030204" pitchFamily="34" charset="0"/>
              </a:rPr>
              <a:t> is doped with trivalent erbium ions.</a:t>
            </a:r>
          </a:p>
          <a:p>
            <a:pPr marL="285750" indent="-285750" algn="just">
              <a:buFont typeface="Wingdings" panose="05000000000000000000" pitchFamily="2" charset="2"/>
              <a:buChar char="§"/>
            </a:pPr>
            <a:r>
              <a:rPr lang="en-IN" sz="2200" dirty="0">
                <a:latin typeface="Calibri" panose="020F0502020204030204" pitchFamily="34" charset="0"/>
                <a:cs typeface="Calibri" panose="020F0502020204030204" pitchFamily="34" charset="0"/>
              </a:rPr>
              <a:t>Efficiently pumped with a laser at a wavelength of 980 nm or 1,480 nm. </a:t>
            </a:r>
          </a:p>
          <a:p>
            <a:pPr marL="285750" indent="-285750" algn="just">
              <a:buFont typeface="Wingdings" panose="05000000000000000000" pitchFamily="2" charset="2"/>
              <a:buChar char="§"/>
            </a:pPr>
            <a:r>
              <a:rPr lang="en-IN" sz="2200" dirty="0">
                <a:latin typeface="Calibri" panose="020F0502020204030204" pitchFamily="34" charset="0"/>
                <a:cs typeface="Calibri" panose="020F0502020204030204" pitchFamily="34" charset="0"/>
              </a:rPr>
              <a:t>Exhibits gain in the 1,550 nm region.</a:t>
            </a:r>
          </a:p>
        </p:txBody>
      </p:sp>
      <p:sp>
        <p:nvSpPr>
          <p:cNvPr id="3" name="TextBox 2">
            <a:extLst>
              <a:ext uri="{FF2B5EF4-FFF2-40B4-BE49-F238E27FC236}">
                <a16:creationId xmlns:a16="http://schemas.microsoft.com/office/drawing/2014/main" id="{61D5AC09-33B8-441B-ABDD-CCACE6E3CF30}"/>
              </a:ext>
            </a:extLst>
          </p:cNvPr>
          <p:cNvSpPr txBox="1"/>
          <p:nvPr/>
        </p:nvSpPr>
        <p:spPr>
          <a:xfrm>
            <a:off x="2049517" y="4682359"/>
            <a:ext cx="7803931" cy="369332"/>
          </a:xfrm>
          <a:prstGeom prst="rect">
            <a:avLst/>
          </a:prstGeom>
          <a:noFill/>
        </p:spPr>
        <p:txBody>
          <a:bodyPr wrap="square" rtlCol="0">
            <a:spAutoFit/>
          </a:bodyPr>
          <a:lstStyle/>
          <a:p>
            <a:r>
              <a:rPr lang="en-IN" dirty="0"/>
              <a:t>Figure 8: EDFA</a:t>
            </a:r>
          </a:p>
        </p:txBody>
      </p:sp>
    </p:spTree>
    <p:extLst>
      <p:ext uri="{BB962C8B-B14F-4D97-AF65-F5344CB8AC3E}">
        <p14:creationId xmlns:p14="http://schemas.microsoft.com/office/powerpoint/2010/main" val="3051409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A98A-261E-4168-B318-29578313D21A}"/>
              </a:ext>
            </a:extLst>
          </p:cNvPr>
          <p:cNvSpPr>
            <a:spLocks noGrp="1"/>
          </p:cNvSpPr>
          <p:nvPr>
            <p:ph type="title"/>
          </p:nvPr>
        </p:nvSpPr>
        <p:spPr/>
        <p:txBody>
          <a:bodyPr/>
          <a:lstStyle/>
          <a:p>
            <a:pPr algn="ctr"/>
            <a:r>
              <a:rPr lang="en-IN" b="1" dirty="0"/>
              <a:t>Arrayed Waveguide Grating (AWG) MUX and DEMUX</a:t>
            </a:r>
          </a:p>
        </p:txBody>
      </p:sp>
      <p:pic>
        <p:nvPicPr>
          <p:cNvPr id="6" name="Content Placeholder 5">
            <a:extLst>
              <a:ext uri="{FF2B5EF4-FFF2-40B4-BE49-F238E27FC236}">
                <a16:creationId xmlns:a16="http://schemas.microsoft.com/office/drawing/2014/main" id="{B61B58C9-3E42-4678-8213-F48C044940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6983" y="2052637"/>
            <a:ext cx="5410200" cy="3114675"/>
          </a:xfrm>
        </p:spPr>
      </p:pic>
      <p:sp>
        <p:nvSpPr>
          <p:cNvPr id="4" name="Slide Number Placeholder 3">
            <a:extLst>
              <a:ext uri="{FF2B5EF4-FFF2-40B4-BE49-F238E27FC236}">
                <a16:creationId xmlns:a16="http://schemas.microsoft.com/office/drawing/2014/main" id="{259C3B72-EEE7-4C55-AF96-C78098158CBF}"/>
              </a:ext>
            </a:extLst>
          </p:cNvPr>
          <p:cNvSpPr>
            <a:spLocks noGrp="1"/>
          </p:cNvSpPr>
          <p:nvPr>
            <p:ph type="sldNum" sz="quarter" idx="12"/>
          </p:nvPr>
        </p:nvSpPr>
        <p:spPr/>
        <p:txBody>
          <a:bodyPr/>
          <a:lstStyle/>
          <a:p>
            <a:fld id="{9B266BEE-8085-4753-B84F-471027EF414C}" type="slidenum">
              <a:rPr lang="en-IN" smtClean="0"/>
              <a:t>15</a:t>
            </a:fld>
            <a:endParaRPr lang="en-IN"/>
          </a:p>
        </p:txBody>
      </p:sp>
      <p:sp>
        <p:nvSpPr>
          <p:cNvPr id="3" name="TextBox 2">
            <a:extLst>
              <a:ext uri="{FF2B5EF4-FFF2-40B4-BE49-F238E27FC236}">
                <a16:creationId xmlns:a16="http://schemas.microsoft.com/office/drawing/2014/main" id="{D0D4F624-C327-47DC-A01B-94F16AAD85E4}"/>
              </a:ext>
            </a:extLst>
          </p:cNvPr>
          <p:cNvSpPr txBox="1"/>
          <p:nvPr/>
        </p:nvSpPr>
        <p:spPr>
          <a:xfrm>
            <a:off x="1686911" y="5195065"/>
            <a:ext cx="7252138" cy="369332"/>
          </a:xfrm>
          <a:prstGeom prst="rect">
            <a:avLst/>
          </a:prstGeom>
          <a:noFill/>
        </p:spPr>
        <p:txBody>
          <a:bodyPr wrap="square" rtlCol="0">
            <a:spAutoFit/>
          </a:bodyPr>
          <a:lstStyle/>
          <a:p>
            <a:r>
              <a:rPr lang="en-IN" dirty="0"/>
              <a:t>Fig 9: Operation of AWG</a:t>
            </a:r>
          </a:p>
        </p:txBody>
      </p:sp>
      <p:pic>
        <p:nvPicPr>
          <p:cNvPr id="7" name="Picture 6">
            <a:extLst>
              <a:ext uri="{FF2B5EF4-FFF2-40B4-BE49-F238E27FC236}">
                <a16:creationId xmlns:a16="http://schemas.microsoft.com/office/drawing/2014/main" id="{6D67E4E2-EF33-4B2C-860E-8C9D643AE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4819" y="2052637"/>
            <a:ext cx="5706610" cy="3511760"/>
          </a:xfrm>
          <a:prstGeom prst="rect">
            <a:avLst/>
          </a:prstGeom>
        </p:spPr>
      </p:pic>
      <p:sp>
        <p:nvSpPr>
          <p:cNvPr id="8" name="TextBox 7">
            <a:extLst>
              <a:ext uri="{FF2B5EF4-FFF2-40B4-BE49-F238E27FC236}">
                <a16:creationId xmlns:a16="http://schemas.microsoft.com/office/drawing/2014/main" id="{AFF36EB4-1834-44A8-9D1F-73FC79C4A0D2}"/>
              </a:ext>
            </a:extLst>
          </p:cNvPr>
          <p:cNvSpPr txBox="1"/>
          <p:nvPr/>
        </p:nvSpPr>
        <p:spPr>
          <a:xfrm>
            <a:off x="7141779" y="5592150"/>
            <a:ext cx="4698124" cy="369332"/>
          </a:xfrm>
          <a:prstGeom prst="rect">
            <a:avLst/>
          </a:prstGeom>
          <a:noFill/>
        </p:spPr>
        <p:txBody>
          <a:bodyPr wrap="square" rtlCol="0">
            <a:spAutoFit/>
          </a:bodyPr>
          <a:lstStyle/>
          <a:p>
            <a:r>
              <a:rPr lang="en-IN" dirty="0"/>
              <a:t>Fig 10: Optical Spectrum of the 8 wavelengths </a:t>
            </a:r>
            <a:r>
              <a:rPr lang="en-IN" baseline="30000" dirty="0"/>
              <a:t>[1]</a:t>
            </a:r>
            <a:endParaRPr lang="en-IN" dirty="0"/>
          </a:p>
        </p:txBody>
      </p:sp>
    </p:spTree>
    <p:extLst>
      <p:ext uri="{BB962C8B-B14F-4D97-AF65-F5344CB8AC3E}">
        <p14:creationId xmlns:p14="http://schemas.microsoft.com/office/powerpoint/2010/main" val="231975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55" y="170122"/>
            <a:ext cx="11763704" cy="1452303"/>
          </a:xfrm>
        </p:spPr>
        <p:txBody>
          <a:bodyPr/>
          <a:lstStyle/>
          <a:p>
            <a:pPr algn="ctr"/>
            <a:r>
              <a:rPr lang="en-IN" b="1" dirty="0"/>
              <a:t>Mach-Zehnder modulator (MZM) and Variable Optical Attenuator (VOA)</a:t>
            </a:r>
          </a:p>
        </p:txBody>
      </p:sp>
      <p:sp>
        <p:nvSpPr>
          <p:cNvPr id="3" name="Content Placeholder 2"/>
          <p:cNvSpPr>
            <a:spLocks noGrp="1"/>
          </p:cNvSpPr>
          <p:nvPr>
            <p:ph idx="1"/>
          </p:nvPr>
        </p:nvSpPr>
        <p:spPr>
          <a:xfrm>
            <a:off x="838200" y="1622425"/>
            <a:ext cx="10515600" cy="4351338"/>
          </a:xfrm>
        </p:spPr>
        <p:txBody>
          <a:bodyPr>
            <a:normAutofit/>
          </a:bodyPr>
          <a:lstStyle/>
          <a:p>
            <a:pPr algn="just">
              <a:lnSpc>
                <a:spcPct val="150000"/>
              </a:lnSpc>
              <a:buFont typeface="Wingdings" panose="05000000000000000000" pitchFamily="2" charset="2"/>
              <a:buChar char="§"/>
            </a:pPr>
            <a:r>
              <a:rPr lang="en-IN" dirty="0"/>
              <a:t>Used for controlling the amplitude of an optical wave.</a:t>
            </a:r>
          </a:p>
          <a:p>
            <a:pPr algn="just">
              <a:lnSpc>
                <a:spcPct val="150000"/>
              </a:lnSpc>
              <a:buFont typeface="Wingdings" panose="05000000000000000000" pitchFamily="2" charset="2"/>
              <a:buChar char="§"/>
            </a:pPr>
            <a:endParaRPr lang="en-IN" sz="2400" dirty="0"/>
          </a:p>
          <a:p>
            <a:pPr algn="just">
              <a:lnSpc>
                <a:spcPct val="150000"/>
              </a:lnSpc>
              <a:buFont typeface="Wingdings" panose="05000000000000000000" pitchFamily="2" charset="2"/>
              <a:buChar char="§"/>
            </a:pPr>
            <a:endParaRPr lang="en-IN" sz="2400" dirty="0"/>
          </a:p>
          <a:p>
            <a:pPr algn="just">
              <a:lnSpc>
                <a:spcPct val="150000"/>
              </a:lnSpc>
              <a:buFont typeface="Wingdings" panose="05000000000000000000" pitchFamily="2" charset="2"/>
              <a:buChar char="§"/>
            </a:pPr>
            <a:endParaRPr lang="en-IN" sz="2400" dirty="0"/>
          </a:p>
          <a:p>
            <a:pPr algn="just">
              <a:lnSpc>
                <a:spcPct val="150000"/>
              </a:lnSpc>
              <a:buFont typeface="Wingdings" panose="05000000000000000000" pitchFamily="2" charset="2"/>
              <a:buChar char="§"/>
            </a:pPr>
            <a:endParaRPr lang="en-IN" sz="2400" dirty="0"/>
          </a:p>
          <a:p>
            <a:pPr algn="just">
              <a:buFont typeface="Wingdings" panose="05000000000000000000" pitchFamily="2" charset="2"/>
              <a:buChar char="§"/>
            </a:pPr>
            <a:r>
              <a:rPr lang="en-IN" dirty="0"/>
              <a:t>VOA is a device that can incrementally adjust the power of the optical signal passing through it.</a:t>
            </a:r>
          </a:p>
        </p:txBody>
      </p:sp>
      <p:sp>
        <p:nvSpPr>
          <p:cNvPr id="8" name="Slide Number Placeholder 7"/>
          <p:cNvSpPr>
            <a:spLocks noGrp="1"/>
          </p:cNvSpPr>
          <p:nvPr>
            <p:ph type="sldNum" sz="quarter" idx="12"/>
          </p:nvPr>
        </p:nvSpPr>
        <p:spPr/>
        <p:txBody>
          <a:bodyPr/>
          <a:lstStyle/>
          <a:p>
            <a:fld id="{9B266BEE-8085-4753-B84F-471027EF414C}" type="slidenum">
              <a:rPr lang="en-IN" smtClean="0"/>
              <a:t>16</a:t>
            </a:fld>
            <a:endParaRPr lang="en-IN" dirty="0"/>
          </a:p>
        </p:txBody>
      </p:sp>
      <p:pic>
        <p:nvPicPr>
          <p:cNvPr id="10" name="Picture 9">
            <a:extLst>
              <a:ext uri="{FF2B5EF4-FFF2-40B4-BE49-F238E27FC236}">
                <a16:creationId xmlns:a16="http://schemas.microsoft.com/office/drawing/2014/main" id="{31F67EC3-6CE6-43F9-8A1D-1E47CFDB7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000" y="2694507"/>
            <a:ext cx="5237918" cy="1940554"/>
          </a:xfrm>
          <a:prstGeom prst="rect">
            <a:avLst/>
          </a:prstGeom>
        </p:spPr>
      </p:pic>
      <p:sp>
        <p:nvSpPr>
          <p:cNvPr id="4" name="TextBox 3">
            <a:extLst>
              <a:ext uri="{FF2B5EF4-FFF2-40B4-BE49-F238E27FC236}">
                <a16:creationId xmlns:a16="http://schemas.microsoft.com/office/drawing/2014/main" id="{4BFDD533-01C8-41CF-96A2-A6365CD8D9D1}"/>
              </a:ext>
            </a:extLst>
          </p:cNvPr>
          <p:cNvSpPr txBox="1"/>
          <p:nvPr/>
        </p:nvSpPr>
        <p:spPr>
          <a:xfrm>
            <a:off x="4708634" y="4450395"/>
            <a:ext cx="2764221" cy="369332"/>
          </a:xfrm>
          <a:prstGeom prst="rect">
            <a:avLst/>
          </a:prstGeom>
          <a:noFill/>
        </p:spPr>
        <p:txBody>
          <a:bodyPr wrap="square" rtlCol="0">
            <a:spAutoFit/>
          </a:bodyPr>
          <a:lstStyle/>
          <a:p>
            <a:r>
              <a:rPr lang="en-IN" dirty="0"/>
              <a:t>Fig 11: MZM</a:t>
            </a:r>
          </a:p>
        </p:txBody>
      </p:sp>
      <p:sp>
        <p:nvSpPr>
          <p:cNvPr id="5" name="TextBox 4">
            <a:extLst>
              <a:ext uri="{FF2B5EF4-FFF2-40B4-BE49-F238E27FC236}">
                <a16:creationId xmlns:a16="http://schemas.microsoft.com/office/drawing/2014/main" id="{0E657EAF-53CD-4FD9-9F2A-D445D21003BE}"/>
              </a:ext>
            </a:extLst>
          </p:cNvPr>
          <p:cNvSpPr txBox="1"/>
          <p:nvPr/>
        </p:nvSpPr>
        <p:spPr>
          <a:xfrm>
            <a:off x="8878615" y="6086851"/>
            <a:ext cx="3042744" cy="369332"/>
          </a:xfrm>
          <a:prstGeom prst="rect">
            <a:avLst/>
          </a:prstGeom>
          <a:noFill/>
        </p:spPr>
        <p:txBody>
          <a:bodyPr wrap="square" rtlCol="0">
            <a:spAutoFit/>
          </a:bodyPr>
          <a:lstStyle/>
          <a:p>
            <a:r>
              <a:rPr lang="en-IN" dirty="0">
                <a:hlinkClick r:id="rId4" action="ppaction://hlinksldjump"/>
              </a:rPr>
              <a:t>&lt;- BACK</a:t>
            </a:r>
            <a:endParaRPr lang="en-IN" dirty="0"/>
          </a:p>
        </p:txBody>
      </p:sp>
    </p:spTree>
    <p:extLst>
      <p:ext uri="{BB962C8B-B14F-4D97-AF65-F5344CB8AC3E}">
        <p14:creationId xmlns:p14="http://schemas.microsoft.com/office/powerpoint/2010/main" val="1587268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Optical </a:t>
            </a:r>
            <a:r>
              <a:rPr lang="en-IN" b="1" dirty="0" err="1"/>
              <a:t>Interleaver</a:t>
            </a:r>
            <a:r>
              <a:rPr lang="en-IN" b="1" dirty="0"/>
              <a:t> (OIL) and TOBPF</a:t>
            </a:r>
          </a:p>
        </p:txBody>
      </p:sp>
      <p:sp>
        <p:nvSpPr>
          <p:cNvPr id="3" name="Slide Number Placeholder 2"/>
          <p:cNvSpPr>
            <a:spLocks noGrp="1"/>
          </p:cNvSpPr>
          <p:nvPr>
            <p:ph type="sldNum" sz="quarter" idx="12"/>
          </p:nvPr>
        </p:nvSpPr>
        <p:spPr/>
        <p:txBody>
          <a:bodyPr/>
          <a:lstStyle/>
          <a:p>
            <a:fld id="{9B266BEE-8085-4753-B84F-471027EF414C}" type="slidenum">
              <a:rPr lang="en-IN" smtClean="0"/>
              <a:t>17</a:t>
            </a:fld>
            <a:endParaRPr lang="en-IN"/>
          </a:p>
        </p:txBody>
      </p:sp>
      <p:pic>
        <p:nvPicPr>
          <p:cNvPr id="11" name="Picture 10">
            <a:extLst>
              <a:ext uri="{FF2B5EF4-FFF2-40B4-BE49-F238E27FC236}">
                <a16:creationId xmlns:a16="http://schemas.microsoft.com/office/drawing/2014/main" id="{7BF0A227-022B-43E5-8607-FED8E54CE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90" y="1690688"/>
            <a:ext cx="4486416" cy="3657600"/>
          </a:xfrm>
          <a:prstGeom prst="rect">
            <a:avLst/>
          </a:prstGeom>
        </p:spPr>
      </p:pic>
      <p:pic>
        <p:nvPicPr>
          <p:cNvPr id="13" name="Picture 12">
            <a:extLst>
              <a:ext uri="{FF2B5EF4-FFF2-40B4-BE49-F238E27FC236}">
                <a16:creationId xmlns:a16="http://schemas.microsoft.com/office/drawing/2014/main" id="{36CDE596-ADFB-471D-8EC5-3EDA02388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331" y="1690688"/>
            <a:ext cx="6454537" cy="3657600"/>
          </a:xfrm>
          <a:prstGeom prst="rect">
            <a:avLst/>
          </a:prstGeom>
        </p:spPr>
      </p:pic>
      <p:sp>
        <p:nvSpPr>
          <p:cNvPr id="4" name="TextBox 3">
            <a:extLst>
              <a:ext uri="{FF2B5EF4-FFF2-40B4-BE49-F238E27FC236}">
                <a16:creationId xmlns:a16="http://schemas.microsoft.com/office/drawing/2014/main" id="{10A49296-7CD7-4058-B808-695009803F72}"/>
              </a:ext>
            </a:extLst>
          </p:cNvPr>
          <p:cNvSpPr txBox="1"/>
          <p:nvPr/>
        </p:nvSpPr>
        <p:spPr>
          <a:xfrm>
            <a:off x="8085524" y="6304519"/>
            <a:ext cx="2716040" cy="369332"/>
          </a:xfrm>
          <a:prstGeom prst="rect">
            <a:avLst/>
          </a:prstGeom>
          <a:noFill/>
        </p:spPr>
        <p:txBody>
          <a:bodyPr wrap="square" rtlCol="0">
            <a:spAutoFit/>
          </a:bodyPr>
          <a:lstStyle/>
          <a:p>
            <a:r>
              <a:rPr lang="en-IN" dirty="0">
                <a:sym typeface="Wingdings" panose="05000000000000000000" pitchFamily="2" charset="2"/>
                <a:hlinkClick r:id="rId5" action="ppaction://hlinksldjump"/>
              </a:rPr>
              <a:t></a:t>
            </a:r>
            <a:r>
              <a:rPr lang="en-IN" dirty="0">
                <a:hlinkClick r:id="rId5" action="ppaction://hlinksldjump"/>
              </a:rPr>
              <a:t>BACK</a:t>
            </a:r>
            <a:endParaRPr lang="en-IN" dirty="0"/>
          </a:p>
        </p:txBody>
      </p:sp>
      <p:sp>
        <p:nvSpPr>
          <p:cNvPr id="7" name="TextBox 6">
            <a:extLst>
              <a:ext uri="{FF2B5EF4-FFF2-40B4-BE49-F238E27FC236}">
                <a16:creationId xmlns:a16="http://schemas.microsoft.com/office/drawing/2014/main" id="{B01ADC5B-7014-45C1-B96D-3B35D1F88CDB}"/>
              </a:ext>
            </a:extLst>
          </p:cNvPr>
          <p:cNvSpPr txBox="1"/>
          <p:nvPr/>
        </p:nvSpPr>
        <p:spPr>
          <a:xfrm>
            <a:off x="1266600" y="5348288"/>
            <a:ext cx="2897716" cy="369332"/>
          </a:xfrm>
          <a:prstGeom prst="rect">
            <a:avLst/>
          </a:prstGeom>
          <a:noFill/>
        </p:spPr>
        <p:txBody>
          <a:bodyPr wrap="none" rtlCol="0">
            <a:spAutoFit/>
          </a:bodyPr>
          <a:lstStyle/>
          <a:p>
            <a:r>
              <a:rPr lang="en-IN" dirty="0"/>
              <a:t>Fig 12: An Optical </a:t>
            </a:r>
            <a:r>
              <a:rPr lang="en-IN" dirty="0" err="1"/>
              <a:t>Interleaver</a:t>
            </a:r>
            <a:endParaRPr lang="en-IN" dirty="0"/>
          </a:p>
        </p:txBody>
      </p:sp>
      <p:sp>
        <p:nvSpPr>
          <p:cNvPr id="8" name="TextBox 7">
            <a:extLst>
              <a:ext uri="{FF2B5EF4-FFF2-40B4-BE49-F238E27FC236}">
                <a16:creationId xmlns:a16="http://schemas.microsoft.com/office/drawing/2014/main" id="{BD5B45AC-482C-4E27-BD0A-164E8757544F}"/>
              </a:ext>
            </a:extLst>
          </p:cNvPr>
          <p:cNvSpPr txBox="1"/>
          <p:nvPr/>
        </p:nvSpPr>
        <p:spPr>
          <a:xfrm>
            <a:off x="6668813" y="5400119"/>
            <a:ext cx="3883572" cy="369332"/>
          </a:xfrm>
          <a:prstGeom prst="rect">
            <a:avLst/>
          </a:prstGeom>
          <a:noFill/>
        </p:spPr>
        <p:txBody>
          <a:bodyPr wrap="square" rtlCol="0">
            <a:spAutoFit/>
          </a:bodyPr>
          <a:lstStyle/>
          <a:p>
            <a:r>
              <a:rPr lang="en-IN" dirty="0"/>
              <a:t>Fig 13: </a:t>
            </a:r>
            <a:r>
              <a:rPr lang="en-IN" dirty="0" err="1"/>
              <a:t>Tunable</a:t>
            </a:r>
            <a:r>
              <a:rPr lang="en-IN" dirty="0"/>
              <a:t> Optical Band Pass Filter </a:t>
            </a:r>
          </a:p>
        </p:txBody>
      </p:sp>
    </p:spTree>
    <p:extLst>
      <p:ext uri="{BB962C8B-B14F-4D97-AF65-F5344CB8AC3E}">
        <p14:creationId xmlns:p14="http://schemas.microsoft.com/office/powerpoint/2010/main" val="36849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Experimental Results</a:t>
            </a:r>
          </a:p>
        </p:txBody>
      </p:sp>
      <p:pic>
        <p:nvPicPr>
          <p:cNvPr id="6" name="Content Placeholder 5">
            <a:extLst>
              <a:ext uri="{FF2B5EF4-FFF2-40B4-BE49-F238E27FC236}">
                <a16:creationId xmlns:a16="http://schemas.microsoft.com/office/drawing/2014/main" id="{EDD70090-3C56-4EC3-8D5E-B67E8A8790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24735"/>
            <a:ext cx="4941175" cy="3284254"/>
          </a:xfrm>
        </p:spPr>
      </p:pic>
      <p:sp>
        <p:nvSpPr>
          <p:cNvPr id="4" name="Slide Number Placeholder 3"/>
          <p:cNvSpPr>
            <a:spLocks noGrp="1"/>
          </p:cNvSpPr>
          <p:nvPr>
            <p:ph type="sldNum" sz="quarter" idx="12"/>
          </p:nvPr>
        </p:nvSpPr>
        <p:spPr/>
        <p:txBody>
          <a:bodyPr/>
          <a:lstStyle/>
          <a:p>
            <a:fld id="{9B266BEE-8085-4753-B84F-471027EF414C}" type="slidenum">
              <a:rPr lang="en-IN" smtClean="0"/>
              <a:t>18</a:t>
            </a:fld>
            <a:endParaRPr lang="en-IN"/>
          </a:p>
        </p:txBody>
      </p:sp>
      <p:pic>
        <p:nvPicPr>
          <p:cNvPr id="7" name="Picture 6">
            <a:extLst>
              <a:ext uri="{FF2B5EF4-FFF2-40B4-BE49-F238E27FC236}">
                <a16:creationId xmlns:a16="http://schemas.microsoft.com/office/drawing/2014/main" id="{37C8030C-7E4A-46B9-AF20-D7280D70F9AF}"/>
              </a:ext>
            </a:extLst>
          </p:cNvPr>
          <p:cNvPicPr>
            <a:picLocks noChangeAspect="1"/>
          </p:cNvPicPr>
          <p:nvPr/>
        </p:nvPicPr>
        <p:blipFill>
          <a:blip r:embed="rId4"/>
          <a:stretch>
            <a:fillRect/>
          </a:stretch>
        </p:blipFill>
        <p:spPr>
          <a:xfrm>
            <a:off x="6464636" y="1687695"/>
            <a:ext cx="3517564" cy="3637500"/>
          </a:xfrm>
          <a:prstGeom prst="rect">
            <a:avLst/>
          </a:prstGeom>
        </p:spPr>
      </p:pic>
      <p:sp>
        <p:nvSpPr>
          <p:cNvPr id="3" name="TextBox 2">
            <a:extLst>
              <a:ext uri="{FF2B5EF4-FFF2-40B4-BE49-F238E27FC236}">
                <a16:creationId xmlns:a16="http://schemas.microsoft.com/office/drawing/2014/main" id="{1DCB8FD4-B621-44E9-ABA0-D244EB5E098B}"/>
              </a:ext>
            </a:extLst>
          </p:cNvPr>
          <p:cNvSpPr txBox="1"/>
          <p:nvPr/>
        </p:nvSpPr>
        <p:spPr>
          <a:xfrm>
            <a:off x="1087821" y="5443036"/>
            <a:ext cx="4691554" cy="646331"/>
          </a:xfrm>
          <a:prstGeom prst="rect">
            <a:avLst/>
          </a:prstGeom>
          <a:noFill/>
        </p:spPr>
        <p:txBody>
          <a:bodyPr wrap="square" rtlCol="0">
            <a:spAutoFit/>
          </a:bodyPr>
          <a:lstStyle/>
          <a:p>
            <a:r>
              <a:rPr lang="en-IN" dirty="0"/>
              <a:t>Fig 14: The measured BER curves of DWDM FSO communications at a data stream of 40 Gbps </a:t>
            </a:r>
            <a:r>
              <a:rPr lang="en-IN" baseline="30000" dirty="0"/>
              <a:t>[1]</a:t>
            </a:r>
            <a:endParaRPr lang="en-IN" dirty="0"/>
          </a:p>
        </p:txBody>
      </p:sp>
      <p:sp>
        <p:nvSpPr>
          <p:cNvPr id="5" name="TextBox 4">
            <a:extLst>
              <a:ext uri="{FF2B5EF4-FFF2-40B4-BE49-F238E27FC236}">
                <a16:creationId xmlns:a16="http://schemas.microsoft.com/office/drawing/2014/main" id="{F6431473-6C19-445F-8A9E-252DA66EF882}"/>
              </a:ext>
            </a:extLst>
          </p:cNvPr>
          <p:cNvSpPr txBox="1"/>
          <p:nvPr/>
        </p:nvSpPr>
        <p:spPr>
          <a:xfrm>
            <a:off x="6464636" y="5411130"/>
            <a:ext cx="4691554" cy="646331"/>
          </a:xfrm>
          <a:prstGeom prst="rect">
            <a:avLst/>
          </a:prstGeom>
          <a:noFill/>
        </p:spPr>
        <p:txBody>
          <a:bodyPr wrap="square" rtlCol="0">
            <a:spAutoFit/>
          </a:bodyPr>
          <a:lstStyle/>
          <a:p>
            <a:r>
              <a:rPr lang="en-IN" dirty="0"/>
              <a:t>Fig 15: The measured BER curves at 40 Gbps with LNA and CDR employed.</a:t>
            </a:r>
            <a:r>
              <a:rPr lang="en-IN" baseline="30000" dirty="0"/>
              <a:t> [1]</a:t>
            </a:r>
            <a:r>
              <a:rPr lang="en-IN" dirty="0"/>
              <a:t> </a:t>
            </a:r>
          </a:p>
        </p:txBody>
      </p:sp>
    </p:spTree>
    <p:extLst>
      <p:ext uri="{BB962C8B-B14F-4D97-AF65-F5344CB8AC3E}">
        <p14:creationId xmlns:p14="http://schemas.microsoft.com/office/powerpoint/2010/main" val="380071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Inferences</a:t>
            </a:r>
          </a:p>
        </p:txBody>
      </p:sp>
      <p:sp>
        <p:nvSpPr>
          <p:cNvPr id="5" name="Content Placeholder 4"/>
          <p:cNvSpPr>
            <a:spLocks noGrp="1"/>
          </p:cNvSpPr>
          <p:nvPr>
            <p:ph idx="1"/>
          </p:nvPr>
        </p:nvSpPr>
        <p:spPr/>
        <p:txBody>
          <a:bodyPr>
            <a:normAutofit/>
          </a:bodyPr>
          <a:lstStyle/>
          <a:p>
            <a:pPr algn="just">
              <a:buFont typeface="Wingdings" panose="05000000000000000000" pitchFamily="2" charset="2"/>
              <a:buChar char="§"/>
            </a:pPr>
            <a:r>
              <a:rPr lang="en-IN" sz="2200" dirty="0"/>
              <a:t>Both of the LNA and CDR play important roles for BER improvement.</a:t>
            </a:r>
          </a:p>
          <a:p>
            <a:pPr algn="just">
              <a:buFont typeface="Wingdings" panose="05000000000000000000" pitchFamily="2" charset="2"/>
              <a:buChar char="§"/>
            </a:pPr>
            <a:r>
              <a:rPr lang="en-IN" sz="2200" dirty="0"/>
              <a:t>Demultiplexing scheme must reject adjacent channels.</a:t>
            </a:r>
          </a:p>
          <a:p>
            <a:pPr algn="just">
              <a:buFont typeface="Wingdings" panose="05000000000000000000" pitchFamily="2" charset="2"/>
              <a:buChar char="§"/>
            </a:pPr>
            <a:r>
              <a:rPr lang="en-IN" sz="2200" dirty="0"/>
              <a:t>The free-space transmission distance extended by:</a:t>
            </a:r>
          </a:p>
          <a:p>
            <a:pPr lvl="1" algn="just">
              <a:buFont typeface="Wingdings" panose="05000000000000000000" pitchFamily="2" charset="2"/>
              <a:buChar char="Ø"/>
            </a:pPr>
            <a:r>
              <a:rPr lang="en-IN" sz="2200" dirty="0"/>
              <a:t> The optimization of the </a:t>
            </a:r>
            <a:r>
              <a:rPr lang="en-IN" sz="2200" dirty="0" err="1"/>
              <a:t>afocal</a:t>
            </a:r>
            <a:r>
              <a:rPr lang="en-IN" sz="2200" dirty="0"/>
              <a:t> scheme</a:t>
            </a:r>
          </a:p>
          <a:p>
            <a:pPr lvl="1" algn="just">
              <a:buFont typeface="Wingdings" panose="05000000000000000000" pitchFamily="2" charset="2"/>
              <a:buChar char="Ø"/>
            </a:pPr>
            <a:r>
              <a:rPr lang="en-IN" sz="2200" dirty="0"/>
              <a:t>  The employment of an EDFA with higher optical output power.</a:t>
            </a:r>
          </a:p>
          <a:p>
            <a:pPr algn="just">
              <a:lnSpc>
                <a:spcPct val="150000"/>
              </a:lnSpc>
              <a:buFont typeface="Wingdings" panose="05000000000000000000" pitchFamily="2" charset="2"/>
              <a:buChar char="§"/>
            </a:pPr>
            <a:endParaRPr lang="en-IN" sz="2200" dirty="0"/>
          </a:p>
          <a:p>
            <a:pPr algn="just">
              <a:lnSpc>
                <a:spcPct val="150000"/>
              </a:lnSpc>
              <a:buFont typeface="Wingdings" panose="05000000000000000000" pitchFamily="2" charset="2"/>
              <a:buChar char="§"/>
            </a:pPr>
            <a:endParaRPr lang="en-IN" sz="2200" dirty="0"/>
          </a:p>
        </p:txBody>
      </p:sp>
      <p:sp>
        <p:nvSpPr>
          <p:cNvPr id="3" name="Slide Number Placeholder 2"/>
          <p:cNvSpPr>
            <a:spLocks noGrp="1"/>
          </p:cNvSpPr>
          <p:nvPr>
            <p:ph type="sldNum" sz="quarter" idx="12"/>
          </p:nvPr>
        </p:nvSpPr>
        <p:spPr/>
        <p:txBody>
          <a:bodyPr/>
          <a:lstStyle/>
          <a:p>
            <a:fld id="{9B266BEE-8085-4753-B84F-471027EF414C}" type="slidenum">
              <a:rPr lang="en-IN" smtClean="0"/>
              <a:t>19</a:t>
            </a:fld>
            <a:endParaRPr lang="en-IN"/>
          </a:p>
        </p:txBody>
      </p:sp>
    </p:spTree>
    <p:extLst>
      <p:ext uri="{BB962C8B-B14F-4D97-AF65-F5344CB8AC3E}">
        <p14:creationId xmlns:p14="http://schemas.microsoft.com/office/powerpoint/2010/main" val="94333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282"/>
          </a:xfrm>
        </p:spPr>
        <p:txBody>
          <a:bodyPr/>
          <a:lstStyle/>
          <a:p>
            <a:pPr algn="ctr"/>
            <a:r>
              <a:rPr lang="en-IN" b="1" dirty="0"/>
              <a:t>Contents</a:t>
            </a:r>
          </a:p>
        </p:txBody>
      </p:sp>
      <p:sp>
        <p:nvSpPr>
          <p:cNvPr id="3" name="Content Placeholder 2"/>
          <p:cNvSpPr>
            <a:spLocks noGrp="1"/>
          </p:cNvSpPr>
          <p:nvPr>
            <p:ph idx="1"/>
          </p:nvPr>
        </p:nvSpPr>
        <p:spPr>
          <a:xfrm>
            <a:off x="838200" y="1361440"/>
            <a:ext cx="10515600" cy="5384800"/>
          </a:xfrm>
        </p:spPr>
        <p:txBody>
          <a:bodyPr>
            <a:normAutofit fontScale="92500" lnSpcReduction="10000"/>
          </a:bodyPr>
          <a:lstStyle/>
          <a:p>
            <a:pPr>
              <a:lnSpc>
                <a:spcPct val="150000"/>
              </a:lnSpc>
              <a:buFont typeface="Wingdings" panose="05000000000000000000" pitchFamily="2" charset="2"/>
              <a:buChar char="§"/>
            </a:pPr>
            <a:r>
              <a:rPr lang="en-IN" sz="2400" dirty="0"/>
              <a:t>Introduction</a:t>
            </a:r>
          </a:p>
          <a:p>
            <a:pPr>
              <a:lnSpc>
                <a:spcPct val="150000"/>
              </a:lnSpc>
              <a:buFont typeface="Wingdings" panose="05000000000000000000" pitchFamily="2" charset="2"/>
              <a:buChar char="§"/>
            </a:pPr>
            <a:r>
              <a:rPr lang="en-IN" sz="2400" dirty="0"/>
              <a:t>Free Space Optics</a:t>
            </a:r>
          </a:p>
          <a:p>
            <a:pPr>
              <a:lnSpc>
                <a:spcPct val="150000"/>
              </a:lnSpc>
              <a:buFont typeface="Wingdings" panose="05000000000000000000" pitchFamily="2" charset="2"/>
              <a:buChar char="§"/>
            </a:pPr>
            <a:r>
              <a:rPr lang="en-IN" sz="2400" dirty="0"/>
              <a:t>DWDM and </a:t>
            </a:r>
            <a:r>
              <a:rPr lang="en-IN" sz="2400" dirty="0" err="1"/>
              <a:t>Afocal</a:t>
            </a:r>
            <a:r>
              <a:rPr lang="en-IN" sz="2400" dirty="0"/>
              <a:t> Scheme</a:t>
            </a:r>
          </a:p>
          <a:p>
            <a:pPr>
              <a:lnSpc>
                <a:spcPct val="150000"/>
              </a:lnSpc>
              <a:buFont typeface="Wingdings" panose="05000000000000000000" pitchFamily="2" charset="2"/>
              <a:buChar char="§"/>
            </a:pPr>
            <a:r>
              <a:rPr lang="en-IN" sz="2400" dirty="0"/>
              <a:t>Experimental Setup</a:t>
            </a:r>
          </a:p>
          <a:p>
            <a:pPr>
              <a:lnSpc>
                <a:spcPct val="150000"/>
              </a:lnSpc>
              <a:buFont typeface="Wingdings" panose="05000000000000000000" pitchFamily="2" charset="2"/>
              <a:buChar char="§"/>
            </a:pPr>
            <a:r>
              <a:rPr lang="en-IN" sz="2400" dirty="0"/>
              <a:t>Experimental Results</a:t>
            </a:r>
          </a:p>
          <a:p>
            <a:pPr>
              <a:lnSpc>
                <a:spcPct val="150000"/>
              </a:lnSpc>
              <a:buFont typeface="Wingdings" panose="05000000000000000000" pitchFamily="2" charset="2"/>
              <a:buChar char="§"/>
            </a:pPr>
            <a:r>
              <a:rPr lang="en-IN" sz="2400" dirty="0"/>
              <a:t>Challenges</a:t>
            </a:r>
          </a:p>
          <a:p>
            <a:pPr>
              <a:lnSpc>
                <a:spcPct val="150000"/>
              </a:lnSpc>
              <a:buFont typeface="Wingdings" panose="05000000000000000000" pitchFamily="2" charset="2"/>
              <a:buChar char="§"/>
            </a:pPr>
            <a:r>
              <a:rPr lang="en-IN" sz="2400" dirty="0"/>
              <a:t>Inferences</a:t>
            </a:r>
          </a:p>
          <a:p>
            <a:pPr>
              <a:lnSpc>
                <a:spcPct val="150000"/>
              </a:lnSpc>
              <a:buFont typeface="Wingdings" panose="05000000000000000000" pitchFamily="2" charset="2"/>
              <a:buChar char="§"/>
            </a:pPr>
            <a:r>
              <a:rPr lang="en-IN" sz="2400" dirty="0"/>
              <a:t>Conclusion</a:t>
            </a:r>
          </a:p>
          <a:p>
            <a:pPr>
              <a:lnSpc>
                <a:spcPct val="150000"/>
              </a:lnSpc>
              <a:buFont typeface="Wingdings" panose="05000000000000000000" pitchFamily="2" charset="2"/>
              <a:buChar char="§"/>
            </a:pPr>
            <a:r>
              <a:rPr lang="en-IN" sz="2400" dirty="0"/>
              <a:t>References</a:t>
            </a:r>
          </a:p>
          <a:p>
            <a:pPr>
              <a:lnSpc>
                <a:spcPct val="150000"/>
              </a:lnSpc>
            </a:pPr>
            <a:endParaRPr lang="en-IN" sz="2400" dirty="0"/>
          </a:p>
        </p:txBody>
      </p:sp>
      <p:sp>
        <p:nvSpPr>
          <p:cNvPr id="4" name="Slide Number Placeholder 3"/>
          <p:cNvSpPr>
            <a:spLocks noGrp="1"/>
          </p:cNvSpPr>
          <p:nvPr>
            <p:ph type="sldNum" sz="quarter" idx="12"/>
          </p:nvPr>
        </p:nvSpPr>
        <p:spPr/>
        <p:txBody>
          <a:bodyPr/>
          <a:lstStyle/>
          <a:p>
            <a:fld id="{9B266BEE-8085-4753-B84F-471027EF414C}" type="slidenum">
              <a:rPr lang="en-IN" smtClean="0"/>
              <a:t>2</a:t>
            </a:fld>
            <a:endParaRPr lang="en-IN"/>
          </a:p>
        </p:txBody>
      </p:sp>
    </p:spTree>
    <p:extLst>
      <p:ext uri="{BB962C8B-B14F-4D97-AF65-F5344CB8AC3E}">
        <p14:creationId xmlns:p14="http://schemas.microsoft.com/office/powerpoint/2010/main" val="3197993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Challenges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IN" sz="2200" dirty="0"/>
              <a:t>The simplification of the BLS.</a:t>
            </a:r>
          </a:p>
          <a:p>
            <a:pPr algn="just">
              <a:buFont typeface="Wingdings" panose="05000000000000000000" pitchFamily="2" charset="2"/>
              <a:buChar char="§"/>
            </a:pPr>
            <a:r>
              <a:rPr lang="en-IN" sz="2200" dirty="0"/>
              <a:t>The function of the demultiplexing scheme. </a:t>
            </a:r>
          </a:p>
          <a:p>
            <a:pPr algn="just">
              <a:buFont typeface="Wingdings" panose="05000000000000000000" pitchFamily="2" charset="2"/>
              <a:buChar char="§"/>
            </a:pPr>
            <a:r>
              <a:rPr lang="en-IN" sz="2200" dirty="0"/>
              <a:t>As the free-space transmission distance increases, the noise increases.</a:t>
            </a:r>
          </a:p>
        </p:txBody>
      </p:sp>
      <p:sp>
        <p:nvSpPr>
          <p:cNvPr id="4" name="Slide Number Placeholder 3"/>
          <p:cNvSpPr>
            <a:spLocks noGrp="1"/>
          </p:cNvSpPr>
          <p:nvPr>
            <p:ph type="sldNum" sz="quarter" idx="12"/>
          </p:nvPr>
        </p:nvSpPr>
        <p:spPr>
          <a:xfrm>
            <a:off x="11025352" y="6310312"/>
            <a:ext cx="2743200" cy="365125"/>
          </a:xfrm>
        </p:spPr>
        <p:txBody>
          <a:bodyPr/>
          <a:lstStyle/>
          <a:p>
            <a:pPr algn="just"/>
            <a:fld id="{9B266BEE-8085-4753-B84F-471027EF414C}" type="slidenum">
              <a:rPr lang="en-IN" smtClean="0"/>
              <a:pPr algn="just"/>
              <a:t>20</a:t>
            </a:fld>
            <a:r>
              <a:rPr lang="en-IN" dirty="0"/>
              <a:t>  </a:t>
            </a:r>
          </a:p>
        </p:txBody>
      </p:sp>
    </p:spTree>
    <p:extLst>
      <p:ext uri="{BB962C8B-B14F-4D97-AF65-F5344CB8AC3E}">
        <p14:creationId xmlns:p14="http://schemas.microsoft.com/office/powerpoint/2010/main" val="69612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IN" sz="2200" dirty="0"/>
              <a:t>A promising and rapidly progressing research avenue in modern optics. </a:t>
            </a:r>
          </a:p>
          <a:p>
            <a:pPr algn="just">
              <a:buFont typeface="Wingdings" panose="05000000000000000000" pitchFamily="2" charset="2"/>
              <a:buChar char="§"/>
            </a:pPr>
            <a:r>
              <a:rPr lang="en-IN" sz="2200" dirty="0"/>
              <a:t>A DWDM FSO communication that adopts </a:t>
            </a:r>
            <a:r>
              <a:rPr lang="en-IN" sz="2200" dirty="0" err="1"/>
              <a:t>afocal</a:t>
            </a:r>
            <a:r>
              <a:rPr lang="en-IN" sz="2200" dirty="0"/>
              <a:t> scheme and DWDM technology.</a:t>
            </a:r>
          </a:p>
          <a:p>
            <a:pPr algn="just">
              <a:buFont typeface="Wingdings" panose="05000000000000000000" pitchFamily="2" charset="2"/>
              <a:buChar char="§"/>
            </a:pPr>
            <a:r>
              <a:rPr lang="en-IN" sz="2200" dirty="0"/>
              <a:t>The free-space transmission distance and transmission rate are greatly increased by </a:t>
            </a:r>
            <a:r>
              <a:rPr lang="en-IN" sz="2200" dirty="0" err="1"/>
              <a:t>afocal</a:t>
            </a:r>
            <a:r>
              <a:rPr lang="en-IN" sz="2200" dirty="0"/>
              <a:t> scheme and DWDM technology. </a:t>
            </a:r>
          </a:p>
          <a:p>
            <a:pPr algn="just">
              <a:buFont typeface="Wingdings" panose="05000000000000000000" pitchFamily="2" charset="2"/>
              <a:buChar char="§"/>
            </a:pPr>
            <a:r>
              <a:rPr lang="en-IN" sz="2200" dirty="0"/>
              <a:t>A total transmission rate of 320 Gbps is successfully delivered over a 50-m free-space link. </a:t>
            </a:r>
          </a:p>
          <a:p>
            <a:pPr algn="just">
              <a:buFont typeface="Wingdings" panose="05000000000000000000" pitchFamily="2" charset="2"/>
              <a:buChar char="§"/>
            </a:pPr>
            <a:r>
              <a:rPr lang="en-IN" sz="2200" dirty="0"/>
              <a:t>Experimentally demonstrated with low BER operation and clear eye diagram. </a:t>
            </a:r>
          </a:p>
          <a:p>
            <a:pPr algn="just">
              <a:buFont typeface="Wingdings" panose="05000000000000000000" pitchFamily="2" charset="2"/>
              <a:buChar char="§"/>
            </a:pPr>
            <a:r>
              <a:rPr lang="en-IN" sz="2200" dirty="0"/>
              <a:t>The findings demonstrated provide the advantages of optical wireless links for long transmission distance and high transmission rate.</a:t>
            </a:r>
          </a:p>
        </p:txBody>
      </p:sp>
      <p:sp>
        <p:nvSpPr>
          <p:cNvPr id="4" name="Slide Number Placeholder 3"/>
          <p:cNvSpPr>
            <a:spLocks noGrp="1"/>
          </p:cNvSpPr>
          <p:nvPr>
            <p:ph type="sldNum" sz="quarter" idx="12"/>
          </p:nvPr>
        </p:nvSpPr>
        <p:spPr/>
        <p:txBody>
          <a:bodyPr/>
          <a:lstStyle/>
          <a:p>
            <a:fld id="{9B266BEE-8085-4753-B84F-471027EF414C}" type="slidenum">
              <a:rPr lang="en-IN" smtClean="0"/>
              <a:t>21</a:t>
            </a:fld>
            <a:endParaRPr lang="en-IN"/>
          </a:p>
        </p:txBody>
      </p:sp>
    </p:spTree>
    <p:extLst>
      <p:ext uri="{BB962C8B-B14F-4D97-AF65-F5344CB8AC3E}">
        <p14:creationId xmlns:p14="http://schemas.microsoft.com/office/powerpoint/2010/main" val="5034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4"/>
            <a:ext cx="10515600" cy="1325563"/>
          </a:xfrm>
        </p:spPr>
        <p:txBody>
          <a:bodyPr/>
          <a:lstStyle/>
          <a:p>
            <a:pPr algn="ctr"/>
            <a:r>
              <a:rPr lang="en-IN" b="1" dirty="0"/>
              <a:t>References</a:t>
            </a:r>
          </a:p>
        </p:txBody>
      </p:sp>
      <p:sp>
        <p:nvSpPr>
          <p:cNvPr id="3" name="Content Placeholder 2"/>
          <p:cNvSpPr>
            <a:spLocks noGrp="1"/>
          </p:cNvSpPr>
          <p:nvPr>
            <p:ph idx="1"/>
          </p:nvPr>
        </p:nvSpPr>
        <p:spPr>
          <a:xfrm>
            <a:off x="838200" y="1280796"/>
            <a:ext cx="11018520" cy="5212079"/>
          </a:xfrm>
        </p:spPr>
        <p:txBody>
          <a:bodyPr>
            <a:noAutofit/>
          </a:bodyPr>
          <a:lstStyle/>
          <a:p>
            <a:pPr marL="0" indent="0" algn="just">
              <a:lnSpc>
                <a:spcPct val="120000"/>
              </a:lnSpc>
              <a:spcBef>
                <a:spcPts val="0"/>
              </a:spcBef>
              <a:buNone/>
            </a:pPr>
            <a:r>
              <a:rPr lang="en-IN" sz="2000" dirty="0"/>
              <a:t>[1] W. S. Tsai et al., “A 50-m/320-Gb/s DWDM FSO Communication With </a:t>
            </a:r>
            <a:r>
              <a:rPr lang="en-IN" sz="2000" dirty="0" err="1"/>
              <a:t>Afocal</a:t>
            </a:r>
            <a:r>
              <a:rPr lang="en-IN" sz="2000" dirty="0"/>
              <a:t> Scheme”, </a:t>
            </a:r>
            <a:r>
              <a:rPr lang="en-IN" sz="2000" i="1" dirty="0"/>
              <a:t>IEEE Photon. J., </a:t>
            </a:r>
            <a:r>
              <a:rPr lang="en-IN" sz="2000" dirty="0"/>
              <a:t>vol. 8, no. 3, June 2016, Art. No. 2555618.</a:t>
            </a:r>
          </a:p>
          <a:p>
            <a:pPr marL="0" indent="0" algn="just">
              <a:lnSpc>
                <a:spcPct val="120000"/>
              </a:lnSpc>
              <a:spcBef>
                <a:spcPts val="0"/>
              </a:spcBef>
              <a:buNone/>
            </a:pPr>
            <a:r>
              <a:rPr lang="en-IN" sz="2000" dirty="0"/>
              <a:t>[2] W. S. Tsai et al., “A 20-m/40-Gb/s 1550-nm DFB LD-based FSO link," </a:t>
            </a:r>
            <a:r>
              <a:rPr lang="en-IN" sz="2000" i="1" dirty="0"/>
              <a:t>IEEE Photon. J., </a:t>
            </a:r>
            <a:r>
              <a:rPr lang="en-IN" sz="2000" dirty="0"/>
              <a:t>vol. 7, no. 6, Dec. 2015, Art. no. 7905907.</a:t>
            </a:r>
          </a:p>
          <a:p>
            <a:pPr marL="0" indent="0" algn="just">
              <a:lnSpc>
                <a:spcPct val="120000"/>
              </a:lnSpc>
              <a:spcBef>
                <a:spcPts val="0"/>
              </a:spcBef>
              <a:buNone/>
            </a:pPr>
            <a:r>
              <a:rPr lang="en-IN" sz="2000" dirty="0"/>
              <a:t>[3] H. </a:t>
            </a:r>
            <a:r>
              <a:rPr lang="en-IN" sz="2000" dirty="0" err="1"/>
              <a:t>Henniger</a:t>
            </a:r>
            <a:r>
              <a:rPr lang="en-IN" sz="2000" dirty="0"/>
              <a:t> and O. </a:t>
            </a:r>
            <a:r>
              <a:rPr lang="en-IN" sz="2000" dirty="0" err="1"/>
              <a:t>Wilfert</a:t>
            </a:r>
            <a:r>
              <a:rPr lang="en-IN" sz="2000" dirty="0"/>
              <a:t>, “An introduction to free-space optical communications,” </a:t>
            </a:r>
            <a:r>
              <a:rPr lang="en-IN" sz="2000" i="1" dirty="0" err="1"/>
              <a:t>Radioen</a:t>
            </a:r>
            <a:r>
              <a:rPr lang="en-IN" sz="2000" i="1" dirty="0"/>
              <a:t>.,</a:t>
            </a:r>
            <a:r>
              <a:rPr lang="en-IN" sz="2000" dirty="0"/>
              <a:t> vol. 19, no. 2, pp. 203–212, Jun. 2010.</a:t>
            </a:r>
          </a:p>
          <a:p>
            <a:pPr marL="0" indent="0" algn="just">
              <a:lnSpc>
                <a:spcPct val="120000"/>
              </a:lnSpc>
              <a:spcBef>
                <a:spcPts val="0"/>
              </a:spcBef>
              <a:buNone/>
            </a:pPr>
            <a:r>
              <a:rPr lang="en-IN" sz="2000" dirty="0"/>
              <a:t>[4] W. S. Tsai et al., “A 50 m/40 Gbps 680-nm VCSEL-based FSO communication," </a:t>
            </a:r>
            <a:r>
              <a:rPr lang="en-IN" sz="2000" i="1" dirty="0"/>
              <a:t>IEEE Photon. J., </a:t>
            </a:r>
            <a:r>
              <a:rPr lang="en-IN" sz="2000" dirty="0"/>
              <a:t>vol. 8, no. 2, Apr. 2016, Art. no. 7903008.</a:t>
            </a:r>
          </a:p>
          <a:p>
            <a:pPr marL="0" indent="0" algn="just">
              <a:lnSpc>
                <a:spcPct val="120000"/>
              </a:lnSpc>
              <a:spcBef>
                <a:spcPts val="0"/>
              </a:spcBef>
              <a:buNone/>
            </a:pPr>
            <a:r>
              <a:rPr lang="en-IN" sz="2000" dirty="0"/>
              <a:t>[5] J. Yu et al., “DWDM optical </a:t>
            </a:r>
            <a:r>
              <a:rPr lang="en-IN" sz="2000" dirty="0" err="1"/>
              <a:t>millimeter</a:t>
            </a:r>
            <a:r>
              <a:rPr lang="en-IN" sz="2000" dirty="0"/>
              <a:t>-wave generation for radio-over-</a:t>
            </a:r>
            <a:r>
              <a:rPr lang="en-IN" sz="2000" dirty="0" err="1"/>
              <a:t>fiber</a:t>
            </a:r>
            <a:r>
              <a:rPr lang="en-IN" sz="2000" dirty="0"/>
              <a:t> using an optical phase modulator and an optical </a:t>
            </a:r>
            <a:r>
              <a:rPr lang="en-IN" sz="2000" dirty="0" err="1"/>
              <a:t>interleaver</a:t>
            </a:r>
            <a:r>
              <a:rPr lang="en-IN" sz="2000" dirty="0"/>
              <a:t>," </a:t>
            </a:r>
            <a:r>
              <a:rPr lang="en-IN" sz="2000" i="1" dirty="0"/>
              <a:t>IEEE Photon. Technol. Lett., </a:t>
            </a:r>
            <a:r>
              <a:rPr lang="en-IN" sz="2000" dirty="0"/>
              <a:t>vol. 18, no. 13, pp. 1418 - 1420, Jul. 2006.</a:t>
            </a:r>
          </a:p>
          <a:p>
            <a:pPr marL="0" indent="0" algn="just">
              <a:lnSpc>
                <a:spcPct val="120000"/>
              </a:lnSpc>
              <a:spcBef>
                <a:spcPts val="0"/>
              </a:spcBef>
              <a:buNone/>
            </a:pPr>
            <a:r>
              <a:rPr lang="en-IN" sz="2000" dirty="0"/>
              <a:t>[6] H. H. Lu et al., “Bidirectional </a:t>
            </a:r>
            <a:r>
              <a:rPr lang="en-IN" sz="2000" dirty="0" err="1"/>
              <a:t>fiber</a:t>
            </a:r>
            <a:r>
              <a:rPr lang="en-IN" sz="2000" dirty="0"/>
              <a:t>-wireless and </a:t>
            </a:r>
            <a:r>
              <a:rPr lang="en-IN" sz="2000" dirty="0" err="1"/>
              <a:t>fiber</a:t>
            </a:r>
            <a:r>
              <a:rPr lang="en-IN" sz="2000" dirty="0"/>
              <a:t>-VLLC transmission system based on an OEO-based BLS and a RSOA," </a:t>
            </a:r>
            <a:r>
              <a:rPr lang="en-IN" sz="2000" i="1" dirty="0"/>
              <a:t>Opt. Lett., </a:t>
            </a:r>
            <a:r>
              <a:rPr lang="en-IN" sz="2000" dirty="0"/>
              <a:t>vol. 41, no. 3, pp. 476 - 479, Feb. 2016.</a:t>
            </a:r>
          </a:p>
          <a:p>
            <a:pPr marL="0" indent="0" algn="just">
              <a:lnSpc>
                <a:spcPct val="120000"/>
              </a:lnSpc>
              <a:spcBef>
                <a:spcPts val="0"/>
              </a:spcBef>
              <a:buNone/>
            </a:pPr>
            <a:r>
              <a:rPr lang="en-IN" sz="2000" dirty="0"/>
              <a:t>[7] G. A. Alphonse, D. B. Gilbert, M. G. Harvey, and M. </a:t>
            </a:r>
            <a:r>
              <a:rPr lang="en-IN" sz="2000" dirty="0" err="1"/>
              <a:t>Ettenberg</a:t>
            </a:r>
            <a:r>
              <a:rPr lang="en-IN" sz="2000" dirty="0"/>
              <a:t>, “High-power </a:t>
            </a:r>
            <a:r>
              <a:rPr lang="en-IN" sz="2000" dirty="0" err="1"/>
              <a:t>superluminescent</a:t>
            </a:r>
            <a:r>
              <a:rPr lang="en-IN" sz="2000" dirty="0"/>
              <a:t> diodes," </a:t>
            </a:r>
            <a:r>
              <a:rPr lang="en-IN" sz="2000" i="1" dirty="0"/>
              <a:t>IEEE J. Quantum Electron</a:t>
            </a:r>
            <a:r>
              <a:rPr lang="en-IN" sz="2000" dirty="0"/>
              <a:t>., vol. 24, no. 12, pp. 2454 - 2457, Dec. 1988.</a:t>
            </a:r>
          </a:p>
          <a:p>
            <a:pPr marL="0" indent="0" algn="just">
              <a:lnSpc>
                <a:spcPct val="120000"/>
              </a:lnSpc>
              <a:spcBef>
                <a:spcPts val="0"/>
              </a:spcBef>
              <a:buNone/>
            </a:pPr>
            <a:endParaRPr lang="en-IN" sz="2000" dirty="0"/>
          </a:p>
        </p:txBody>
      </p:sp>
      <p:sp>
        <p:nvSpPr>
          <p:cNvPr id="4" name="Slide Number Placeholder 3"/>
          <p:cNvSpPr>
            <a:spLocks noGrp="1"/>
          </p:cNvSpPr>
          <p:nvPr>
            <p:ph type="sldNum" sz="quarter" idx="12"/>
          </p:nvPr>
        </p:nvSpPr>
        <p:spPr/>
        <p:txBody>
          <a:bodyPr/>
          <a:lstStyle/>
          <a:p>
            <a:fld id="{9B266BEE-8085-4753-B84F-471027EF414C}" type="slidenum">
              <a:rPr lang="en-IN" smtClean="0"/>
              <a:t>22</a:t>
            </a:fld>
            <a:endParaRPr lang="en-IN" dirty="0"/>
          </a:p>
        </p:txBody>
      </p:sp>
    </p:spTree>
    <p:extLst>
      <p:ext uri="{BB962C8B-B14F-4D97-AF65-F5344CB8AC3E}">
        <p14:creationId xmlns:p14="http://schemas.microsoft.com/office/powerpoint/2010/main" val="407477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3643" y="2602524"/>
            <a:ext cx="6229978" cy="646331"/>
          </a:xfrm>
          <a:prstGeom prst="rect">
            <a:avLst/>
          </a:prstGeom>
          <a:noFill/>
        </p:spPr>
        <p:txBody>
          <a:bodyPr wrap="square" rtlCol="0">
            <a:spAutoFit/>
          </a:bodyPr>
          <a:lstStyle/>
          <a:p>
            <a:pPr algn="ctr"/>
            <a:r>
              <a:rPr lang="en-IN" sz="3600" b="1" dirty="0">
                <a:latin typeface="Arial Rounded MT Bold" panose="020F0704030504030204" pitchFamily="34" charset="0"/>
              </a:rPr>
              <a:t>THANK YOU</a:t>
            </a:r>
          </a:p>
        </p:txBody>
      </p:sp>
      <p:sp>
        <p:nvSpPr>
          <p:cNvPr id="2" name="Slide Number Placeholder 1"/>
          <p:cNvSpPr>
            <a:spLocks noGrp="1"/>
          </p:cNvSpPr>
          <p:nvPr>
            <p:ph type="sldNum" sz="quarter" idx="12"/>
          </p:nvPr>
        </p:nvSpPr>
        <p:spPr/>
        <p:txBody>
          <a:bodyPr/>
          <a:lstStyle/>
          <a:p>
            <a:fld id="{9B266BEE-8085-4753-B84F-471027EF414C}" type="slidenum">
              <a:rPr lang="en-IN" smtClean="0"/>
              <a:t>23</a:t>
            </a:fld>
            <a:endParaRPr lang="en-IN"/>
          </a:p>
        </p:txBody>
      </p:sp>
    </p:spTree>
    <p:extLst>
      <p:ext uri="{BB962C8B-B14F-4D97-AF65-F5344CB8AC3E}">
        <p14:creationId xmlns:p14="http://schemas.microsoft.com/office/powerpoint/2010/main" val="197203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Introduction</a:t>
            </a:r>
          </a:p>
        </p:txBody>
      </p:sp>
      <p:sp>
        <p:nvSpPr>
          <p:cNvPr id="4" name="Content Placeholder 3"/>
          <p:cNvSpPr>
            <a:spLocks noGrp="1"/>
          </p:cNvSpPr>
          <p:nvPr>
            <p:ph idx="1"/>
          </p:nvPr>
        </p:nvSpPr>
        <p:spPr>
          <a:xfrm>
            <a:off x="838200" y="1825625"/>
            <a:ext cx="10515600" cy="4899266"/>
          </a:xfrm>
        </p:spPr>
        <p:txBody>
          <a:bodyPr>
            <a:normAutofit/>
          </a:bodyPr>
          <a:lstStyle/>
          <a:p>
            <a:pPr>
              <a:lnSpc>
                <a:spcPct val="150000"/>
              </a:lnSpc>
              <a:buFont typeface="Wingdings" panose="05000000000000000000" pitchFamily="2" charset="2"/>
              <a:buChar char="§"/>
            </a:pPr>
            <a:r>
              <a:rPr lang="en-IN" sz="2400" dirty="0"/>
              <a:t>Optical Communication</a:t>
            </a:r>
          </a:p>
          <a:p>
            <a:pPr>
              <a:lnSpc>
                <a:spcPct val="150000"/>
              </a:lnSpc>
              <a:buFont typeface="Wingdings" panose="05000000000000000000" pitchFamily="2" charset="2"/>
              <a:buChar char="§"/>
            </a:pPr>
            <a:r>
              <a:rPr lang="en-IN" sz="2400" dirty="0"/>
              <a:t>OFC</a:t>
            </a:r>
          </a:p>
        </p:txBody>
      </p:sp>
      <p:sp>
        <p:nvSpPr>
          <p:cNvPr id="3" name="Slide Number Placeholder 2"/>
          <p:cNvSpPr>
            <a:spLocks noGrp="1"/>
          </p:cNvSpPr>
          <p:nvPr>
            <p:ph type="sldNum" sz="quarter" idx="12"/>
          </p:nvPr>
        </p:nvSpPr>
        <p:spPr/>
        <p:txBody>
          <a:bodyPr/>
          <a:lstStyle/>
          <a:p>
            <a:fld id="{9B266BEE-8085-4753-B84F-471027EF414C}" type="slidenum">
              <a:rPr lang="en-IN" smtClean="0"/>
              <a:t>3</a:t>
            </a:fld>
            <a:endParaRPr lang="en-IN"/>
          </a:p>
        </p:txBody>
      </p:sp>
      <p:pic>
        <p:nvPicPr>
          <p:cNvPr id="7" name="Picture 6" descr="Fig 1.1.1 Parts of an optical fiber&#10;">
            <a:extLst>
              <a:ext uri="{FF2B5EF4-FFF2-40B4-BE49-F238E27FC236}">
                <a16:creationId xmlns:a16="http://schemas.microsoft.com/office/drawing/2014/main" id="{BD247535-DBBC-4103-9FBB-CCFFB9A8739F}"/>
              </a:ext>
            </a:extLst>
          </p:cNvPr>
          <p:cNvPicPr>
            <a:picLocks noChangeAspect="1"/>
          </p:cNvPicPr>
          <p:nvPr/>
        </p:nvPicPr>
        <p:blipFill rotWithShape="1">
          <a:blip r:embed="rId3">
            <a:extLst>
              <a:ext uri="{28A0092B-C50C-407E-A947-70E740481C1C}">
                <a14:useLocalDpi xmlns:a14="http://schemas.microsoft.com/office/drawing/2010/main" val="0"/>
              </a:ext>
            </a:extLst>
          </a:blip>
          <a:srcRect b="23559"/>
          <a:stretch/>
        </p:blipFill>
        <p:spPr>
          <a:xfrm>
            <a:off x="3256803" y="3062145"/>
            <a:ext cx="5353797" cy="1572918"/>
          </a:xfrm>
          <a:prstGeom prst="rect">
            <a:avLst/>
          </a:prstGeom>
        </p:spPr>
      </p:pic>
      <p:sp>
        <p:nvSpPr>
          <p:cNvPr id="6" name="TextBox 5">
            <a:extLst>
              <a:ext uri="{FF2B5EF4-FFF2-40B4-BE49-F238E27FC236}">
                <a16:creationId xmlns:a16="http://schemas.microsoft.com/office/drawing/2014/main" id="{A5E9F1EA-C82B-4CC5-B51B-E0B90FDF5B8F}"/>
              </a:ext>
            </a:extLst>
          </p:cNvPr>
          <p:cNvSpPr txBox="1"/>
          <p:nvPr/>
        </p:nvSpPr>
        <p:spPr>
          <a:xfrm>
            <a:off x="3547241" y="4635063"/>
            <a:ext cx="5353797" cy="369332"/>
          </a:xfrm>
          <a:prstGeom prst="rect">
            <a:avLst/>
          </a:prstGeom>
          <a:noFill/>
        </p:spPr>
        <p:txBody>
          <a:bodyPr wrap="square" rtlCol="0">
            <a:spAutoFit/>
          </a:bodyPr>
          <a:lstStyle/>
          <a:p>
            <a:r>
              <a:rPr lang="en-IN" dirty="0"/>
              <a:t>Fig 1: Parts of an Optical </a:t>
            </a:r>
            <a:r>
              <a:rPr lang="en-IN" dirty="0" err="1"/>
              <a:t>Fiber</a:t>
            </a:r>
            <a:r>
              <a:rPr lang="en-IN" dirty="0"/>
              <a:t> Cable</a:t>
            </a:r>
          </a:p>
        </p:txBody>
      </p:sp>
    </p:spTree>
    <p:extLst>
      <p:ext uri="{BB962C8B-B14F-4D97-AF65-F5344CB8AC3E}">
        <p14:creationId xmlns:p14="http://schemas.microsoft.com/office/powerpoint/2010/main" val="54987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p>
        </p:txBody>
      </p:sp>
      <p:sp>
        <p:nvSpPr>
          <p:cNvPr id="3" name="Content Placeholder 2"/>
          <p:cNvSpPr>
            <a:spLocks noGrp="1"/>
          </p:cNvSpPr>
          <p:nvPr>
            <p:ph idx="1"/>
          </p:nvPr>
        </p:nvSpPr>
        <p:spPr>
          <a:xfrm>
            <a:off x="943303" y="1466137"/>
            <a:ext cx="10515600" cy="5255337"/>
          </a:xfrm>
        </p:spPr>
        <p:txBody>
          <a:bodyPr>
            <a:noAutofit/>
          </a:bodyPr>
          <a:lstStyle/>
          <a:p>
            <a:pPr algn="just">
              <a:lnSpc>
                <a:spcPct val="150000"/>
              </a:lnSpc>
              <a:buFont typeface="Wingdings" panose="05000000000000000000" pitchFamily="2" charset="2"/>
              <a:buChar char="§"/>
            </a:pPr>
            <a:r>
              <a:rPr lang="en-IN" sz="2200" dirty="0"/>
              <a:t>Advantages:</a:t>
            </a:r>
          </a:p>
          <a:p>
            <a:pPr lvl="1" algn="just">
              <a:lnSpc>
                <a:spcPct val="150000"/>
              </a:lnSpc>
              <a:buFont typeface="Wingdings" panose="05000000000000000000" pitchFamily="2" charset="2"/>
              <a:buChar char="Ø"/>
            </a:pPr>
            <a:r>
              <a:rPr lang="en-IN" sz="2200" dirty="0"/>
              <a:t>Higher bandwidth</a:t>
            </a:r>
          </a:p>
          <a:p>
            <a:pPr lvl="1" algn="just">
              <a:lnSpc>
                <a:spcPct val="150000"/>
              </a:lnSpc>
              <a:buFont typeface="Wingdings" panose="05000000000000000000" pitchFamily="2" charset="2"/>
              <a:buChar char="Ø"/>
            </a:pPr>
            <a:r>
              <a:rPr lang="en-IN" sz="2200" dirty="0"/>
              <a:t>Reduced losses </a:t>
            </a:r>
          </a:p>
          <a:p>
            <a:pPr lvl="1" algn="just">
              <a:lnSpc>
                <a:spcPct val="150000"/>
              </a:lnSpc>
              <a:buFont typeface="Wingdings" panose="05000000000000000000" pitchFamily="2" charset="2"/>
              <a:buChar char="Ø"/>
            </a:pPr>
            <a:r>
              <a:rPr lang="en-IN" sz="2200" dirty="0" err="1"/>
              <a:t>Fiber</a:t>
            </a:r>
            <a:r>
              <a:rPr lang="en-IN" sz="2200" dirty="0"/>
              <a:t> optic cables provide high security </a:t>
            </a:r>
          </a:p>
          <a:p>
            <a:pPr lvl="1" algn="just">
              <a:lnSpc>
                <a:spcPct val="150000"/>
              </a:lnSpc>
              <a:buFont typeface="Wingdings" panose="05000000000000000000" pitchFamily="2" charset="2"/>
              <a:buChar char="Ø"/>
            </a:pPr>
            <a:r>
              <a:rPr lang="en-IN" sz="2200" dirty="0"/>
              <a:t>OFCs are immune to electromagnetic interference and electrical noise.</a:t>
            </a:r>
          </a:p>
          <a:p>
            <a:pPr algn="just">
              <a:lnSpc>
                <a:spcPct val="150000"/>
              </a:lnSpc>
              <a:buFont typeface="Wingdings" panose="05000000000000000000" pitchFamily="2" charset="2"/>
              <a:buChar char="§"/>
            </a:pPr>
            <a:r>
              <a:rPr lang="en-IN" sz="2200" dirty="0"/>
              <a:t>Disadvantages:</a:t>
            </a:r>
          </a:p>
          <a:p>
            <a:pPr lvl="1" algn="just">
              <a:lnSpc>
                <a:spcPct val="150000"/>
              </a:lnSpc>
              <a:buFont typeface="Wingdings" panose="05000000000000000000" pitchFamily="2" charset="2"/>
              <a:buChar char="Ø"/>
            </a:pPr>
            <a:r>
              <a:rPr lang="en-IN" sz="2200" dirty="0"/>
              <a:t>High installation cost</a:t>
            </a:r>
          </a:p>
          <a:p>
            <a:pPr lvl="1" algn="just">
              <a:lnSpc>
                <a:spcPct val="150000"/>
              </a:lnSpc>
              <a:buFont typeface="Wingdings" panose="05000000000000000000" pitchFamily="2" charset="2"/>
              <a:buChar char="Ø"/>
            </a:pPr>
            <a:r>
              <a:rPr lang="en-IN" sz="2200" dirty="0"/>
              <a:t>Large no. of repeaters</a:t>
            </a:r>
          </a:p>
          <a:p>
            <a:pPr lvl="1" algn="just">
              <a:lnSpc>
                <a:spcPct val="150000"/>
              </a:lnSpc>
              <a:buFont typeface="Wingdings" panose="05000000000000000000" pitchFamily="2" charset="2"/>
              <a:buChar char="Ø"/>
            </a:pPr>
            <a:r>
              <a:rPr lang="en-IN" sz="2200" dirty="0"/>
              <a:t>More protection needed</a:t>
            </a:r>
          </a:p>
          <a:p>
            <a:pPr marL="0" indent="0" algn="just">
              <a:lnSpc>
                <a:spcPct val="150000"/>
              </a:lnSpc>
              <a:buNone/>
            </a:pPr>
            <a:endParaRPr lang="en-IN" sz="2200" dirty="0"/>
          </a:p>
        </p:txBody>
      </p:sp>
      <p:sp>
        <p:nvSpPr>
          <p:cNvPr id="4" name="Slide Number Placeholder 3"/>
          <p:cNvSpPr>
            <a:spLocks noGrp="1"/>
          </p:cNvSpPr>
          <p:nvPr>
            <p:ph type="sldNum" sz="quarter" idx="12"/>
          </p:nvPr>
        </p:nvSpPr>
        <p:spPr/>
        <p:txBody>
          <a:bodyPr/>
          <a:lstStyle/>
          <a:p>
            <a:fld id="{9B266BEE-8085-4753-B84F-471027EF414C}" type="slidenum">
              <a:rPr lang="en-IN" smtClean="0"/>
              <a:t>4</a:t>
            </a:fld>
            <a:endParaRPr lang="en-IN"/>
          </a:p>
        </p:txBody>
      </p:sp>
    </p:spTree>
    <p:extLst>
      <p:ext uri="{BB962C8B-B14F-4D97-AF65-F5344CB8AC3E}">
        <p14:creationId xmlns:p14="http://schemas.microsoft.com/office/powerpoint/2010/main" val="112602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Free Space Optics (FSO)</a:t>
            </a:r>
          </a:p>
        </p:txBody>
      </p:sp>
      <p:sp>
        <p:nvSpPr>
          <p:cNvPr id="3" name="Slide Number Placeholder 2"/>
          <p:cNvSpPr>
            <a:spLocks noGrp="1"/>
          </p:cNvSpPr>
          <p:nvPr>
            <p:ph type="sldNum" sz="quarter" idx="12"/>
          </p:nvPr>
        </p:nvSpPr>
        <p:spPr/>
        <p:txBody>
          <a:bodyPr/>
          <a:lstStyle/>
          <a:p>
            <a:fld id="{9B266BEE-8085-4753-B84F-471027EF414C}" type="slidenum">
              <a:rPr lang="en-IN" smtClean="0"/>
              <a:t>5</a:t>
            </a:fld>
            <a:endParaRPr lang="en-IN" dirty="0"/>
          </a:p>
        </p:txBody>
      </p:sp>
      <p:sp>
        <p:nvSpPr>
          <p:cNvPr id="12" name="Content Placeholder 2">
            <a:extLst>
              <a:ext uri="{FF2B5EF4-FFF2-40B4-BE49-F238E27FC236}">
                <a16:creationId xmlns:a16="http://schemas.microsoft.com/office/drawing/2014/main" id="{6AF906DA-2597-4E70-9C18-8514EB46D3CE}"/>
              </a:ext>
            </a:extLst>
          </p:cNvPr>
          <p:cNvSpPr>
            <a:spLocks noGrp="1"/>
          </p:cNvSpPr>
          <p:nvPr>
            <p:ph idx="1"/>
          </p:nvPr>
        </p:nvSpPr>
        <p:spPr>
          <a:xfrm>
            <a:off x="943303" y="1466138"/>
            <a:ext cx="10515600" cy="4351338"/>
          </a:xfrm>
        </p:spPr>
        <p:txBody>
          <a:bodyPr>
            <a:normAutofit/>
          </a:bodyPr>
          <a:lstStyle/>
          <a:p>
            <a:pPr algn="just">
              <a:lnSpc>
                <a:spcPct val="150000"/>
              </a:lnSpc>
              <a:buFont typeface="Wingdings" panose="05000000000000000000" pitchFamily="2" charset="2"/>
              <a:buChar char="§"/>
            </a:pPr>
            <a:r>
              <a:rPr lang="en-IN" sz="2200" dirty="0"/>
              <a:t>Uses light propagating in free space for wireless data transmission.</a:t>
            </a:r>
          </a:p>
          <a:p>
            <a:pPr algn="just">
              <a:lnSpc>
                <a:spcPct val="150000"/>
              </a:lnSpc>
              <a:buFont typeface="Wingdings" panose="05000000000000000000" pitchFamily="2" charset="2"/>
              <a:buChar char="§"/>
            </a:pPr>
            <a:r>
              <a:rPr lang="en-IN" sz="2200" dirty="0"/>
              <a:t>Air, outer space, vacuum, or something similar. </a:t>
            </a:r>
          </a:p>
          <a:p>
            <a:pPr algn="just">
              <a:lnSpc>
                <a:spcPct val="150000"/>
              </a:lnSpc>
              <a:buFont typeface="Wingdings" panose="05000000000000000000" pitchFamily="2" charset="2"/>
              <a:buChar char="§"/>
            </a:pPr>
            <a:r>
              <a:rPr lang="en-IN" sz="2200" dirty="0"/>
              <a:t>Different from using solids such as OFC.</a:t>
            </a:r>
          </a:p>
          <a:p>
            <a:pPr algn="just">
              <a:lnSpc>
                <a:spcPct val="150000"/>
              </a:lnSpc>
              <a:buFont typeface="Wingdings" panose="05000000000000000000" pitchFamily="2" charset="2"/>
              <a:buChar char="§"/>
            </a:pPr>
            <a:r>
              <a:rPr lang="en-IN" sz="2200" dirty="0"/>
              <a:t>Useful where the physical connections are impractical due to high costs or other considerations.</a:t>
            </a:r>
          </a:p>
        </p:txBody>
      </p:sp>
    </p:spTree>
    <p:extLst>
      <p:ext uri="{BB962C8B-B14F-4D97-AF65-F5344CB8AC3E}">
        <p14:creationId xmlns:p14="http://schemas.microsoft.com/office/powerpoint/2010/main" val="146115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Why FSO?</a:t>
            </a:r>
          </a:p>
        </p:txBody>
      </p:sp>
      <p:sp>
        <p:nvSpPr>
          <p:cNvPr id="5" name="Slide Number Placeholder 4"/>
          <p:cNvSpPr>
            <a:spLocks noGrp="1"/>
          </p:cNvSpPr>
          <p:nvPr>
            <p:ph type="sldNum" sz="quarter" idx="12"/>
          </p:nvPr>
        </p:nvSpPr>
        <p:spPr/>
        <p:txBody>
          <a:bodyPr/>
          <a:lstStyle/>
          <a:p>
            <a:fld id="{9B266BEE-8085-4753-B84F-471027EF414C}" type="slidenum">
              <a:rPr lang="en-IN" smtClean="0"/>
              <a:t>6</a:t>
            </a:fld>
            <a:endParaRPr lang="en-IN"/>
          </a:p>
        </p:txBody>
      </p:sp>
      <p:sp>
        <p:nvSpPr>
          <p:cNvPr id="8" name="Content Placeholder 2">
            <a:extLst>
              <a:ext uri="{FF2B5EF4-FFF2-40B4-BE49-F238E27FC236}">
                <a16:creationId xmlns:a16="http://schemas.microsoft.com/office/drawing/2014/main" id="{047050C0-A640-467D-9A1E-DD11E881300B}"/>
              </a:ext>
            </a:extLst>
          </p:cNvPr>
          <p:cNvSpPr>
            <a:spLocks noGrp="1"/>
          </p:cNvSpPr>
          <p:nvPr>
            <p:ph idx="1"/>
          </p:nvPr>
        </p:nvSpPr>
        <p:spPr>
          <a:xfrm>
            <a:off x="943303" y="1466138"/>
            <a:ext cx="10515600" cy="4351338"/>
          </a:xfrm>
        </p:spPr>
        <p:txBody>
          <a:bodyPr>
            <a:normAutofit/>
          </a:bodyPr>
          <a:lstStyle/>
          <a:p>
            <a:pPr algn="just">
              <a:lnSpc>
                <a:spcPct val="150000"/>
              </a:lnSpc>
              <a:buFont typeface="Wingdings" panose="05000000000000000000" pitchFamily="2" charset="2"/>
              <a:buChar char="§"/>
            </a:pPr>
            <a:r>
              <a:rPr lang="en-IN" sz="2200" dirty="0"/>
              <a:t>Ease of deployment. </a:t>
            </a:r>
          </a:p>
          <a:p>
            <a:pPr algn="just">
              <a:lnSpc>
                <a:spcPct val="150000"/>
              </a:lnSpc>
              <a:buFont typeface="Wingdings" panose="05000000000000000000" pitchFamily="2" charset="2"/>
              <a:buChar char="§"/>
            </a:pPr>
            <a:r>
              <a:rPr lang="en-IN" sz="2200" dirty="0"/>
              <a:t>License-free long-range operation (in contrast with radio communication). </a:t>
            </a:r>
          </a:p>
          <a:p>
            <a:pPr algn="just">
              <a:lnSpc>
                <a:spcPct val="150000"/>
              </a:lnSpc>
              <a:buFont typeface="Wingdings" panose="05000000000000000000" pitchFamily="2" charset="2"/>
              <a:buChar char="§"/>
            </a:pPr>
            <a:r>
              <a:rPr lang="en-IN" sz="2200" dirty="0"/>
              <a:t>High bit rates.    </a:t>
            </a:r>
          </a:p>
          <a:p>
            <a:pPr algn="just">
              <a:lnSpc>
                <a:spcPct val="150000"/>
              </a:lnSpc>
              <a:buFont typeface="Wingdings" panose="05000000000000000000" pitchFamily="2" charset="2"/>
              <a:buChar char="§"/>
            </a:pPr>
            <a:r>
              <a:rPr lang="en-IN" sz="2200" dirty="0"/>
              <a:t>Low bit error rates.    </a:t>
            </a:r>
          </a:p>
          <a:p>
            <a:pPr algn="just">
              <a:lnSpc>
                <a:spcPct val="150000"/>
              </a:lnSpc>
              <a:buFont typeface="Wingdings" panose="05000000000000000000" pitchFamily="2" charset="2"/>
              <a:buChar char="§"/>
            </a:pPr>
            <a:r>
              <a:rPr lang="en-IN" sz="2200" dirty="0"/>
              <a:t>Immunity to electromagnetic interference. </a:t>
            </a:r>
          </a:p>
          <a:p>
            <a:pPr algn="just">
              <a:lnSpc>
                <a:spcPct val="150000"/>
              </a:lnSpc>
              <a:buFont typeface="Wingdings" panose="05000000000000000000" pitchFamily="2" charset="2"/>
              <a:buChar char="§"/>
            </a:pPr>
            <a:r>
              <a:rPr lang="en-IN" sz="2200" dirty="0"/>
              <a:t>Increased security when working with narrow beam(s).    </a:t>
            </a:r>
          </a:p>
        </p:txBody>
      </p:sp>
    </p:spTree>
    <p:extLst>
      <p:ext uri="{BB962C8B-B14F-4D97-AF65-F5344CB8AC3E}">
        <p14:creationId xmlns:p14="http://schemas.microsoft.com/office/powerpoint/2010/main" val="7576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73" y="291290"/>
            <a:ext cx="10515600" cy="1325563"/>
          </a:xfrm>
        </p:spPr>
        <p:txBody>
          <a:bodyPr/>
          <a:lstStyle/>
          <a:p>
            <a:pPr algn="ctr"/>
            <a:r>
              <a:rPr lang="en-IN" b="1" dirty="0"/>
              <a:t>DWDM</a:t>
            </a:r>
          </a:p>
        </p:txBody>
      </p:sp>
      <p:sp>
        <p:nvSpPr>
          <p:cNvPr id="3" name="Content Placeholder 2"/>
          <p:cNvSpPr>
            <a:spLocks noGrp="1"/>
          </p:cNvSpPr>
          <p:nvPr>
            <p:ph idx="1"/>
          </p:nvPr>
        </p:nvSpPr>
        <p:spPr>
          <a:xfrm>
            <a:off x="415241" y="1616853"/>
            <a:ext cx="11361517" cy="4910071"/>
          </a:xfrm>
        </p:spPr>
        <p:txBody>
          <a:bodyPr>
            <a:normAutofit/>
          </a:bodyPr>
          <a:lstStyle/>
          <a:p>
            <a:r>
              <a:rPr lang="en-IN" sz="2400" dirty="0"/>
              <a:t>WDM</a:t>
            </a:r>
          </a:p>
          <a:p>
            <a:endParaRPr lang="en-IN" sz="2400" dirty="0"/>
          </a:p>
          <a:p>
            <a:endParaRPr lang="en-IN" sz="2400" dirty="0"/>
          </a:p>
          <a:p>
            <a:pPr>
              <a:lnSpc>
                <a:spcPct val="150000"/>
              </a:lnSpc>
              <a:buFont typeface="Wingdings" panose="05000000000000000000" pitchFamily="2" charset="2"/>
              <a:buChar char="§"/>
            </a:pPr>
            <a:endParaRPr lang="en-IN" sz="2400" dirty="0"/>
          </a:p>
          <a:p>
            <a:pPr>
              <a:lnSpc>
                <a:spcPct val="150000"/>
              </a:lnSpc>
              <a:buFont typeface="Wingdings" panose="05000000000000000000" pitchFamily="2" charset="2"/>
              <a:buChar char="§"/>
            </a:pPr>
            <a:endParaRPr lang="en-IN" sz="2400" dirty="0"/>
          </a:p>
          <a:p>
            <a:pPr marL="0" indent="0">
              <a:lnSpc>
                <a:spcPct val="150000"/>
              </a:lnSpc>
              <a:buNone/>
            </a:pPr>
            <a:r>
              <a:rPr lang="en-IN" sz="2400" dirty="0"/>
              <a:t>			</a:t>
            </a:r>
            <a:endParaRPr lang="en-IN" sz="1800" dirty="0"/>
          </a:p>
          <a:p>
            <a:pPr>
              <a:lnSpc>
                <a:spcPct val="150000"/>
              </a:lnSpc>
              <a:buFont typeface="Wingdings" panose="05000000000000000000" pitchFamily="2" charset="2"/>
              <a:buChar char="§"/>
            </a:pPr>
            <a:endParaRPr lang="en-IN" sz="2400" dirty="0"/>
          </a:p>
          <a:p>
            <a:pPr>
              <a:lnSpc>
                <a:spcPct val="150000"/>
              </a:lnSpc>
              <a:buFont typeface="Wingdings" panose="05000000000000000000" pitchFamily="2" charset="2"/>
              <a:buChar char="§"/>
            </a:pPr>
            <a:r>
              <a:rPr lang="en-IN" sz="2400" dirty="0"/>
              <a:t>DWDM</a:t>
            </a:r>
          </a:p>
        </p:txBody>
      </p:sp>
      <p:sp>
        <p:nvSpPr>
          <p:cNvPr id="4" name="Slide Number Placeholder 3"/>
          <p:cNvSpPr>
            <a:spLocks noGrp="1"/>
          </p:cNvSpPr>
          <p:nvPr>
            <p:ph type="sldNum" sz="quarter" idx="12"/>
          </p:nvPr>
        </p:nvSpPr>
        <p:spPr/>
        <p:txBody>
          <a:bodyPr/>
          <a:lstStyle/>
          <a:p>
            <a:fld id="{9B266BEE-8085-4753-B84F-471027EF414C}" type="slidenum">
              <a:rPr lang="en-IN" smtClean="0"/>
              <a:t>7</a:t>
            </a:fld>
            <a:endParaRPr lang="en-IN"/>
          </a:p>
        </p:txBody>
      </p:sp>
      <p:pic>
        <p:nvPicPr>
          <p:cNvPr id="6" name="Picture 5">
            <a:extLst>
              <a:ext uri="{FF2B5EF4-FFF2-40B4-BE49-F238E27FC236}">
                <a16:creationId xmlns:a16="http://schemas.microsoft.com/office/drawing/2014/main" id="{674DFF84-5143-4323-A672-709665FE2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057" y="1884386"/>
            <a:ext cx="6055543" cy="3053474"/>
          </a:xfrm>
          <a:prstGeom prst="rect">
            <a:avLst/>
          </a:prstGeom>
        </p:spPr>
      </p:pic>
      <p:sp>
        <p:nvSpPr>
          <p:cNvPr id="5" name="TextBox 4">
            <a:extLst>
              <a:ext uri="{FF2B5EF4-FFF2-40B4-BE49-F238E27FC236}">
                <a16:creationId xmlns:a16="http://schemas.microsoft.com/office/drawing/2014/main" id="{56BDA9C8-B1EC-43C7-AD23-2D8002D7EA8A}"/>
              </a:ext>
            </a:extLst>
          </p:cNvPr>
          <p:cNvSpPr txBox="1"/>
          <p:nvPr/>
        </p:nvSpPr>
        <p:spPr>
          <a:xfrm>
            <a:off x="2555057" y="5123793"/>
            <a:ext cx="6055543" cy="369332"/>
          </a:xfrm>
          <a:prstGeom prst="rect">
            <a:avLst/>
          </a:prstGeom>
          <a:noFill/>
        </p:spPr>
        <p:txBody>
          <a:bodyPr wrap="square" rtlCol="0">
            <a:spAutoFit/>
          </a:bodyPr>
          <a:lstStyle/>
          <a:p>
            <a:r>
              <a:rPr lang="en-IN" dirty="0"/>
              <a:t>	Fig 2: WDM Operating Principle</a:t>
            </a:r>
          </a:p>
        </p:txBody>
      </p:sp>
    </p:spTree>
    <p:extLst>
      <p:ext uri="{BB962C8B-B14F-4D97-AF65-F5344CB8AC3E}">
        <p14:creationId xmlns:p14="http://schemas.microsoft.com/office/powerpoint/2010/main" val="334070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1603-0B1D-41F9-AF92-E7BB7A027B02}"/>
              </a:ext>
            </a:extLst>
          </p:cNvPr>
          <p:cNvSpPr>
            <a:spLocks noGrp="1"/>
          </p:cNvSpPr>
          <p:nvPr>
            <p:ph type="title"/>
          </p:nvPr>
        </p:nvSpPr>
        <p:spPr/>
        <p:txBody>
          <a:bodyPr/>
          <a:lstStyle/>
          <a:p>
            <a:pPr algn="ctr"/>
            <a:r>
              <a:rPr lang="en-IN" b="1" dirty="0"/>
              <a:t>CWDM and DWDM</a:t>
            </a:r>
          </a:p>
        </p:txBody>
      </p:sp>
      <p:sp>
        <p:nvSpPr>
          <p:cNvPr id="3" name="Slide Number Placeholder 2">
            <a:extLst>
              <a:ext uri="{FF2B5EF4-FFF2-40B4-BE49-F238E27FC236}">
                <a16:creationId xmlns:a16="http://schemas.microsoft.com/office/drawing/2014/main" id="{5F527D21-0535-485E-AF32-D06498E73056}"/>
              </a:ext>
            </a:extLst>
          </p:cNvPr>
          <p:cNvSpPr>
            <a:spLocks noGrp="1"/>
          </p:cNvSpPr>
          <p:nvPr>
            <p:ph type="sldNum" sz="quarter" idx="12"/>
          </p:nvPr>
        </p:nvSpPr>
        <p:spPr/>
        <p:txBody>
          <a:bodyPr/>
          <a:lstStyle/>
          <a:p>
            <a:fld id="{9B266BEE-8085-4753-B84F-471027EF414C}" type="slidenum">
              <a:rPr lang="en-IN" smtClean="0"/>
              <a:t>8</a:t>
            </a:fld>
            <a:endParaRPr lang="en-IN"/>
          </a:p>
        </p:txBody>
      </p:sp>
      <p:pic>
        <p:nvPicPr>
          <p:cNvPr id="5" name="Picture 4">
            <a:extLst>
              <a:ext uri="{FF2B5EF4-FFF2-40B4-BE49-F238E27FC236}">
                <a16:creationId xmlns:a16="http://schemas.microsoft.com/office/drawing/2014/main" id="{4CAD26F8-0182-48EC-9EDD-0AD61B050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89" y="1690688"/>
            <a:ext cx="10645994" cy="4693022"/>
          </a:xfrm>
          <a:prstGeom prst="rect">
            <a:avLst/>
          </a:prstGeom>
        </p:spPr>
      </p:pic>
    </p:spTree>
    <p:extLst>
      <p:ext uri="{BB962C8B-B14F-4D97-AF65-F5344CB8AC3E}">
        <p14:creationId xmlns:p14="http://schemas.microsoft.com/office/powerpoint/2010/main" val="149182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C484-A892-4067-AC45-0E6D38988125}"/>
              </a:ext>
            </a:extLst>
          </p:cNvPr>
          <p:cNvSpPr>
            <a:spLocks noGrp="1"/>
          </p:cNvSpPr>
          <p:nvPr>
            <p:ph type="title"/>
          </p:nvPr>
        </p:nvSpPr>
        <p:spPr/>
        <p:txBody>
          <a:bodyPr/>
          <a:lstStyle/>
          <a:p>
            <a:pPr algn="ctr"/>
            <a:r>
              <a:rPr lang="en-IN" b="1" dirty="0"/>
              <a:t>Why DWDM?</a:t>
            </a:r>
          </a:p>
        </p:txBody>
      </p:sp>
      <p:pic>
        <p:nvPicPr>
          <p:cNvPr id="6" name="Content Placeholder 5">
            <a:extLst>
              <a:ext uri="{FF2B5EF4-FFF2-40B4-BE49-F238E27FC236}">
                <a16:creationId xmlns:a16="http://schemas.microsoft.com/office/drawing/2014/main" id="{3198CC49-7CE6-4E96-BEA9-4B9229283F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828" y="1478433"/>
            <a:ext cx="8421951" cy="2105488"/>
          </a:xfrm>
        </p:spPr>
      </p:pic>
      <p:sp>
        <p:nvSpPr>
          <p:cNvPr id="4" name="Slide Number Placeholder 3">
            <a:extLst>
              <a:ext uri="{FF2B5EF4-FFF2-40B4-BE49-F238E27FC236}">
                <a16:creationId xmlns:a16="http://schemas.microsoft.com/office/drawing/2014/main" id="{09CA3386-9003-440D-B269-040EE38BEED2}"/>
              </a:ext>
            </a:extLst>
          </p:cNvPr>
          <p:cNvSpPr>
            <a:spLocks noGrp="1"/>
          </p:cNvSpPr>
          <p:nvPr>
            <p:ph type="sldNum" sz="quarter" idx="12"/>
          </p:nvPr>
        </p:nvSpPr>
        <p:spPr/>
        <p:txBody>
          <a:bodyPr/>
          <a:lstStyle/>
          <a:p>
            <a:fld id="{9B266BEE-8085-4753-B84F-471027EF414C}" type="slidenum">
              <a:rPr lang="en-IN" smtClean="0"/>
              <a:t>9</a:t>
            </a:fld>
            <a:endParaRPr lang="en-IN"/>
          </a:p>
        </p:txBody>
      </p:sp>
      <p:sp>
        <p:nvSpPr>
          <p:cNvPr id="7" name="TextBox 6">
            <a:extLst>
              <a:ext uri="{FF2B5EF4-FFF2-40B4-BE49-F238E27FC236}">
                <a16:creationId xmlns:a16="http://schemas.microsoft.com/office/drawing/2014/main" id="{10C804CA-2B27-494F-911E-9EFCDD515BD9}"/>
              </a:ext>
            </a:extLst>
          </p:cNvPr>
          <p:cNvSpPr txBox="1"/>
          <p:nvPr/>
        </p:nvSpPr>
        <p:spPr>
          <a:xfrm>
            <a:off x="4067504" y="3618555"/>
            <a:ext cx="9553904" cy="369332"/>
          </a:xfrm>
          <a:prstGeom prst="rect">
            <a:avLst/>
          </a:prstGeom>
          <a:noFill/>
        </p:spPr>
        <p:txBody>
          <a:bodyPr wrap="square" rtlCol="0">
            <a:spAutoFit/>
          </a:bodyPr>
          <a:lstStyle/>
          <a:p>
            <a:r>
              <a:rPr lang="en-IN" dirty="0"/>
              <a:t>Fig 3: DWDM system</a:t>
            </a:r>
          </a:p>
        </p:txBody>
      </p:sp>
      <p:sp>
        <p:nvSpPr>
          <p:cNvPr id="8" name="TextBox 7">
            <a:extLst>
              <a:ext uri="{FF2B5EF4-FFF2-40B4-BE49-F238E27FC236}">
                <a16:creationId xmlns:a16="http://schemas.microsoft.com/office/drawing/2014/main" id="{1AF1D08B-99DB-415A-A4F2-80B2368601C3}"/>
              </a:ext>
            </a:extLst>
          </p:cNvPr>
          <p:cNvSpPr txBox="1"/>
          <p:nvPr/>
        </p:nvSpPr>
        <p:spPr>
          <a:xfrm>
            <a:off x="838200" y="4761186"/>
            <a:ext cx="10515600" cy="1446550"/>
          </a:xfrm>
          <a:prstGeom prst="rect">
            <a:avLst/>
          </a:prstGeom>
          <a:noFill/>
        </p:spPr>
        <p:txBody>
          <a:bodyPr wrap="square" rtlCol="0">
            <a:spAutoFit/>
          </a:bodyPr>
          <a:lstStyle/>
          <a:p>
            <a:pPr marL="285750" indent="-285750" algn="just">
              <a:buFont typeface="Wingdings" panose="05000000000000000000" pitchFamily="2" charset="2"/>
              <a:buChar char="§"/>
            </a:pPr>
            <a:r>
              <a:rPr lang="en-IN" sz="2200" dirty="0"/>
              <a:t>Increases the distances between network elements.</a:t>
            </a:r>
          </a:p>
          <a:p>
            <a:pPr marL="285750" indent="-285750" algn="just">
              <a:buFont typeface="Wingdings" panose="05000000000000000000" pitchFamily="2" charset="2"/>
              <a:buChar char="§"/>
            </a:pPr>
            <a:r>
              <a:rPr lang="en-IN" sz="2200" dirty="0"/>
              <a:t>The </a:t>
            </a:r>
            <a:r>
              <a:rPr lang="en-IN" sz="2200" dirty="0" err="1"/>
              <a:t>fiber</a:t>
            </a:r>
            <a:r>
              <a:rPr lang="en-IN" sz="2200" dirty="0"/>
              <a:t>-optic amplifier.</a:t>
            </a:r>
          </a:p>
          <a:p>
            <a:pPr marL="285750" indent="-285750" algn="just">
              <a:buFont typeface="Wingdings" panose="05000000000000000000" pitchFamily="2" charset="2"/>
              <a:buChar char="§"/>
            </a:pPr>
            <a:r>
              <a:rPr lang="en-IN" sz="2200" dirty="0"/>
              <a:t>Broad range of wavelengths.</a:t>
            </a:r>
          </a:p>
          <a:p>
            <a:pPr marL="285750" indent="-285750" algn="just">
              <a:buFont typeface="Wingdings" panose="05000000000000000000" pitchFamily="2" charset="2"/>
              <a:buChar char="§"/>
            </a:pPr>
            <a:r>
              <a:rPr lang="en-IN" sz="2200" dirty="0"/>
              <a:t>Fewer regenerators.</a:t>
            </a:r>
          </a:p>
        </p:txBody>
      </p:sp>
    </p:spTree>
    <p:extLst>
      <p:ext uri="{BB962C8B-B14F-4D97-AF65-F5344CB8AC3E}">
        <p14:creationId xmlns:p14="http://schemas.microsoft.com/office/powerpoint/2010/main" val="260799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20334</TotalTime>
  <Words>3448</Words>
  <Application>Microsoft Office PowerPoint</Application>
  <PresentationFormat>Widescreen</PresentationFormat>
  <Paragraphs>297</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Yu Gothic Light</vt:lpstr>
      <vt:lpstr>Arial</vt:lpstr>
      <vt:lpstr>Arial Rounded MT Bold</vt:lpstr>
      <vt:lpstr>Calibri</vt:lpstr>
      <vt:lpstr>Calibri Light</vt:lpstr>
      <vt:lpstr>Microsoft Himalaya</vt:lpstr>
      <vt:lpstr>Wingdings</vt:lpstr>
      <vt:lpstr>Office Theme</vt:lpstr>
      <vt:lpstr>A 50-m/320-Gb/s DWDM FSO Communication With Afocal Scheme</vt:lpstr>
      <vt:lpstr>Contents</vt:lpstr>
      <vt:lpstr> Introduction</vt:lpstr>
      <vt:lpstr>Introduction</vt:lpstr>
      <vt:lpstr>Free Space Optics (FSO)</vt:lpstr>
      <vt:lpstr>Why FSO?</vt:lpstr>
      <vt:lpstr>DWDM</vt:lpstr>
      <vt:lpstr>CWDM and DWDM</vt:lpstr>
      <vt:lpstr>Why DWDM?</vt:lpstr>
      <vt:lpstr>Afocal Scheme</vt:lpstr>
      <vt:lpstr>Bit Error Rate (BER) </vt:lpstr>
      <vt:lpstr>Experimental Setup</vt:lpstr>
      <vt:lpstr>Amplified Spontaneous Emission (ASE) broadband light source (BLS)</vt:lpstr>
      <vt:lpstr>Erbium-Doped Fiber Amplier (EDFA)</vt:lpstr>
      <vt:lpstr>Arrayed Waveguide Grating (AWG) MUX and DEMUX</vt:lpstr>
      <vt:lpstr>Mach-Zehnder modulator (MZM) and Variable Optical Attenuator (VOA)</vt:lpstr>
      <vt:lpstr>Optical Interleaver (OIL) and TOBPF</vt:lpstr>
      <vt:lpstr>Experimental Results</vt:lpstr>
      <vt:lpstr>Inferences</vt:lpstr>
      <vt:lpstr>Challenges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Ultralow Power Circuit Design With Subthreshold/Near-Threshold 3-D IC Technologies</dc:title>
  <dc:creator>ANJITHA M</dc:creator>
  <cp:lastModifiedBy>HP</cp:lastModifiedBy>
  <cp:revision>185</cp:revision>
  <dcterms:created xsi:type="dcterms:W3CDTF">2018-08-12T14:48:04Z</dcterms:created>
  <dcterms:modified xsi:type="dcterms:W3CDTF">2018-09-13T07:53:46Z</dcterms:modified>
</cp:coreProperties>
</file>