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Click to edit the title text format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Click to edit the outline text format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Second Outline Level</a:t>
            </a:r>
            <a:endParaRPr b="0" lang="en-IN" sz="2200" spc="-1" strike="noStrike">
              <a:solidFill>
                <a:srgbClr val="1c1c1c"/>
              </a:solidFill>
              <a:latin typeface="Noto Sans Light"/>
            </a:endParaRPr>
          </a:p>
          <a:p>
            <a:pPr lvl="2" marL="576000">
              <a:spcAft>
                <a:spcPts val="850"/>
              </a:spcAft>
            </a:pPr>
            <a:r>
              <a:rPr b="0" lang="en-IN" sz="1800" spc="-1" strike="noStrike">
                <a:solidFill>
                  <a:srgbClr val="1c1c1c"/>
                </a:solidFill>
                <a:latin typeface="Noto Sans Light"/>
              </a:rPr>
              <a:t>Third Outline Level</a:t>
            </a:r>
            <a:endParaRPr b="0" lang="en-IN" sz="1800" spc="-1" strike="noStrike">
              <a:solidFill>
                <a:srgbClr val="1c1c1c"/>
              </a:solidFill>
              <a:latin typeface="Noto Sans Light"/>
            </a:endParaRPr>
          </a:p>
          <a:p>
            <a:pPr lvl="3" marL="864000">
              <a:spcAft>
                <a:spcPts val="567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Fourth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  <a:p>
            <a:pPr lvl="4" marL="1152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Fifth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  <a:p>
            <a:pPr lvl="5" marL="1440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Sixth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  <a:p>
            <a:pPr lvl="6" marL="1728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Seventh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en-IN" sz="1800" spc="-1" strike="noStrike">
                <a:solidFill>
                  <a:srgbClr val="ffffff"/>
                </a:solidFill>
                <a:latin typeface="Noto Sans Black"/>
              </a:rPr>
              <a:t>&lt;date/time&gt;</a:t>
            </a:r>
            <a:endParaRPr b="1" lang="en-IN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IN" sz="1800" spc="-1" strike="noStrike">
                <a:solidFill>
                  <a:srgbClr val="ffffff"/>
                </a:solidFill>
                <a:latin typeface="Noto Sans Black"/>
              </a:rPr>
              <a:t>&lt;footer&gt;</a:t>
            </a:r>
            <a:endParaRPr b="1" lang="en-IN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1D0F10C6-2899-4763-9BC5-C305481D3CEF}" type="slidenum">
              <a:rPr b="1" lang="en-IN" sz="1800" spc="-1" strike="noStrike">
                <a:solidFill>
                  <a:srgbClr val="ffffff"/>
                </a:solidFill>
                <a:latin typeface="Noto Sans Black"/>
              </a:rPr>
              <a:t>&lt;number&gt;</a:t>
            </a:fld>
            <a:endParaRPr b="1" lang="en-IN" sz="18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Click to edit the title text format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Click to edit the outline text format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Second Outline Level</a:t>
            </a:r>
            <a:endParaRPr b="0" lang="en-IN" sz="2200" spc="-1" strike="noStrike">
              <a:solidFill>
                <a:srgbClr val="1c1c1c"/>
              </a:solidFill>
              <a:latin typeface="Noto Sans Light"/>
            </a:endParaRPr>
          </a:p>
          <a:p>
            <a:pPr lvl="2" marL="576000">
              <a:spcAft>
                <a:spcPts val="850"/>
              </a:spcAft>
            </a:pPr>
            <a:r>
              <a:rPr b="0" lang="en-IN" sz="1800" spc="-1" strike="noStrike">
                <a:solidFill>
                  <a:srgbClr val="1c1c1c"/>
                </a:solidFill>
                <a:latin typeface="Noto Sans Light"/>
              </a:rPr>
              <a:t>Third Outline Level</a:t>
            </a:r>
            <a:endParaRPr b="0" lang="en-IN" sz="1800" spc="-1" strike="noStrike">
              <a:solidFill>
                <a:srgbClr val="1c1c1c"/>
              </a:solidFill>
              <a:latin typeface="Noto Sans Light"/>
            </a:endParaRPr>
          </a:p>
          <a:p>
            <a:pPr lvl="3" marL="864000">
              <a:spcAft>
                <a:spcPts val="567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Fourth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  <a:p>
            <a:pPr lvl="4" marL="1152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Fifth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  <a:p>
            <a:pPr lvl="5" marL="1440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Sixth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  <a:p>
            <a:pPr lvl="6" marL="1728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Seventh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IN" sz="1800" spc="-1" strike="noStrike">
                <a:solidFill>
                  <a:srgbClr val="e74c3c"/>
                </a:solidFill>
                <a:latin typeface="Noto Sans Black"/>
              </a:rPr>
              <a:t>&lt;date/time&gt;</a:t>
            </a:r>
            <a:endParaRPr b="1" lang="en-IN" sz="1800" spc="-1" strike="noStrike">
              <a:solidFill>
                <a:srgbClr val="e74c3c"/>
              </a:solidFill>
              <a:latin typeface="Noto Sans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IN" sz="1800" spc="-1" strike="noStrike">
                <a:solidFill>
                  <a:srgbClr val="e74c3c"/>
                </a:solidFill>
                <a:latin typeface="Noto Sans Black"/>
              </a:rPr>
              <a:t>&lt;footer&gt;</a:t>
            </a:r>
            <a:endParaRPr b="1" lang="en-IN" sz="1800" spc="-1" strike="noStrike">
              <a:solidFill>
                <a:srgbClr val="e74c3c"/>
              </a:solidFill>
              <a:latin typeface="Noto Sans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5FA70AC-6608-41CA-A544-44A9E39A9FB8}" type="slidenum">
              <a:rPr b="1" lang="en-IN" sz="1800" spc="-1" strike="noStrike">
                <a:solidFill>
                  <a:srgbClr val="e74c3c"/>
                </a:solidFill>
                <a:latin typeface="Noto Sans Black"/>
              </a:rPr>
              <a:t>&lt;number&gt;</a:t>
            </a:fld>
            <a:endParaRPr b="1" lang="en-IN" sz="1800" spc="-1" strike="noStrike">
              <a:solidFill>
                <a:srgbClr val="e74c3c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Cloud IAM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en-IN" sz="22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Policy Evaluation Logic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72000" y="1656000"/>
            <a:ext cx="9648000" cy="489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4464000" y="2160000"/>
            <a:ext cx="1872000" cy="1944000"/>
          </a:xfrm>
          <a:prstGeom prst="ellipse">
            <a:avLst/>
          </a:prstGeom>
          <a:solidFill>
            <a:srgbClr val="dee6ef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3"/>
          <p:cNvSpPr/>
          <p:nvPr/>
        </p:nvSpPr>
        <p:spPr>
          <a:xfrm>
            <a:off x="3816000" y="3312000"/>
            <a:ext cx="1872000" cy="1944000"/>
          </a:xfrm>
          <a:prstGeom prst="ellipse">
            <a:avLst/>
          </a:prstGeom>
          <a:solidFill>
            <a:srgbClr val="dee6ef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4"/>
          <p:cNvSpPr/>
          <p:nvPr/>
        </p:nvSpPr>
        <p:spPr>
          <a:xfrm>
            <a:off x="5328000" y="3168000"/>
            <a:ext cx="1872000" cy="1944000"/>
          </a:xfrm>
          <a:prstGeom prst="ellipse">
            <a:avLst/>
          </a:prstGeom>
          <a:solidFill>
            <a:srgbClr val="dee6ef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TextShape 5"/>
          <p:cNvSpPr txBox="1"/>
          <p:nvPr/>
        </p:nvSpPr>
        <p:spPr>
          <a:xfrm>
            <a:off x="5256000" y="1872000"/>
            <a:ext cx="4248000" cy="40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Noto Sans Regular"/>
              </a:rPr>
              <a:t>Identity Based Policy</a:t>
            </a:r>
            <a:endParaRPr b="0" lang="en-IN" sz="1800" spc="-1" strike="noStrike">
              <a:latin typeface="Noto Sans Regular"/>
            </a:endParaRPr>
          </a:p>
        </p:txBody>
      </p:sp>
      <p:sp>
        <p:nvSpPr>
          <p:cNvPr id="112" name="TextShape 6"/>
          <p:cNvSpPr txBox="1"/>
          <p:nvPr/>
        </p:nvSpPr>
        <p:spPr>
          <a:xfrm>
            <a:off x="5904000" y="4998600"/>
            <a:ext cx="4248000" cy="40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Noto Sans Regular"/>
              </a:rPr>
              <a:t>Resource Based Policy</a:t>
            </a:r>
            <a:endParaRPr b="0" lang="en-IN" sz="1800" spc="-1" strike="noStrike">
              <a:latin typeface="Noto Sans Regular"/>
            </a:endParaRPr>
          </a:p>
        </p:txBody>
      </p:sp>
      <p:sp>
        <p:nvSpPr>
          <p:cNvPr id="113" name="TextShape 7"/>
          <p:cNvSpPr txBox="1"/>
          <p:nvPr/>
        </p:nvSpPr>
        <p:spPr>
          <a:xfrm>
            <a:off x="1512000" y="4248000"/>
            <a:ext cx="4248000" cy="40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Noto Sans Regular"/>
              </a:rPr>
              <a:t>Access Control Lists</a:t>
            </a:r>
            <a:endParaRPr b="0" lang="en-IN" sz="1800" spc="-1" strike="noStrike">
              <a:latin typeface="Noto Sans Regular"/>
            </a:endParaRPr>
          </a:p>
        </p:txBody>
      </p:sp>
      <p:sp>
        <p:nvSpPr>
          <p:cNvPr id="114" name="Line 8"/>
          <p:cNvSpPr/>
          <p:nvPr/>
        </p:nvSpPr>
        <p:spPr>
          <a:xfrm>
            <a:off x="2592000" y="2592000"/>
            <a:ext cx="2376000" cy="1008000"/>
          </a:xfrm>
          <a:prstGeom prst="line">
            <a:avLst/>
          </a:prstGeom>
          <a:ln w="36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TextShape 9"/>
          <p:cNvSpPr txBox="1"/>
          <p:nvPr/>
        </p:nvSpPr>
        <p:spPr>
          <a:xfrm>
            <a:off x="1368000" y="2046600"/>
            <a:ext cx="4248000" cy="40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Noto Sans Regular"/>
              </a:rPr>
              <a:t>Resource Permissions</a:t>
            </a:r>
            <a:endParaRPr b="0" lang="en-IN" sz="18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AWS Boundary Types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Organization Service Control Policy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Permission Boundary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Service Control Policy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Allows you to control which AWS service APIs are accessible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 lvl="1" marL="288000">
              <a:spcAft>
                <a:spcPts val="1134"/>
              </a:spcAft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List of APIs that are allowed (Whitelisit)</a:t>
            </a:r>
            <a:endParaRPr b="0" lang="en-IN" sz="2200" spc="-1" strike="noStrike">
              <a:solidFill>
                <a:srgbClr val="1c1c1c"/>
              </a:solidFill>
              <a:latin typeface="Noto Sans Light"/>
            </a:endParaRPr>
          </a:p>
          <a:p>
            <a:pPr lvl="1" marL="288000">
              <a:spcAft>
                <a:spcPts val="1134"/>
              </a:spcAft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List of APIs that are blocked(BlackList)</a:t>
            </a:r>
            <a:endParaRPr b="0" lang="en-IN" sz="2200" spc="-1" strike="noStrike">
              <a:solidFill>
                <a:srgbClr val="1c1c1c"/>
              </a:solidFill>
              <a:latin typeface="Noto Sans Light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Local Admin can not override SCPs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Effective permissionson IAM user/role is intersection of SCP and IAM permissions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4464000" y="2160000"/>
            <a:ext cx="1872000" cy="1944000"/>
          </a:xfrm>
          <a:prstGeom prst="ellipse">
            <a:avLst/>
          </a:prstGeom>
          <a:solidFill>
            <a:srgbClr val="dee6ef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4"/>
          <p:cNvSpPr/>
          <p:nvPr/>
        </p:nvSpPr>
        <p:spPr>
          <a:xfrm>
            <a:off x="5328000" y="3168000"/>
            <a:ext cx="1872000" cy="1944000"/>
          </a:xfrm>
          <a:prstGeom prst="ellipse">
            <a:avLst/>
          </a:prstGeom>
          <a:solidFill>
            <a:srgbClr val="dee6ef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TextShape 5"/>
          <p:cNvSpPr txBox="1"/>
          <p:nvPr/>
        </p:nvSpPr>
        <p:spPr>
          <a:xfrm>
            <a:off x="5256000" y="1872000"/>
            <a:ext cx="4248000" cy="40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Noto Sans Regular"/>
              </a:rPr>
              <a:t>IAM Permissions</a:t>
            </a:r>
            <a:endParaRPr b="0" lang="en-IN" sz="1800" spc="-1" strike="noStrike">
              <a:latin typeface="Noto Sans Regular"/>
            </a:endParaRPr>
          </a:p>
        </p:txBody>
      </p:sp>
      <p:sp>
        <p:nvSpPr>
          <p:cNvPr id="125" name="TextShape 6"/>
          <p:cNvSpPr txBox="1"/>
          <p:nvPr/>
        </p:nvSpPr>
        <p:spPr>
          <a:xfrm>
            <a:off x="5904000" y="4998600"/>
            <a:ext cx="4248000" cy="40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Noto Sans Regular"/>
              </a:rPr>
              <a:t>Organization SCP</a:t>
            </a:r>
            <a:endParaRPr b="0" lang="en-IN" sz="1800" spc="-1" strike="noStrike">
              <a:latin typeface="Noto Sans Regular"/>
            </a:endParaRPr>
          </a:p>
        </p:txBody>
      </p:sp>
      <p:sp>
        <p:nvSpPr>
          <p:cNvPr id="126" name="Line 7"/>
          <p:cNvSpPr/>
          <p:nvPr/>
        </p:nvSpPr>
        <p:spPr>
          <a:xfrm flipV="1">
            <a:off x="2880000" y="3888000"/>
            <a:ext cx="2808000" cy="504000"/>
          </a:xfrm>
          <a:prstGeom prst="line">
            <a:avLst/>
          </a:prstGeom>
          <a:ln w="36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TextShape 8"/>
          <p:cNvSpPr txBox="1"/>
          <p:nvPr/>
        </p:nvSpPr>
        <p:spPr>
          <a:xfrm>
            <a:off x="504000" y="4104000"/>
            <a:ext cx="4248000" cy="40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Noto Sans Regular"/>
              </a:rPr>
              <a:t>Effective Permissions</a:t>
            </a:r>
            <a:endParaRPr b="0" lang="en-IN" sz="1800" spc="-1" strike="noStrike">
              <a:latin typeface="Noto Sans Regular"/>
            </a:endParaRPr>
          </a:p>
        </p:txBody>
      </p:sp>
      <p:sp>
        <p:nvSpPr>
          <p:cNvPr id="128" name="Line 9"/>
          <p:cNvSpPr/>
          <p:nvPr/>
        </p:nvSpPr>
        <p:spPr>
          <a:xfrm flipV="1">
            <a:off x="3168000" y="4392000"/>
            <a:ext cx="2808000" cy="1152000"/>
          </a:xfrm>
          <a:prstGeom prst="line">
            <a:avLst/>
          </a:prstGeom>
          <a:ln w="36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Line 10"/>
          <p:cNvSpPr/>
          <p:nvPr/>
        </p:nvSpPr>
        <p:spPr>
          <a:xfrm>
            <a:off x="2952000" y="1656000"/>
            <a:ext cx="1863000" cy="1719000"/>
          </a:xfrm>
          <a:prstGeom prst="line">
            <a:avLst/>
          </a:prstGeom>
          <a:ln w="36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TextShape 11"/>
          <p:cNvSpPr txBox="1"/>
          <p:nvPr/>
        </p:nvSpPr>
        <p:spPr>
          <a:xfrm>
            <a:off x="360000" y="1656000"/>
            <a:ext cx="4248000" cy="40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Noto Sans Regular"/>
              </a:rPr>
              <a:t>Defined by developer</a:t>
            </a:r>
            <a:endParaRPr b="0" lang="en-IN" sz="1800" spc="-1" strike="noStrike">
              <a:latin typeface="Noto Sans Regular"/>
            </a:endParaRPr>
          </a:p>
        </p:txBody>
      </p:sp>
      <p:sp>
        <p:nvSpPr>
          <p:cNvPr id="131" name="TextShape 12"/>
          <p:cNvSpPr txBox="1"/>
          <p:nvPr/>
        </p:nvSpPr>
        <p:spPr>
          <a:xfrm>
            <a:off x="1584000" y="5544000"/>
            <a:ext cx="4248000" cy="40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Noto Sans Regular"/>
              </a:rPr>
              <a:t>Defined by Admin</a:t>
            </a:r>
            <a:endParaRPr b="0" lang="en-IN" sz="18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Permission Boundary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Permission to create users and roles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Preventing privilege escalation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Avoid broad permissions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User or role can do only actions allowed by both the attached identity based policies and the permissions boundary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464360" y="2151360"/>
            <a:ext cx="1872000" cy="1944000"/>
          </a:xfrm>
          <a:prstGeom prst="ellipse">
            <a:avLst/>
          </a:prstGeom>
          <a:solidFill>
            <a:srgbClr val="dee6ef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3"/>
          <p:cNvSpPr/>
          <p:nvPr/>
        </p:nvSpPr>
        <p:spPr>
          <a:xfrm>
            <a:off x="5328360" y="3159360"/>
            <a:ext cx="1872000" cy="1944000"/>
          </a:xfrm>
          <a:prstGeom prst="ellipse">
            <a:avLst/>
          </a:prstGeom>
          <a:solidFill>
            <a:srgbClr val="dee6ef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Line 4"/>
          <p:cNvSpPr/>
          <p:nvPr/>
        </p:nvSpPr>
        <p:spPr>
          <a:xfrm flipV="1">
            <a:off x="2880360" y="3879360"/>
            <a:ext cx="2808000" cy="504000"/>
          </a:xfrm>
          <a:prstGeom prst="line">
            <a:avLst/>
          </a:prstGeom>
          <a:ln w="36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TextShape 5"/>
          <p:cNvSpPr txBox="1"/>
          <p:nvPr/>
        </p:nvSpPr>
        <p:spPr>
          <a:xfrm>
            <a:off x="504360" y="4095360"/>
            <a:ext cx="4248000" cy="40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Noto Sans Regular"/>
              </a:rPr>
              <a:t>Effective Permissions</a:t>
            </a:r>
            <a:endParaRPr b="0" lang="en-IN" sz="1800" spc="-1" strike="noStrike">
              <a:latin typeface="Noto Sans Regular"/>
            </a:endParaRPr>
          </a:p>
        </p:txBody>
      </p:sp>
      <p:sp>
        <p:nvSpPr>
          <p:cNvPr id="139" name="Line 6"/>
          <p:cNvSpPr/>
          <p:nvPr/>
        </p:nvSpPr>
        <p:spPr>
          <a:xfrm flipV="1">
            <a:off x="3168360" y="4383360"/>
            <a:ext cx="2808000" cy="1152000"/>
          </a:xfrm>
          <a:prstGeom prst="line">
            <a:avLst/>
          </a:prstGeom>
          <a:ln w="36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Line 7"/>
          <p:cNvSpPr/>
          <p:nvPr/>
        </p:nvSpPr>
        <p:spPr>
          <a:xfrm>
            <a:off x="2952360" y="1647360"/>
            <a:ext cx="1863000" cy="1719000"/>
          </a:xfrm>
          <a:prstGeom prst="line">
            <a:avLst/>
          </a:prstGeom>
          <a:ln w="36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TextShape 8"/>
          <p:cNvSpPr txBox="1"/>
          <p:nvPr/>
        </p:nvSpPr>
        <p:spPr>
          <a:xfrm>
            <a:off x="360360" y="1647360"/>
            <a:ext cx="4248000" cy="40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Noto Sans Regular"/>
              </a:rPr>
              <a:t>Defined by developer</a:t>
            </a:r>
            <a:endParaRPr b="0" lang="en-IN" sz="1800" spc="-1" strike="noStrike">
              <a:latin typeface="Noto Sans Regular"/>
            </a:endParaRPr>
          </a:p>
        </p:txBody>
      </p:sp>
      <p:sp>
        <p:nvSpPr>
          <p:cNvPr id="142" name="TextShape 9"/>
          <p:cNvSpPr txBox="1"/>
          <p:nvPr/>
        </p:nvSpPr>
        <p:spPr>
          <a:xfrm>
            <a:off x="1584360" y="5535360"/>
            <a:ext cx="4248000" cy="40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Noto Sans Regular"/>
              </a:rPr>
              <a:t>Defined by Admin</a:t>
            </a:r>
            <a:endParaRPr b="0" lang="en-IN" sz="1800" spc="-1" strike="noStrike">
              <a:latin typeface="Noto Sans Regular"/>
            </a:endParaRPr>
          </a:p>
        </p:txBody>
      </p:sp>
      <p:sp>
        <p:nvSpPr>
          <p:cNvPr id="143" name="TextShape 10"/>
          <p:cNvSpPr txBox="1"/>
          <p:nvPr/>
        </p:nvSpPr>
        <p:spPr>
          <a:xfrm>
            <a:off x="5904000" y="4998960"/>
            <a:ext cx="4248000" cy="40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Noto Sans Regular"/>
              </a:rPr>
              <a:t>Permission Boundary</a:t>
            </a:r>
            <a:endParaRPr b="0" lang="en-IN" sz="1800" spc="-1" strike="noStrike">
              <a:latin typeface="Noto Sans Regular"/>
            </a:endParaRPr>
          </a:p>
        </p:txBody>
      </p:sp>
      <p:sp>
        <p:nvSpPr>
          <p:cNvPr id="144" name="TextShape 11"/>
          <p:cNvSpPr txBox="1"/>
          <p:nvPr/>
        </p:nvSpPr>
        <p:spPr>
          <a:xfrm>
            <a:off x="5256000" y="1872360"/>
            <a:ext cx="4248000" cy="40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Noto Sans Regular"/>
              </a:rPr>
              <a:t>IAM Permissions</a:t>
            </a:r>
            <a:endParaRPr b="0" lang="en-IN" sz="18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IAM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Identity and Access Management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Layers of principals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Applications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 lvl="1" marL="288000">
              <a:spcAft>
                <a:spcPts val="1134"/>
              </a:spcAft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Identites: Application Users, Applications Administrators</a:t>
            </a:r>
            <a:endParaRPr b="0" lang="en-IN" sz="2200" spc="-1" strike="noStrike">
              <a:solidFill>
                <a:srgbClr val="1c1c1c"/>
              </a:solidFill>
              <a:latin typeface="Noto Sans Light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Operating Systems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 lvl="1" marL="288000">
              <a:spcAft>
                <a:spcPts val="1134"/>
              </a:spcAft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Identites: Developer, System Engineers</a:t>
            </a:r>
            <a:endParaRPr b="0" lang="en-IN" sz="2200" spc="-1" strike="noStrike">
              <a:solidFill>
                <a:srgbClr val="1c1c1c"/>
              </a:solidFill>
              <a:latin typeface="Noto Sans Light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Amazon Web Services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 lvl="1" marL="288000">
              <a:spcAft>
                <a:spcPts val="1134"/>
              </a:spcAft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Identies: Developers, Solution Architects ,Testers</a:t>
            </a:r>
            <a:endParaRPr b="0" lang="en-IN" sz="22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AWS principals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7000"/>
          </a:bodyPr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Account Owner ID (Root account)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 lvl="1" marL="288000">
              <a:spcAft>
                <a:spcPts val="1134"/>
              </a:spcAft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Access to all susbscribed services</a:t>
            </a:r>
            <a:endParaRPr b="0" lang="en-IN" sz="2200" spc="-1" strike="noStrike">
              <a:solidFill>
                <a:srgbClr val="1c1c1c"/>
              </a:solidFill>
              <a:latin typeface="Noto Sans Light"/>
            </a:endParaRPr>
          </a:p>
          <a:p>
            <a:pPr lvl="1" marL="288000">
              <a:spcAft>
                <a:spcPts val="1134"/>
              </a:spcAft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Access to billing</a:t>
            </a:r>
            <a:endParaRPr b="0" lang="en-IN" sz="2200" spc="-1" strike="noStrike">
              <a:solidFill>
                <a:srgbClr val="1c1c1c"/>
              </a:solidFill>
              <a:latin typeface="Noto Sans Light"/>
            </a:endParaRPr>
          </a:p>
          <a:p>
            <a:pPr lvl="1" marL="288000">
              <a:spcAft>
                <a:spcPts val="1134"/>
              </a:spcAft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Access to console and APIs</a:t>
            </a:r>
            <a:endParaRPr b="0" lang="en-IN" sz="2200" spc="-1" strike="noStrike">
              <a:solidFill>
                <a:srgbClr val="1c1c1c"/>
              </a:solidFill>
              <a:latin typeface="Noto Sans Light"/>
            </a:endParaRPr>
          </a:p>
          <a:p>
            <a:pPr lvl="1" marL="288000">
              <a:spcAft>
                <a:spcPts val="1134"/>
              </a:spcAft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Access to customer Support</a:t>
            </a:r>
            <a:endParaRPr b="0" lang="en-IN" sz="2200" spc="-1" strike="noStrike">
              <a:solidFill>
                <a:srgbClr val="1c1c1c"/>
              </a:solidFill>
              <a:latin typeface="Noto Sans Light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AWS Identity and Access Management(IAM)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 lvl="1" marL="288000">
              <a:spcAft>
                <a:spcPts val="1134"/>
              </a:spcAft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Access to specific services</a:t>
            </a:r>
            <a:endParaRPr b="0" lang="en-IN" sz="2200" spc="-1" strike="noStrike">
              <a:solidFill>
                <a:srgbClr val="1c1c1c"/>
              </a:solidFill>
              <a:latin typeface="Noto Sans Light"/>
            </a:endParaRPr>
          </a:p>
          <a:p>
            <a:pPr lvl="1" marL="288000">
              <a:spcAft>
                <a:spcPts val="1134"/>
              </a:spcAft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Access to console and APIs</a:t>
            </a:r>
            <a:endParaRPr b="0" lang="en-IN" sz="2200" spc="-1" strike="noStrike">
              <a:solidFill>
                <a:srgbClr val="1c1c1c"/>
              </a:solidFill>
              <a:latin typeface="Noto Sans Light"/>
            </a:endParaRPr>
          </a:p>
          <a:p>
            <a:pPr lvl="1" marL="288000">
              <a:spcAft>
                <a:spcPts val="1134"/>
              </a:spcAft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Access to Customer Support(Bussiness and Support)</a:t>
            </a:r>
            <a:endParaRPr b="0" lang="en-IN" sz="22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AWS IAM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IAM Users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IAM Groups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IAM Roles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Policies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Policy Type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Identity Based Policies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Resource based Policies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Access Control Lists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Identity Based Policies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Containes permissions that specifies what actions that identity can perform on which resources and under what conditions.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 </a:t>
            </a: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Attached to a identity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Contains permissions that specifies what actions  a specified principal can performon what resource under what conditions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Attached to a resource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Access Control Lists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Manage Access to buckets and objects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Contains a grantee and permissions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2021-08-05T22:25:45Z</dcterms:created>
  <dc:creator/>
  <dc:description/>
  <dc:language>en-IN</dc:language>
  <cp:lastModifiedBy/>
  <dcterms:modified xsi:type="dcterms:W3CDTF">2021-08-06T00:14:22Z</dcterms:modified>
  <cp:revision>3</cp:revision>
  <dc:subject/>
  <dc:title>Alizarin</dc:title>
</cp:coreProperties>
</file>