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88" name="PlaceHolder 2"/>
          <p:cNvSpPr>
            <a:spLocks noGrp="1"/>
          </p:cNvSpPr>
          <p:nvPr>
            <p:ph type="subTitle"/>
          </p:nvPr>
        </p:nvSpPr>
        <p:spPr>
          <a:xfrm>
            <a:off x="360000" y="1980000"/>
            <a:ext cx="9179640" cy="4679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90" name="PlaceHolder 2"/>
          <p:cNvSpPr>
            <a:spLocks noGrp="1"/>
          </p:cNvSpPr>
          <p:nvPr>
            <p:ph type="body"/>
          </p:nvPr>
        </p:nvSpPr>
        <p:spPr>
          <a:xfrm>
            <a:off x="360000" y="1980000"/>
            <a:ext cx="917964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360000" y="360000"/>
            <a:ext cx="9359640" cy="4171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360000" y="1980000"/>
            <a:ext cx="9179640" cy="223200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17" name="PlaceHolder 2"/>
          <p:cNvSpPr>
            <a:spLocks noGrp="1"/>
          </p:cNvSpPr>
          <p:nvPr>
            <p:ph type="body"/>
          </p:nvPr>
        </p:nvSpPr>
        <p:spPr>
          <a:xfrm>
            <a:off x="360000" y="1980000"/>
            <a:ext cx="2955600" cy="2232000"/>
          </a:xfrm>
          <a:prstGeom prst="rect">
            <a:avLst/>
          </a:prstGeom>
        </p:spPr>
        <p:txBody>
          <a:bodyPr lIns="0" rIns="0" tIns="0" bIns="0">
            <a:normAutofit/>
          </a:bodyPr>
          <a:p>
            <a:endParaRPr b="0" lang="en-IN" sz="3200" spc="-1" strike="noStrike">
              <a:latin typeface="Arial"/>
            </a:endParaRPr>
          </a:p>
        </p:txBody>
      </p:sp>
      <p:sp>
        <p:nvSpPr>
          <p:cNvPr id="118" name="PlaceHolder 3"/>
          <p:cNvSpPr>
            <a:spLocks noGrp="1"/>
          </p:cNvSpPr>
          <p:nvPr>
            <p:ph type="body"/>
          </p:nvPr>
        </p:nvSpPr>
        <p:spPr>
          <a:xfrm>
            <a:off x="3463920" y="1980000"/>
            <a:ext cx="2955600" cy="2232000"/>
          </a:xfrm>
          <a:prstGeom prst="rect">
            <a:avLst/>
          </a:prstGeom>
        </p:spPr>
        <p:txBody>
          <a:bodyPr lIns="0" rIns="0" tIns="0" bIns="0">
            <a:normAutofit/>
          </a:bodyPr>
          <a:p>
            <a:endParaRPr b="0" lang="en-IN" sz="3200" spc="-1" strike="noStrike">
              <a:latin typeface="Arial"/>
            </a:endParaRPr>
          </a:p>
        </p:txBody>
      </p:sp>
      <p:sp>
        <p:nvSpPr>
          <p:cNvPr id="119" name="PlaceHolder 4"/>
          <p:cNvSpPr>
            <a:spLocks noGrp="1"/>
          </p:cNvSpPr>
          <p:nvPr>
            <p:ph type="body"/>
          </p:nvPr>
        </p:nvSpPr>
        <p:spPr>
          <a:xfrm>
            <a:off x="6567480" y="1980000"/>
            <a:ext cx="2955600" cy="2232000"/>
          </a:xfrm>
          <a:prstGeom prst="rect">
            <a:avLst/>
          </a:prstGeom>
        </p:spPr>
        <p:txBody>
          <a:bodyPr lIns="0" rIns="0" tIns="0" bIns="0">
            <a:normAutofit/>
          </a:bodyPr>
          <a:p>
            <a:endParaRPr b="0" lang="en-IN" sz="3200" spc="-1" strike="noStrike">
              <a:latin typeface="Arial"/>
            </a:endParaRPr>
          </a:p>
        </p:txBody>
      </p:sp>
      <p:sp>
        <p:nvSpPr>
          <p:cNvPr id="120" name="PlaceHolder 5"/>
          <p:cNvSpPr>
            <a:spLocks noGrp="1"/>
          </p:cNvSpPr>
          <p:nvPr>
            <p:ph type="body"/>
          </p:nvPr>
        </p:nvSpPr>
        <p:spPr>
          <a:xfrm>
            <a:off x="360000" y="4424400"/>
            <a:ext cx="2955600" cy="2232000"/>
          </a:xfrm>
          <a:prstGeom prst="rect">
            <a:avLst/>
          </a:prstGeom>
        </p:spPr>
        <p:txBody>
          <a:bodyPr lIns="0" rIns="0" tIns="0" bIns="0">
            <a:normAutofit/>
          </a:bodyPr>
          <a:p>
            <a:endParaRPr b="0" lang="en-IN" sz="3200" spc="-1" strike="noStrike">
              <a:latin typeface="Arial"/>
            </a:endParaRPr>
          </a:p>
        </p:txBody>
      </p:sp>
      <p:sp>
        <p:nvSpPr>
          <p:cNvPr id="121" name="PlaceHolder 6"/>
          <p:cNvSpPr>
            <a:spLocks noGrp="1"/>
          </p:cNvSpPr>
          <p:nvPr>
            <p:ph type="body"/>
          </p:nvPr>
        </p:nvSpPr>
        <p:spPr>
          <a:xfrm>
            <a:off x="3463920" y="4424400"/>
            <a:ext cx="2955600" cy="2232000"/>
          </a:xfrm>
          <a:prstGeom prst="rect">
            <a:avLst/>
          </a:prstGeom>
        </p:spPr>
        <p:txBody>
          <a:bodyPr lIns="0" rIns="0" tIns="0" bIns="0">
            <a:normAutofit/>
          </a:bodyPr>
          <a:p>
            <a:endParaRPr b="0" lang="en-IN" sz="3200" spc="-1" strike="noStrike">
              <a:latin typeface="Arial"/>
            </a:endParaRPr>
          </a:p>
        </p:txBody>
      </p:sp>
      <p:sp>
        <p:nvSpPr>
          <p:cNvPr id="122" name="PlaceHolder 7"/>
          <p:cNvSpPr>
            <a:spLocks noGrp="1"/>
          </p:cNvSpPr>
          <p:nvPr>
            <p:ph type="body"/>
          </p:nvPr>
        </p:nvSpPr>
        <p:spPr>
          <a:xfrm>
            <a:off x="6567480" y="4424400"/>
            <a:ext cx="295560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82"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83"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84" name="CustomShape 4"/>
          <p:cNvSpPr/>
          <p:nvPr/>
        </p:nvSpPr>
        <p:spPr>
          <a:xfrm>
            <a:off x="180000" y="6840000"/>
            <a:ext cx="539640" cy="539640"/>
          </a:xfrm>
          <a:prstGeom prst="rect">
            <a:avLst/>
          </a:prstGeom>
          <a:noFill/>
          <a:ln w="72000">
            <a:noFill/>
          </a:ln>
        </p:spPr>
        <p:style>
          <a:lnRef idx="0"/>
          <a:fillRef idx="0"/>
          <a:effectRef idx="0"/>
          <a:fontRef idx="minor"/>
        </p:style>
      </p:sp>
      <p:sp>
        <p:nvSpPr>
          <p:cNvPr id="85" name="PlaceHolder 5"/>
          <p:cNvSpPr>
            <a:spLocks noGrp="1"/>
          </p:cNvSpPr>
          <p:nvPr>
            <p:ph type="title"/>
          </p:nvPr>
        </p:nvSpPr>
        <p:spPr>
          <a:xfrm>
            <a:off x="360000" y="360000"/>
            <a:ext cx="9359640" cy="89964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6" name="PlaceHolder 6"/>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Cloud Computing</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Public Cloud</a:t>
            </a:r>
            <a:endParaRPr b="0" lang="en-IN" sz="3200" spc="-1" strike="noStrike">
              <a:latin typeface="Arial"/>
            </a:endParaRPr>
          </a:p>
        </p:txBody>
      </p:sp>
      <p:sp>
        <p:nvSpPr>
          <p:cNvPr id="14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Services available to general public such as computing resource, such as hardware (OS, CPU, memory, storage) or software (application server, database) on a subscription basis.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Private cloud</a:t>
            </a:r>
            <a:endParaRPr b="0" lang="en-IN" sz="3200" spc="-1" strike="noStrike">
              <a:latin typeface="Arial"/>
            </a:endParaRPr>
          </a:p>
        </p:txBody>
      </p:sp>
      <p:sp>
        <p:nvSpPr>
          <p:cNvPr id="146"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Services available to certain set of people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A private cloud is typically infrastructure used by a single organization</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Such infrastructure may be managed by the organization itself to support various user groups, or it could be managed by a service provider that takes care of it either on-site or off-site. </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Private clouds are more expensive than public clouds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Hybrid Cloud</a:t>
            </a:r>
            <a:endParaRPr b="0" lang="en-IN" sz="3200" spc="-1" strike="noStrike">
              <a:latin typeface="Arial"/>
            </a:endParaRPr>
          </a:p>
        </p:txBody>
      </p:sp>
      <p:sp>
        <p:nvSpPr>
          <p:cNvPr id="14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rPr>
              <a:t>An organization makes use of interconnected private and public cloud infrastructure. Many organizations make use of this model when they need to scale up their IT infrastructure rapidly, such as when leveraging public clouds to supplement the capacity available within a private cloud.</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rPr>
              <a:t>An online retailer needs more computing resources to run its Web applications during the holiday season it may attain those resources via public clouds.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Community cloud</a:t>
            </a:r>
            <a:endParaRPr b="0" lang="en-IN" sz="3200" spc="-1" strike="noStrike">
              <a:latin typeface="Arial"/>
            </a:endParaRPr>
          </a:p>
        </p:txBody>
      </p:sp>
      <p:sp>
        <p:nvSpPr>
          <p:cNvPr id="15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This deployment model supports multiple organizations sharing computing resources that are part of a community</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Such as NPO(Non-profit organizations),Universities for research</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Service Models</a:t>
            </a:r>
            <a:endParaRPr b="0" lang="en-IN" sz="3200" spc="-1" strike="noStrike">
              <a:latin typeface="Arial"/>
            </a:endParaRPr>
          </a:p>
        </p:txBody>
      </p:sp>
      <p:sp>
        <p:nvSpPr>
          <p:cNvPr id="152"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Software as a Service(SaaS)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Infrastructure as a Service(IaaS)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Platform as a Service(PaaS)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864000" y="6876000"/>
            <a:ext cx="9179640" cy="39564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rPr>
              <a:t>Source: https://www.stackscale.com/</a:t>
            </a:r>
            <a:endParaRPr b="0" lang="en-IN" sz="2600" spc="-1" strike="noStrike">
              <a:latin typeface="Arial"/>
            </a:endParaRPr>
          </a:p>
        </p:txBody>
      </p:sp>
      <p:pic>
        <p:nvPicPr>
          <p:cNvPr id="154" name="" descr=""/>
          <p:cNvPicPr/>
          <p:nvPr/>
        </p:nvPicPr>
        <p:blipFill>
          <a:blip r:embed="rId1"/>
          <a:stretch/>
        </p:blipFill>
        <p:spPr>
          <a:xfrm>
            <a:off x="432000" y="360000"/>
            <a:ext cx="9241560" cy="64166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SaaS</a:t>
            </a:r>
            <a:endParaRPr b="0" lang="en-IN" sz="3200" spc="-1" strike="noStrike">
              <a:latin typeface="Arial"/>
            </a:endParaRPr>
          </a:p>
        </p:txBody>
      </p:sp>
      <p:sp>
        <p:nvSpPr>
          <p:cNvPr id="156"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Allows to use software applications software applications as a service to end users.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Remotely as a web based service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Sometimes pay as you go</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Sometimes subscription</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Highly scalabale Infrastructure</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rPr>
              <a:t> </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IaaS</a:t>
            </a:r>
            <a:endParaRPr b="0" lang="en-IN" sz="3200" spc="-1" strike="noStrike">
              <a:latin typeface="Arial"/>
            </a:endParaRPr>
          </a:p>
        </p:txBody>
      </p:sp>
      <p:sp>
        <p:nvSpPr>
          <p:cNvPr id="15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Deliver technology infrastructure as on demand service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Provides access to physical machine, virtual machine, virtual storage, etc.</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Pay as you go</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PaaS</a:t>
            </a:r>
            <a:endParaRPr b="0" lang="en-IN" sz="3200" spc="-1" strike="noStrike">
              <a:latin typeface="Arial"/>
            </a:endParaRPr>
          </a:p>
        </p:txBody>
      </p:sp>
      <p:sp>
        <p:nvSpPr>
          <p:cNvPr id="16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PaaS provides runtime enviroment for applications, development and deployment tools etc.</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Generally application must be developed with platform  in mind</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Highly Scalable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Pay as you go</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Subscription based</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 descr=""/>
          <p:cNvPicPr/>
          <p:nvPr/>
        </p:nvPicPr>
        <p:blipFill>
          <a:blip r:embed="rId1"/>
          <a:stretch/>
        </p:blipFill>
        <p:spPr>
          <a:xfrm>
            <a:off x="288000" y="544680"/>
            <a:ext cx="9431640" cy="6078960"/>
          </a:xfrm>
          <a:prstGeom prst="rect">
            <a:avLst/>
          </a:prstGeom>
          <a:ln>
            <a:noFill/>
          </a:ln>
        </p:spPr>
      </p:pic>
      <p:sp>
        <p:nvSpPr>
          <p:cNvPr id="162" name="CustomShape 1"/>
          <p:cNvSpPr/>
          <p:nvPr/>
        </p:nvSpPr>
        <p:spPr>
          <a:xfrm>
            <a:off x="864000" y="6876000"/>
            <a:ext cx="9179640" cy="39564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rPr>
              <a:t>Source: https://www.stackscale.com/</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Why?</a:t>
            </a:r>
            <a:endParaRPr b="0" lang="en-IN" sz="3200" spc="-1" strike="noStrike">
              <a:latin typeface="Arial"/>
            </a:endParaRPr>
          </a:p>
        </p:txBody>
      </p:sp>
      <p:sp>
        <p:nvSpPr>
          <p:cNvPr id="125"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Scalability Problem</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Lage Scale data</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High performance data</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Rapid change in requirements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Cost</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360000" y="360000"/>
            <a:ext cx="9359640" cy="899640"/>
          </a:xfrm>
          <a:prstGeom prst="rect">
            <a:avLst/>
          </a:prstGeom>
          <a:noFill/>
          <a:ln>
            <a:noFill/>
          </a:ln>
        </p:spPr>
        <p:txBody>
          <a:bodyPr lIns="0" rIns="0" tIns="0" bIns="0" anchor="ctr">
            <a:noAutofit/>
          </a:bodyPr>
          <a:p>
            <a:pPr algn="ctr"/>
            <a:r>
              <a:rPr b="0" lang="en-IN" sz="4400" spc="-1" strike="noStrike">
                <a:latin typeface="Arial"/>
              </a:rPr>
              <a:t>Virtualization</a:t>
            </a:r>
            <a:endParaRPr b="0" lang="en-IN" sz="4400" spc="-1" strike="noStrike">
              <a:latin typeface="Arial"/>
            </a:endParaRPr>
          </a:p>
        </p:txBody>
      </p:sp>
      <p:sp>
        <p:nvSpPr>
          <p:cNvPr id="164" name="TextShape 2"/>
          <p:cNvSpPr txBox="1"/>
          <p:nvPr/>
        </p:nvSpPr>
        <p:spPr>
          <a:xfrm>
            <a:off x="360000" y="1980000"/>
            <a:ext cx="9179640" cy="4679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Virtualization enables users to disjoint operating systems from the underlying hardware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Users can run multiple operating systems such as Windows, Linux, on a single physical machine at the same time.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Such operating systems are known as guest OS</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Virtualization allows cloud providers to deliver users along with existing physical computer hardware.</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360000" y="360000"/>
            <a:ext cx="9359640" cy="899640"/>
          </a:xfrm>
          <a:prstGeom prst="rect">
            <a:avLst/>
          </a:prstGeom>
          <a:noFill/>
          <a:ln>
            <a:noFill/>
          </a:ln>
        </p:spPr>
        <p:txBody>
          <a:bodyPr lIns="0" rIns="0" tIns="0" bIns="0" anchor="ctr">
            <a:noAutofit/>
          </a:bodyPr>
          <a:p>
            <a:pPr algn="ctr"/>
            <a:endParaRPr b="0" lang="en-IN" sz="4400" spc="-1" strike="noStrike">
              <a:latin typeface="Arial"/>
            </a:endParaRPr>
          </a:p>
        </p:txBody>
      </p:sp>
      <p:sp>
        <p:nvSpPr>
          <p:cNvPr id="166" name="TextShape 2"/>
          <p:cNvSpPr txBox="1"/>
          <p:nvPr/>
        </p:nvSpPr>
        <p:spPr>
          <a:xfrm>
            <a:off x="360000" y="1980000"/>
            <a:ext cx="9179640" cy="4679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Over an existing operating system &amp; hardware, we generally create a virtual machine that and above it, we run other operating systems or applications. This is called Hardware Virtualization. </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This virtual environment is managed by firmware, which is termed as a hypervisor.</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 descr=""/>
          <p:cNvPicPr/>
          <p:nvPr/>
        </p:nvPicPr>
        <p:blipFill>
          <a:blip r:embed="rId1"/>
          <a:stretch/>
        </p:blipFill>
        <p:spPr>
          <a:xfrm>
            <a:off x="814320" y="1527120"/>
            <a:ext cx="8689680" cy="4952880"/>
          </a:xfrm>
          <a:prstGeom prst="rect">
            <a:avLst/>
          </a:prstGeom>
          <a:ln>
            <a:noFill/>
          </a:ln>
        </p:spPr>
      </p:pic>
      <p:sp>
        <p:nvSpPr>
          <p:cNvPr id="168" name="CustomShape 1"/>
          <p:cNvSpPr/>
          <p:nvPr/>
        </p:nvSpPr>
        <p:spPr>
          <a:xfrm>
            <a:off x="864000" y="6876000"/>
            <a:ext cx="9179640" cy="395640"/>
          </a:xfrm>
          <a:prstGeom prst="rect">
            <a:avLst/>
          </a:prstGeom>
          <a:noFill/>
          <a:ln>
            <a:noFill/>
          </a:ln>
        </p:spPr>
        <p:style>
          <a:lnRef idx="0"/>
          <a:fillRef idx="0"/>
          <a:effectRef idx="0"/>
          <a:fontRef idx="minor"/>
        </p:style>
        <p:txBody>
          <a:bodyPr lIns="0" rIns="0" tIns="0" bIns="0">
            <a:normAutofit fontScale="81000"/>
          </a:bodyPr>
          <a:p>
            <a:pPr>
              <a:lnSpc>
                <a:spcPct val="100000"/>
              </a:lnSpc>
              <a:spcAft>
                <a:spcPts val="1142"/>
              </a:spcAft>
            </a:pPr>
            <a:r>
              <a:rPr b="0" lang="en-IN" sz="2600" spc="-1" strike="noStrike">
                <a:solidFill>
                  <a:srgbClr val="1c1c1c"/>
                </a:solidFill>
                <a:latin typeface="Noto Sans SemiBold"/>
              </a:rPr>
              <a:t>Source: https://www.w3schools.in/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360000" y="1980000"/>
            <a:ext cx="9179640" cy="4679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Hyperviser</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Virtual Machine</a:t>
            </a:r>
            <a:endParaRPr b="0" lang="en-IN" sz="3200" spc="-1" strike="noStrike">
              <a:latin typeface="Arial"/>
            </a:endParaRPr>
          </a:p>
          <a:p>
            <a:pPr marL="432000" indent="-324000">
              <a:spcBef>
                <a:spcPts val="1417"/>
              </a:spcBef>
              <a:buClr>
                <a:srgbClr val="000000"/>
              </a:buClr>
              <a:buSzPct val="45000"/>
              <a:buFont typeface="Wingdings" charset="2"/>
              <a:buChar char=""/>
            </a:pPr>
            <a:r>
              <a:rPr b="0" lang="en-IN" sz="3200" spc="-1" strike="noStrike">
                <a:latin typeface="Arial"/>
              </a:rPr>
              <a:t>Container</a:t>
            </a:r>
            <a:endParaRPr b="0" lang="en-IN" sz="3200" spc="-1" strike="noStrike">
              <a:latin typeface="Arial"/>
            </a:endParaRPr>
          </a:p>
          <a:p>
            <a:pPr marL="432000" indent="-324000">
              <a:spcBef>
                <a:spcPts val="1417"/>
              </a:spcBef>
              <a:buClr>
                <a:srgbClr val="000000"/>
              </a:buClr>
              <a:buSzPct val="45000"/>
              <a:buFont typeface="Wingdings" charset="2"/>
              <a:buChar char=""/>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Introduction</a:t>
            </a:r>
            <a:endParaRPr b="0" lang="en-IN" sz="3200" spc="-1" strike="noStrike">
              <a:latin typeface="Arial"/>
            </a:endParaRPr>
          </a:p>
        </p:txBody>
      </p:sp>
      <p:sp>
        <p:nvSpPr>
          <p:cNvPr id="127"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rPr>
              <a:t>NIST defines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endParaRPr b="0" lang="en-IN" sz="2600" spc="-1" strike="noStrike">
              <a:latin typeface="Arial"/>
            </a:endParaRPr>
          </a:p>
          <a:p>
            <a:pPr>
              <a:lnSpc>
                <a:spcPct val="100000"/>
              </a:lnSpc>
              <a:spcAft>
                <a:spcPts val="1142"/>
              </a:spcAft>
            </a:pPr>
            <a:r>
              <a:rPr b="1" lang="en-IN" sz="2600" spc="-1" strike="noStrike">
                <a:solidFill>
                  <a:srgbClr val="1c1c1c"/>
                </a:solidFill>
                <a:latin typeface="Noto Sans SemiBold"/>
              </a:rPr>
              <a:t>NIST(National Institute of Standards and Technology)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Introduction</a:t>
            </a:r>
            <a:endParaRPr b="0" lang="en-IN" sz="3200" spc="-1" strike="noStrike">
              <a:latin typeface="Arial"/>
            </a:endParaRPr>
          </a:p>
        </p:txBody>
      </p:sp>
      <p:sp>
        <p:nvSpPr>
          <p:cNvPr id="129"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fontScale="97000"/>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Cloud computing enables on demand network access </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Share computing resources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Require minimal effort</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High Level abstraction of compution resources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Cost Effective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Pay as you go model</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Provides services over network</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Services:Storage,Computing resource,Software</a:t>
            </a:r>
            <a:endParaRPr b="0" lang="en-IN" sz="2600" spc="-1" strike="noStrike">
              <a:latin typeface="Arial"/>
            </a:endParaRPr>
          </a:p>
          <a:p>
            <a:pPr>
              <a:lnSpc>
                <a:spcPct val="100000"/>
              </a:lnSpc>
              <a:spcAft>
                <a:spcPts val="1142"/>
              </a:spcAft>
            </a:pP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p:cNvPicPr/>
          <p:nvPr/>
        </p:nvPicPr>
        <p:blipFill>
          <a:blip r:embed="rId1"/>
          <a:stretch/>
        </p:blipFill>
        <p:spPr>
          <a:xfrm>
            <a:off x="432000" y="288000"/>
            <a:ext cx="9143640" cy="6417360"/>
          </a:xfrm>
          <a:prstGeom prst="rect">
            <a:avLst/>
          </a:prstGeom>
          <a:ln>
            <a:noFill/>
          </a:ln>
        </p:spPr>
      </p:pic>
      <p:sp>
        <p:nvSpPr>
          <p:cNvPr id="131" name="CustomShape 1"/>
          <p:cNvSpPr/>
          <p:nvPr/>
        </p:nvSpPr>
        <p:spPr>
          <a:xfrm>
            <a:off x="360000" y="360000"/>
            <a:ext cx="9359640" cy="899640"/>
          </a:xfrm>
          <a:prstGeom prst="rect">
            <a:avLst/>
          </a:prstGeom>
          <a:noFill/>
          <a:ln>
            <a:noFill/>
          </a:ln>
        </p:spPr>
        <p:style>
          <a:lnRef idx="0"/>
          <a:fillRef idx="0"/>
          <a:effectRef idx="0"/>
          <a:fontRef idx="minor"/>
        </p:style>
      </p:sp>
      <p:sp>
        <p:nvSpPr>
          <p:cNvPr id="132" name="CustomShape 2"/>
          <p:cNvSpPr/>
          <p:nvPr/>
        </p:nvSpPr>
        <p:spPr>
          <a:xfrm>
            <a:off x="864000" y="6912000"/>
            <a:ext cx="9179640" cy="61164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rPr>
              <a:t>Source: https://nodetx.com/cloud-provisioning/</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60000" y="360000"/>
            <a:ext cx="9359640" cy="899640"/>
          </a:xfrm>
          <a:prstGeom prst="rect">
            <a:avLst/>
          </a:prstGeom>
          <a:noFill/>
          <a:ln>
            <a:noFill/>
          </a:ln>
        </p:spPr>
        <p:style>
          <a:lnRef idx="0"/>
          <a:fillRef idx="0"/>
          <a:effectRef idx="0"/>
          <a:fontRef idx="minor"/>
        </p:style>
      </p:sp>
      <p:sp>
        <p:nvSpPr>
          <p:cNvPr id="13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IN" sz="2600" spc="-1" strike="noStrike">
                <a:solidFill>
                  <a:srgbClr val="1c1c1c"/>
                </a:solidFill>
                <a:latin typeface="Noto Sans SemiBold"/>
              </a:rPr>
              <a:t>Services and models are working behind the scene making the cloud computing possible</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Cloud Architecture</a:t>
            </a:r>
            <a:endParaRPr b="0" lang="en-IN" sz="3200" spc="-1" strike="noStrike">
              <a:latin typeface="Arial"/>
            </a:endParaRPr>
          </a:p>
        </p:txBody>
      </p:sp>
      <p:sp>
        <p:nvSpPr>
          <p:cNvPr id="136" name="CustomShape 2"/>
          <p:cNvSpPr/>
          <p:nvPr/>
        </p:nvSpPr>
        <p:spPr>
          <a:xfrm>
            <a:off x="360000" y="1980000"/>
            <a:ext cx="9179640" cy="4679640"/>
          </a:xfrm>
          <a:prstGeom prst="rect">
            <a:avLst/>
          </a:prstGeom>
          <a:noFill/>
          <a:ln>
            <a:noFill/>
          </a:ln>
        </p:spPr>
        <p:style>
          <a:lnRef idx="0"/>
          <a:fillRef idx="0"/>
          <a:effectRef idx="0"/>
          <a:fontRef idx="minor"/>
        </p:style>
      </p:sp>
      <p:pic>
        <p:nvPicPr>
          <p:cNvPr id="137" name="" descr=""/>
          <p:cNvPicPr/>
          <p:nvPr/>
        </p:nvPicPr>
        <p:blipFill>
          <a:blip r:embed="rId1"/>
          <a:stretch/>
        </p:blipFill>
        <p:spPr>
          <a:xfrm>
            <a:off x="1296000" y="1440000"/>
            <a:ext cx="7559640" cy="5327640"/>
          </a:xfrm>
          <a:prstGeom prst="rect">
            <a:avLst/>
          </a:prstGeom>
          <a:ln>
            <a:noFill/>
          </a:ln>
        </p:spPr>
      </p:pic>
      <p:sp>
        <p:nvSpPr>
          <p:cNvPr id="138" name="CustomShape 3"/>
          <p:cNvSpPr/>
          <p:nvPr/>
        </p:nvSpPr>
        <p:spPr>
          <a:xfrm>
            <a:off x="864000" y="6912000"/>
            <a:ext cx="9179640" cy="611640"/>
          </a:xfrm>
          <a:prstGeom prst="rect">
            <a:avLst/>
          </a:prstGeom>
          <a:noFill/>
          <a:ln>
            <a:noFill/>
          </a:ln>
        </p:spPr>
        <p:style>
          <a:lnRef idx="0"/>
          <a:fillRef idx="0"/>
          <a:effectRef idx="0"/>
          <a:fontRef idx="minor"/>
        </p:style>
        <p:txBody>
          <a:bodyPr lIns="0" rIns="0" tIns="0" bIns="0">
            <a:noAutofit/>
          </a:bodyPr>
          <a:p>
            <a:pPr>
              <a:lnSpc>
                <a:spcPct val="100000"/>
              </a:lnSpc>
            </a:pPr>
            <a:r>
              <a:rPr b="0" lang="en-IN" sz="2600" spc="-1" strike="noStrike">
                <a:solidFill>
                  <a:srgbClr val="1c1c1c"/>
                </a:solidFill>
                <a:latin typeface="Noto Sans Light"/>
              </a:rPr>
              <a:t>Source: https://www.w3schools.in/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Characteristics</a:t>
            </a:r>
            <a:endParaRPr b="0" lang="en-IN" sz="3200" spc="-1" strike="noStrike">
              <a:latin typeface="Arial"/>
            </a:endParaRPr>
          </a:p>
        </p:txBody>
      </p:sp>
      <p:sp>
        <p:nvSpPr>
          <p:cNvPr id="14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Broad network access</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Rapid elasiticty</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Measured service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On-demand self service</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Resource pooling</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noAutofit/>
          </a:bodyPr>
          <a:p>
            <a:pPr>
              <a:lnSpc>
                <a:spcPct val="100000"/>
              </a:lnSpc>
            </a:pPr>
            <a:r>
              <a:rPr b="1" lang="en-IN" sz="3200" spc="-1" strike="noStrike">
                <a:solidFill>
                  <a:srgbClr val="ffffff"/>
                </a:solidFill>
                <a:latin typeface="Noto Sans Black"/>
              </a:rPr>
              <a:t>Deployment Models</a:t>
            </a:r>
            <a:endParaRPr b="0" lang="en-IN" sz="3200" spc="-1" strike="noStrike">
              <a:latin typeface="Arial"/>
            </a:endParaRPr>
          </a:p>
        </p:txBody>
      </p:sp>
      <p:sp>
        <p:nvSpPr>
          <p:cNvPr id="142"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Public Cloud</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Private Cloud</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Hybrid Cloud: Mix of both public and private cloud. Critical services available through private cloud. And general services available through public cloud.</a:t>
            </a:r>
            <a:endParaRPr b="0" lang="en-IN" sz="2600" spc="-1" strike="noStrike">
              <a:latin typeface="Arial"/>
            </a:endParaRPr>
          </a:p>
          <a:p>
            <a:pPr marL="216000" indent="-216000">
              <a:lnSpc>
                <a:spcPct val="100000"/>
              </a:lnSpc>
              <a:spcAft>
                <a:spcPts val="1142"/>
              </a:spcAft>
              <a:buClr>
                <a:srgbClr val="000000"/>
              </a:buClr>
              <a:buSzPct val="45000"/>
              <a:buFont typeface="Wingdings" charset="2"/>
              <a:buChar char=""/>
            </a:pPr>
            <a:r>
              <a:rPr b="1" lang="en-IN" sz="2600" spc="-1" strike="noStrike">
                <a:solidFill>
                  <a:srgbClr val="1c1c1c"/>
                </a:solidFill>
                <a:latin typeface="Noto Sans SemiBold"/>
              </a:rPr>
              <a:t>Community Cloud: Services available to group of organization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2021-07-31T03:04:01Z</dcterms:created>
  <dc:creator/>
  <dc:description/>
  <dc:language>en-IN</dc:language>
  <cp:lastModifiedBy/>
  <dcterms:modified xsi:type="dcterms:W3CDTF">2021-08-03T09:32:03Z</dcterms:modified>
  <cp:revision>10</cp:revision>
  <dc:subject/>
  <dc:title>Alizarin</dc:title>
</cp:coreProperties>
</file>