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21"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22"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5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5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62"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6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6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74"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8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8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93"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94"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9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01"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20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20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204"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20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20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1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1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1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1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2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3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3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3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3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4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24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4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24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24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24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24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8560" cy="125856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8560" cy="125856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8560" cy="53856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8560" cy="53856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8560" cy="53856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180000"/>
            <a:ext cx="9718560" cy="1258560"/>
          </a:xfrm>
          <a:prstGeom prst="rect">
            <a:avLst/>
          </a:prstGeom>
          <a:solidFill>
            <a:srgbClr val="e74c3c"/>
          </a:solidFill>
          <a:ln w="72000">
            <a:noFill/>
          </a:ln>
        </p:spPr>
        <p:style>
          <a:lnRef idx="0"/>
          <a:fillRef idx="0"/>
          <a:effectRef idx="0"/>
          <a:fontRef idx="minor"/>
        </p:style>
      </p:sp>
      <p:sp>
        <p:nvSpPr>
          <p:cNvPr id="82" name="CustomShape 2"/>
          <p:cNvSpPr/>
          <p:nvPr/>
        </p:nvSpPr>
        <p:spPr>
          <a:xfrm>
            <a:off x="7560000" y="6840000"/>
            <a:ext cx="2518560" cy="538560"/>
          </a:xfrm>
          <a:prstGeom prst="rect">
            <a:avLst/>
          </a:prstGeom>
          <a:solidFill>
            <a:srgbClr val="e74c3c"/>
          </a:solidFill>
          <a:ln w="72000">
            <a:noFill/>
          </a:ln>
        </p:spPr>
        <p:style>
          <a:lnRef idx="0"/>
          <a:fillRef idx="0"/>
          <a:effectRef idx="0"/>
          <a:fontRef idx="minor"/>
        </p:style>
      </p:sp>
      <p:sp>
        <p:nvSpPr>
          <p:cNvPr id="83" name="CustomShape 3"/>
          <p:cNvSpPr/>
          <p:nvPr/>
        </p:nvSpPr>
        <p:spPr>
          <a:xfrm>
            <a:off x="900000" y="6840000"/>
            <a:ext cx="6478560" cy="538560"/>
          </a:xfrm>
          <a:prstGeom prst="rect">
            <a:avLst/>
          </a:prstGeom>
          <a:solidFill>
            <a:srgbClr val="bdc3c7"/>
          </a:solidFill>
          <a:ln w="72000">
            <a:noFill/>
          </a:ln>
        </p:spPr>
        <p:style>
          <a:lnRef idx="0"/>
          <a:fillRef idx="0"/>
          <a:effectRef idx="0"/>
          <a:fontRef idx="minor"/>
        </p:style>
      </p:sp>
      <p:sp>
        <p:nvSpPr>
          <p:cNvPr id="84" name="CustomShape 4"/>
          <p:cNvSpPr/>
          <p:nvPr/>
        </p:nvSpPr>
        <p:spPr>
          <a:xfrm>
            <a:off x="180000" y="6840000"/>
            <a:ext cx="538560" cy="538560"/>
          </a:xfrm>
          <a:prstGeom prst="rect">
            <a:avLst/>
          </a:prstGeom>
          <a:noFill/>
          <a:ln w="72000">
            <a:noFill/>
          </a:ln>
        </p:spPr>
        <p:style>
          <a:lnRef idx="0"/>
          <a:fillRef idx="0"/>
          <a:effectRef idx="0"/>
          <a:fontRef idx="minor"/>
        </p:style>
      </p:sp>
      <p:sp>
        <p:nvSpPr>
          <p:cNvPr id="85"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6"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0" y="180000"/>
            <a:ext cx="9718560" cy="1258560"/>
          </a:xfrm>
          <a:prstGeom prst="rect">
            <a:avLst/>
          </a:prstGeom>
          <a:solidFill>
            <a:srgbClr val="e74c3c"/>
          </a:solidFill>
          <a:ln w="72000">
            <a:noFill/>
          </a:ln>
        </p:spPr>
        <p:style>
          <a:lnRef idx="0"/>
          <a:fillRef idx="0"/>
          <a:effectRef idx="0"/>
          <a:fontRef idx="minor"/>
        </p:style>
      </p:sp>
      <p:sp>
        <p:nvSpPr>
          <p:cNvPr id="124" name="CustomShape 2"/>
          <p:cNvSpPr/>
          <p:nvPr/>
        </p:nvSpPr>
        <p:spPr>
          <a:xfrm>
            <a:off x="7560000" y="6840000"/>
            <a:ext cx="2518560" cy="538560"/>
          </a:xfrm>
          <a:prstGeom prst="rect">
            <a:avLst/>
          </a:prstGeom>
          <a:solidFill>
            <a:srgbClr val="e74c3c"/>
          </a:solidFill>
          <a:ln w="72000">
            <a:noFill/>
          </a:ln>
        </p:spPr>
        <p:style>
          <a:lnRef idx="0"/>
          <a:fillRef idx="0"/>
          <a:effectRef idx="0"/>
          <a:fontRef idx="minor"/>
        </p:style>
      </p:sp>
      <p:sp>
        <p:nvSpPr>
          <p:cNvPr id="125" name="CustomShape 3"/>
          <p:cNvSpPr/>
          <p:nvPr/>
        </p:nvSpPr>
        <p:spPr>
          <a:xfrm>
            <a:off x="900000" y="6840000"/>
            <a:ext cx="6478560" cy="538560"/>
          </a:xfrm>
          <a:prstGeom prst="rect">
            <a:avLst/>
          </a:prstGeom>
          <a:solidFill>
            <a:srgbClr val="bdc3c7"/>
          </a:solidFill>
          <a:ln w="72000">
            <a:noFill/>
          </a:ln>
        </p:spPr>
        <p:style>
          <a:lnRef idx="0"/>
          <a:fillRef idx="0"/>
          <a:effectRef idx="0"/>
          <a:fontRef idx="minor"/>
        </p:style>
      </p:sp>
      <p:sp>
        <p:nvSpPr>
          <p:cNvPr id="126" name="CustomShape 4"/>
          <p:cNvSpPr/>
          <p:nvPr/>
        </p:nvSpPr>
        <p:spPr>
          <a:xfrm>
            <a:off x="180000" y="6840000"/>
            <a:ext cx="538560" cy="538560"/>
          </a:xfrm>
          <a:prstGeom prst="rect">
            <a:avLst/>
          </a:prstGeom>
          <a:noFill/>
          <a:ln w="72000">
            <a:noFill/>
          </a:ln>
        </p:spPr>
        <p:style>
          <a:lnRef idx="0"/>
          <a:fillRef idx="0"/>
          <a:effectRef idx="0"/>
          <a:fontRef idx="minor"/>
        </p:style>
      </p:sp>
      <p:sp>
        <p:nvSpPr>
          <p:cNvPr id="127"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8"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0" y="180000"/>
            <a:ext cx="9718560" cy="1258560"/>
          </a:xfrm>
          <a:prstGeom prst="rect">
            <a:avLst/>
          </a:prstGeom>
          <a:solidFill>
            <a:srgbClr val="e74c3c"/>
          </a:solidFill>
          <a:ln w="72000">
            <a:noFill/>
          </a:ln>
        </p:spPr>
        <p:style>
          <a:lnRef idx="0"/>
          <a:fillRef idx="0"/>
          <a:effectRef idx="0"/>
          <a:fontRef idx="minor"/>
        </p:style>
      </p:sp>
      <p:sp>
        <p:nvSpPr>
          <p:cNvPr id="166" name="CustomShape 2"/>
          <p:cNvSpPr/>
          <p:nvPr/>
        </p:nvSpPr>
        <p:spPr>
          <a:xfrm>
            <a:off x="7560000" y="6840000"/>
            <a:ext cx="2518560" cy="538560"/>
          </a:xfrm>
          <a:prstGeom prst="rect">
            <a:avLst/>
          </a:prstGeom>
          <a:solidFill>
            <a:srgbClr val="e74c3c"/>
          </a:solidFill>
          <a:ln w="72000">
            <a:noFill/>
          </a:ln>
        </p:spPr>
        <p:style>
          <a:lnRef idx="0"/>
          <a:fillRef idx="0"/>
          <a:effectRef idx="0"/>
          <a:fontRef idx="minor"/>
        </p:style>
      </p:sp>
      <p:sp>
        <p:nvSpPr>
          <p:cNvPr id="167" name="CustomShape 3"/>
          <p:cNvSpPr/>
          <p:nvPr/>
        </p:nvSpPr>
        <p:spPr>
          <a:xfrm>
            <a:off x="900000" y="6840000"/>
            <a:ext cx="6478560" cy="538560"/>
          </a:xfrm>
          <a:prstGeom prst="rect">
            <a:avLst/>
          </a:prstGeom>
          <a:solidFill>
            <a:srgbClr val="bdc3c7"/>
          </a:solidFill>
          <a:ln w="72000">
            <a:noFill/>
          </a:ln>
        </p:spPr>
        <p:style>
          <a:lnRef idx="0"/>
          <a:fillRef idx="0"/>
          <a:effectRef idx="0"/>
          <a:fontRef idx="minor"/>
        </p:style>
      </p:sp>
      <p:sp>
        <p:nvSpPr>
          <p:cNvPr id="168" name="CustomShape 4"/>
          <p:cNvSpPr/>
          <p:nvPr/>
        </p:nvSpPr>
        <p:spPr>
          <a:xfrm>
            <a:off x="180000" y="6840000"/>
            <a:ext cx="538560" cy="538560"/>
          </a:xfrm>
          <a:prstGeom prst="rect">
            <a:avLst/>
          </a:prstGeom>
          <a:noFill/>
          <a:ln w="72000">
            <a:noFill/>
          </a:ln>
        </p:spPr>
        <p:style>
          <a:lnRef idx="0"/>
          <a:fillRef idx="0"/>
          <a:effectRef idx="0"/>
          <a:fontRef idx="minor"/>
        </p:style>
      </p:sp>
      <p:sp>
        <p:nvSpPr>
          <p:cNvPr id="169"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70"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0" y="180000"/>
            <a:ext cx="9718560" cy="1258560"/>
          </a:xfrm>
          <a:prstGeom prst="rect">
            <a:avLst/>
          </a:prstGeom>
          <a:solidFill>
            <a:srgbClr val="e74c3c"/>
          </a:solidFill>
          <a:ln w="72000">
            <a:noFill/>
          </a:ln>
        </p:spPr>
        <p:style>
          <a:lnRef idx="0"/>
          <a:fillRef idx="0"/>
          <a:effectRef idx="0"/>
          <a:fontRef idx="minor"/>
        </p:style>
      </p:sp>
      <p:sp>
        <p:nvSpPr>
          <p:cNvPr id="208" name="CustomShape 2"/>
          <p:cNvSpPr/>
          <p:nvPr/>
        </p:nvSpPr>
        <p:spPr>
          <a:xfrm>
            <a:off x="7560000" y="6840000"/>
            <a:ext cx="2518560" cy="538560"/>
          </a:xfrm>
          <a:prstGeom prst="rect">
            <a:avLst/>
          </a:prstGeom>
          <a:solidFill>
            <a:srgbClr val="e74c3c"/>
          </a:solidFill>
          <a:ln w="72000">
            <a:noFill/>
          </a:ln>
        </p:spPr>
        <p:style>
          <a:lnRef idx="0"/>
          <a:fillRef idx="0"/>
          <a:effectRef idx="0"/>
          <a:fontRef idx="minor"/>
        </p:style>
      </p:sp>
      <p:sp>
        <p:nvSpPr>
          <p:cNvPr id="209" name="CustomShape 3"/>
          <p:cNvSpPr/>
          <p:nvPr/>
        </p:nvSpPr>
        <p:spPr>
          <a:xfrm>
            <a:off x="900000" y="6840000"/>
            <a:ext cx="6478560" cy="538560"/>
          </a:xfrm>
          <a:prstGeom prst="rect">
            <a:avLst/>
          </a:prstGeom>
          <a:solidFill>
            <a:srgbClr val="bdc3c7"/>
          </a:solidFill>
          <a:ln w="72000">
            <a:noFill/>
          </a:ln>
        </p:spPr>
        <p:style>
          <a:lnRef idx="0"/>
          <a:fillRef idx="0"/>
          <a:effectRef idx="0"/>
          <a:fontRef idx="minor"/>
        </p:style>
      </p:sp>
      <p:sp>
        <p:nvSpPr>
          <p:cNvPr id="210" name="CustomShape 4"/>
          <p:cNvSpPr/>
          <p:nvPr/>
        </p:nvSpPr>
        <p:spPr>
          <a:xfrm>
            <a:off x="180000" y="6840000"/>
            <a:ext cx="538560" cy="538560"/>
          </a:xfrm>
          <a:prstGeom prst="rect">
            <a:avLst/>
          </a:prstGeom>
          <a:noFill/>
          <a:ln w="72000">
            <a:noFill/>
          </a:ln>
        </p:spPr>
        <p:style>
          <a:lnRef idx="0"/>
          <a:fillRef idx="0"/>
          <a:effectRef idx="0"/>
          <a:fontRef idx="minor"/>
        </p:style>
      </p:sp>
      <p:sp>
        <p:nvSpPr>
          <p:cNvPr id="211"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12"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git-scm.com/"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1.xml"/>
</Relationships>
</file>

<file path=ppt/slides/_rels/slide3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1.xml"/>
</Relationships>
</file>

<file path=ppt/slides/_rels/slide3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3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8.xml.rels><?xml version="1.0" encoding="UTF-8"?>
<Relationships xmlns="http://schemas.openxmlformats.org/package/2006/relationships"><Relationship Id="rId1" Type="http://schemas.openxmlformats.org/officeDocument/2006/relationships/hyperlink" Target="http://www.github.com/" TargetMode="External"/><Relationship Id="rId2" Type="http://schemas.openxmlformats.org/officeDocument/2006/relationships/slideLayout" Target="../slideLayouts/slideLayout6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60000" y="333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Git</a:t>
            </a:r>
            <a:endParaRPr b="0" lang="en-US" sz="3200" spc="-1" strike="noStrike">
              <a:latin typeface="Arial"/>
            </a:endParaRPr>
          </a:p>
        </p:txBody>
      </p:sp>
      <p:sp>
        <p:nvSpPr>
          <p:cNvPr id="250" name="CustomShape 2"/>
          <p:cNvSpPr/>
          <p:nvPr/>
        </p:nvSpPr>
        <p:spPr>
          <a:xfrm>
            <a:off x="540000" y="4680000"/>
            <a:ext cx="9178560" cy="25185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Install</a:t>
            </a:r>
            <a:endParaRPr b="0" lang="en-US" sz="3200" spc="-1" strike="noStrike">
              <a:latin typeface="Arial"/>
            </a:endParaRPr>
          </a:p>
        </p:txBody>
      </p:sp>
      <p:sp>
        <p:nvSpPr>
          <p:cNvPr id="268" name="CustomShape 2"/>
          <p:cNvSpPr/>
          <p:nvPr/>
        </p:nvSpPr>
        <p:spPr>
          <a:xfrm>
            <a:off x="239400" y="1813320"/>
            <a:ext cx="9178560" cy="467856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a:solidFill>
                  <a:srgbClr val="1c1c1c"/>
                </a:solidFill>
                <a:latin typeface="Noto Sans SemiBold"/>
                <a:ea typeface="DejaVu Sans"/>
              </a:rPr>
              <a:t>• </a:t>
            </a:r>
            <a:r>
              <a:rPr b="1" lang="en-IN" sz="2600" spc="-1" strike="noStrike">
                <a:solidFill>
                  <a:srgbClr val="1c1c1c"/>
                </a:solidFill>
                <a:latin typeface="Noto Sans SemiBold"/>
                <a:ea typeface="DejaVu Sans"/>
              </a:rPr>
              <a:t>Git website: </a:t>
            </a:r>
            <a:r>
              <a:rPr b="1" lang="en-IN" sz="2600" spc="-1" strike="noStrike" u="sng">
                <a:solidFill>
                  <a:srgbClr val="0000ff"/>
                </a:solidFill>
                <a:uFillTx/>
                <a:latin typeface="Noto Sans SemiBold"/>
                <a:ea typeface="DejaVu Sans"/>
                <a:hlinkClick r:id="rId1"/>
              </a:rPr>
              <a:t>http://git-scm.com/</a:t>
            </a:r>
            <a:endParaRPr b="0" lang="en-US" sz="2600" spc="-1" strike="noStrike">
              <a:latin typeface="Arial"/>
            </a:endParaRPr>
          </a:p>
          <a:p>
            <a:pPr>
              <a:lnSpc>
                <a:spcPct val="100000"/>
              </a:lnSpc>
              <a:spcAft>
                <a:spcPts val="1142"/>
              </a:spcAft>
            </a:pPr>
            <a:r>
              <a:rPr b="1" lang="en-IN" sz="2600" spc="-1" strike="noStrike">
                <a:solidFill>
                  <a:srgbClr val="1c1c1c"/>
                </a:solidFill>
                <a:latin typeface="Noto Sans SemiBold"/>
                <a:ea typeface="DejaVu Sans"/>
              </a:rPr>
              <a:t>sudo apt-get install git-all</a:t>
            </a:r>
            <a:endParaRPr b="0" lang="en-US" sz="2600" spc="-1" strike="noStrike">
              <a:latin typeface="Arial"/>
            </a:endParaRPr>
          </a:p>
          <a:p>
            <a:pPr>
              <a:lnSpc>
                <a:spcPct val="100000"/>
              </a:lnSpc>
              <a:spcAft>
                <a:spcPts val="1142"/>
              </a:spcAft>
            </a:pPr>
            <a:r>
              <a:rPr b="1" lang="en-IN" sz="2600" spc="-1" strike="noStrike">
                <a:solidFill>
                  <a:srgbClr val="1c1c1c"/>
                </a:solidFill>
                <a:latin typeface="Noto Sans SemiBold"/>
                <a:ea typeface="DejaVu Sans"/>
              </a:rPr>
              <a:t>Sudo dnf install git-all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Two Types of VCS(Version Control System)</a:t>
            </a:r>
            <a:endParaRPr b="0" lang="en-US" sz="3200" spc="-1" strike="noStrike">
              <a:latin typeface="Arial"/>
            </a:endParaRPr>
          </a:p>
        </p:txBody>
      </p:sp>
      <p:sp>
        <p:nvSpPr>
          <p:cNvPr id="270"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Centralized VCS</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Distributed VCS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Centralized VCS</a:t>
            </a:r>
            <a:endParaRPr b="0" lang="en-US" sz="3200" spc="-1" strike="noStrike">
              <a:latin typeface="Arial"/>
            </a:endParaRPr>
          </a:p>
        </p:txBody>
      </p:sp>
      <p:sp>
        <p:nvSpPr>
          <p:cNvPr id="272"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A central server repository (repo) holds the "official copy" of the code </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You make "checkouts" of it to your local copy</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When you're done, you "check in" back to the server</a:t>
            </a:r>
            <a:endParaRPr b="0" lang="en-US" sz="2600" spc="-1" strike="noStrike">
              <a:latin typeface="Arial"/>
            </a:endParaRPr>
          </a:p>
          <a:p>
            <a:pPr>
              <a:lnSpc>
                <a:spcPct val="100000"/>
              </a:lnSpc>
              <a:spcAft>
                <a:spcPts val="1142"/>
              </a:spcAf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3" name="" descr=""/>
          <p:cNvPicPr/>
          <p:nvPr/>
        </p:nvPicPr>
        <p:blipFill>
          <a:blip r:embed="rId1"/>
          <a:stretch/>
        </p:blipFill>
        <p:spPr>
          <a:xfrm>
            <a:off x="1256760" y="1656000"/>
            <a:ext cx="7618680" cy="4800960"/>
          </a:xfrm>
          <a:prstGeom prst="rect">
            <a:avLst/>
          </a:prstGeom>
          <a:ln>
            <a:noFill/>
          </a:ln>
        </p:spPr>
      </p:pic>
      <p:sp>
        <p:nvSpPr>
          <p:cNvPr id="274" name="CustomShape 1"/>
          <p:cNvSpPr/>
          <p:nvPr/>
        </p:nvSpPr>
        <p:spPr>
          <a:xfrm>
            <a:off x="360000" y="360000"/>
            <a:ext cx="9358560" cy="898560"/>
          </a:xfrm>
          <a:prstGeom prst="rect">
            <a:avLst/>
          </a:prstGeom>
          <a:noFill/>
          <a:ln>
            <a:noFill/>
          </a:ln>
        </p:spPr>
        <p:style>
          <a:lnRef idx="0"/>
          <a:fillRef idx="0"/>
          <a:effectRef idx="0"/>
          <a:fontRef idx="minor"/>
        </p:style>
      </p:sp>
      <p:sp>
        <p:nvSpPr>
          <p:cNvPr id="275" name="CustomShape 2"/>
          <p:cNvSpPr/>
          <p:nvPr/>
        </p:nvSpPr>
        <p:spPr>
          <a:xfrm>
            <a:off x="180360" y="688788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Distributed VCS</a:t>
            </a:r>
            <a:endParaRPr b="0" lang="en-US" sz="3200" spc="-1" strike="noStrike">
              <a:latin typeface="Arial"/>
            </a:endParaRPr>
          </a:p>
        </p:txBody>
      </p:sp>
      <p:sp>
        <p:nvSpPr>
          <p:cNvPr id="277"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You "clone" it and "pull" changes from it</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Your local repo is a complete copy of everything on the remote server</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Local repo keeps version history</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You can "push" changes back to server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8" name="" descr=""/>
          <p:cNvPicPr/>
          <p:nvPr/>
        </p:nvPicPr>
        <p:blipFill>
          <a:blip r:embed="rId1"/>
          <a:stretch/>
        </p:blipFill>
        <p:spPr>
          <a:xfrm rot="21570000">
            <a:off x="1761840" y="1274400"/>
            <a:ext cx="5474160" cy="5396760"/>
          </a:xfrm>
          <a:prstGeom prst="rect">
            <a:avLst/>
          </a:prstGeom>
          <a:ln>
            <a:noFill/>
          </a:ln>
        </p:spPr>
      </p:pic>
      <p:sp>
        <p:nvSpPr>
          <p:cNvPr id="279" name="CustomShape 1"/>
          <p:cNvSpPr/>
          <p:nvPr/>
        </p:nvSpPr>
        <p:spPr>
          <a:xfrm>
            <a:off x="180360" y="688788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60000" y="360000"/>
            <a:ext cx="9358560" cy="898560"/>
          </a:xfrm>
          <a:prstGeom prst="rect">
            <a:avLst/>
          </a:prstGeom>
          <a:noFill/>
          <a:ln>
            <a:noFill/>
          </a:ln>
        </p:spPr>
        <p:style>
          <a:lnRef idx="0"/>
          <a:fillRef idx="0"/>
          <a:effectRef idx="0"/>
          <a:fontRef idx="minor"/>
        </p:style>
      </p:sp>
      <p:sp>
        <p:nvSpPr>
          <p:cNvPr id="281"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 command line version control program</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Uses checksums to ensure data integrity</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Cross-platform</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No need to connect to central server</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 Can work without internet connection</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360000" y="360000"/>
            <a:ext cx="9358560" cy="898560"/>
          </a:xfrm>
          <a:prstGeom prst="rect">
            <a:avLst/>
          </a:prstGeom>
          <a:noFill/>
          <a:ln>
            <a:noFill/>
          </a:ln>
        </p:spPr>
        <p:style>
          <a:lnRef idx="0"/>
          <a:fillRef idx="0"/>
          <a:effectRef idx="0"/>
          <a:fontRef idx="minor"/>
        </p:style>
      </p:sp>
      <p:sp>
        <p:nvSpPr>
          <p:cNvPr id="283"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tracks changes, not versions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No single failure point</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Developers can work independently and merge their work later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Repository</a:t>
            </a:r>
            <a:endParaRPr b="0" lang="en-US" sz="4400" spc="-1" strike="noStrike">
              <a:latin typeface="Arial"/>
            </a:endParaRPr>
          </a:p>
        </p:txBody>
      </p:sp>
      <p:sp>
        <p:nvSpPr>
          <p:cNvPr id="285"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Contain folders and files, images, videos, spreadsheets, etc.</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Anything your project needs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t>
            </a:r>
            <a:r>
              <a:rPr b="0" lang="en-IN" sz="3200" spc="-1" strike="noStrike">
                <a:solidFill>
                  <a:srgbClr val="000000"/>
                </a:solidFill>
                <a:latin typeface="Arial"/>
                <a:ea typeface="DejaVu Sans"/>
              </a:rPr>
              <a:t>origin" is a shorthand name for the remote repository that a project was originally cloned from.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Git</a:t>
            </a:r>
            <a:endParaRPr b="0" lang="en-US" sz="4400" spc="-1" strike="noStrike">
              <a:latin typeface="Arial"/>
            </a:endParaRPr>
          </a:p>
        </p:txBody>
      </p:sp>
      <p:sp>
        <p:nvSpPr>
          <p:cNvPr id="287"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Snapshots, Not Differences</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The major difference between Git and any other VCS (Subversion and friends included) is the way Git thinks about its data.</a:t>
            </a:r>
            <a:endParaRPr b="0" lang="en-US"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other systems store information as a list of file-based changes. </a:t>
            </a:r>
            <a:endParaRPr b="0" lang="en-US"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store as a set of files and the changes made to each file over time (Detla VCS)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Two Types</a:t>
            </a:r>
            <a:endParaRPr b="0" lang="en-US" sz="3200" spc="-1" strike="noStrike">
              <a:latin typeface="Arial"/>
            </a:endParaRPr>
          </a:p>
        </p:txBody>
      </p:sp>
      <p:sp>
        <p:nvSpPr>
          <p:cNvPr id="252"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Source Control</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Version Control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8" name="" descr=""/>
          <p:cNvPicPr/>
          <p:nvPr/>
        </p:nvPicPr>
        <p:blipFill>
          <a:blip r:embed="rId1"/>
          <a:stretch/>
        </p:blipFill>
        <p:spPr>
          <a:xfrm>
            <a:off x="648000" y="1584000"/>
            <a:ext cx="8854920" cy="4246920"/>
          </a:xfrm>
          <a:prstGeom prst="rect">
            <a:avLst/>
          </a:prstGeom>
          <a:ln>
            <a:noFill/>
          </a:ln>
        </p:spPr>
      </p:pic>
      <p:sp>
        <p:nvSpPr>
          <p:cNvPr id="289" name="CustomShape 1"/>
          <p:cNvSpPr/>
          <p:nvPr/>
        </p:nvSpPr>
        <p:spPr>
          <a:xfrm>
            <a:off x="108360" y="684000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
        <p:nvSpPr>
          <p:cNvPr id="290" name="CustomShape 2"/>
          <p:cNvSpPr/>
          <p:nvPr/>
        </p:nvSpPr>
        <p:spPr>
          <a:xfrm>
            <a:off x="108360" y="623988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Other VCS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360000" y="360000"/>
            <a:ext cx="9358560" cy="898560"/>
          </a:xfrm>
          <a:prstGeom prst="rect">
            <a:avLst/>
          </a:prstGeom>
          <a:noFill/>
          <a:ln>
            <a:noFill/>
          </a:ln>
        </p:spPr>
        <p:style>
          <a:lnRef idx="0"/>
          <a:fillRef idx="0"/>
          <a:effectRef idx="0"/>
          <a:fontRef idx="minor"/>
        </p:style>
      </p:sp>
      <p:sp>
        <p:nvSpPr>
          <p:cNvPr id="292"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Its data more like a series of snapshots of a miniature filesystem. </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 doesn’t store the file again, just a link to the previous identical file it has already stored. </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Stream of snapshots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3" name="" descr=""/>
          <p:cNvPicPr/>
          <p:nvPr/>
        </p:nvPicPr>
        <p:blipFill>
          <a:blip r:embed="rId1"/>
          <a:stretch/>
        </p:blipFill>
        <p:spPr>
          <a:xfrm>
            <a:off x="432000" y="1800000"/>
            <a:ext cx="9214920" cy="3958920"/>
          </a:xfrm>
          <a:prstGeom prst="rect">
            <a:avLst/>
          </a:prstGeom>
          <a:ln>
            <a:noFill/>
          </a:ln>
        </p:spPr>
      </p:pic>
      <p:sp>
        <p:nvSpPr>
          <p:cNvPr id="294" name="CustomShape 1"/>
          <p:cNvSpPr/>
          <p:nvPr/>
        </p:nvSpPr>
        <p:spPr>
          <a:xfrm>
            <a:off x="108720" y="684036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
        <p:nvSpPr>
          <p:cNvPr id="295" name="CustomShape 2"/>
          <p:cNvSpPr/>
          <p:nvPr/>
        </p:nvSpPr>
        <p:spPr>
          <a:xfrm>
            <a:off x="108720" y="624024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Git VCS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Three Tier Architecture</a:t>
            </a:r>
            <a:endParaRPr b="0" lang="en-US" sz="4400" spc="-1" strike="noStrike">
              <a:latin typeface="Arial"/>
            </a:endParaRPr>
          </a:p>
        </p:txBody>
      </p:sp>
      <p:pic>
        <p:nvPicPr>
          <p:cNvPr id="297" name="" descr=""/>
          <p:cNvPicPr/>
          <p:nvPr/>
        </p:nvPicPr>
        <p:blipFill>
          <a:blip r:embed="rId1"/>
          <a:stretch/>
        </p:blipFill>
        <p:spPr>
          <a:xfrm>
            <a:off x="1256760" y="1710000"/>
            <a:ext cx="7618680" cy="4199040"/>
          </a:xfrm>
          <a:prstGeom prst="rect">
            <a:avLst/>
          </a:prstGeom>
          <a:ln>
            <a:noFill/>
          </a:ln>
        </p:spPr>
      </p:pic>
      <p:sp>
        <p:nvSpPr>
          <p:cNvPr id="298" name="CustomShape 2"/>
          <p:cNvSpPr/>
          <p:nvPr/>
        </p:nvSpPr>
        <p:spPr>
          <a:xfrm>
            <a:off x="109080" y="684072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360000" y="360000"/>
            <a:ext cx="9358560" cy="898560"/>
          </a:xfrm>
          <a:prstGeom prst="rect">
            <a:avLst/>
          </a:prstGeom>
          <a:noFill/>
          <a:ln>
            <a:noFill/>
          </a:ln>
        </p:spPr>
        <p:style>
          <a:lnRef idx="0"/>
          <a:fillRef idx="0"/>
          <a:effectRef idx="0"/>
          <a:fontRef idx="minor"/>
        </p:style>
      </p:sp>
      <p:sp>
        <p:nvSpPr>
          <p:cNvPr id="300"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Modified - You have changed the file but have not committed it to your database yet.</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Staged - You have marked a modified file in its current version to go into your next commit snapshot.</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Committed - The data is safely stored in your local database.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Git Workflow</a:t>
            </a:r>
            <a:endParaRPr b="0" lang="en-US" sz="4400" spc="-1" strike="noStrike">
              <a:latin typeface="Arial"/>
            </a:endParaRPr>
          </a:p>
        </p:txBody>
      </p:sp>
      <p:sp>
        <p:nvSpPr>
          <p:cNvPr id="302"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Modify files in your working tree.</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Selectively stage just those changes you want to be part of your next commit, which adds only those changes to the staging area.</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Commit, which takes the files as they are in the staging area and stores that snapshot permanently to your Git directory.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First Setup commands</a:t>
            </a:r>
            <a:endParaRPr b="0" lang="en-US" sz="4400" spc="-1" strike="noStrike">
              <a:latin typeface="Arial"/>
            </a:endParaRPr>
          </a:p>
        </p:txBody>
      </p:sp>
      <p:sp>
        <p:nvSpPr>
          <p:cNvPr id="304"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config --list –show-origin</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config --global user.name "John Doe"</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config --global user.email a@exp.com</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config --global core.editor code</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config –list</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config --global init.defaultBranch main</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config user.name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Project commands</a:t>
            </a:r>
            <a:endParaRPr b="0" lang="en-US" sz="4400" spc="-1" strike="noStrike">
              <a:latin typeface="Arial"/>
            </a:endParaRPr>
          </a:p>
        </p:txBody>
      </p:sp>
      <p:sp>
        <p:nvSpPr>
          <p:cNvPr id="306"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fontScale="73000"/>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Check Version</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--version</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Initialize git in project</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init</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Add changes to git</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add .</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Commit Change </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commit -m “Message”</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log</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log</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fontScale="56000"/>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When you commit , Staging the files computes a checksum</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checksums each subdirectory  and stores them as a tree object in the Git repository. </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then creates a commit object that has the metadata and a pointer to the root project tree so it can re-create that snapshot when needed.</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Stores that version of the file in the Git repository (Blobs) and adds that checksum to the staging area</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then creates a commit object that has the metadata and a pointer to the root project tree so it can re-create that snapshot when needed.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repo have</a:t>
            </a:r>
            <a:endParaRPr b="0" lang="en-US" sz="32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blobs (each representing the contents of file)</a:t>
            </a:r>
            <a:endParaRPr b="0" lang="en-US"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tree that lists the contents of the directory and specifies which file names are stored as which blobs</a:t>
            </a:r>
            <a:endParaRPr b="0" lang="en-US" sz="2800" spc="-1" strike="noStrike">
              <a:latin typeface="Arial"/>
            </a:endParaRPr>
          </a:p>
          <a:p>
            <a:pPr lvl="1" marL="864000" indent="-32292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commit with the pointer to that root tree and all the commit metadata.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Source Control</a:t>
            </a:r>
            <a:endParaRPr b="0" lang="en-US" sz="3200" spc="-1" strike="noStrike">
              <a:latin typeface="Arial"/>
            </a:endParaRPr>
          </a:p>
        </p:txBody>
      </p:sp>
      <p:sp>
        <p:nvSpPr>
          <p:cNvPr id="254"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fontScale="70000"/>
          </a:bodyPr>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Source control refers to tracking and managing changes to code. This ensures that developers are always working on the right version of source code.</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Source control is specific to source code. Version control also covers large binary files and digital assets.</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Source control management (SCM) refers to tools that help you keep track of your code with a complete history of changes.</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Source control is specific to tracking changes in source code. And a source code management tool (SCM) tracks changes to a source code repository.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9" name="" descr=""/>
          <p:cNvPicPr/>
          <p:nvPr/>
        </p:nvPicPr>
        <p:blipFill>
          <a:blip r:embed="rId1"/>
          <a:stretch/>
        </p:blipFill>
        <p:spPr>
          <a:xfrm>
            <a:off x="360000" y="1368000"/>
            <a:ext cx="9358920" cy="5182920"/>
          </a:xfrm>
          <a:prstGeom prst="rect">
            <a:avLst/>
          </a:prstGeom>
          <a:ln>
            <a:noFill/>
          </a:ln>
        </p:spPr>
      </p:pic>
      <p:sp>
        <p:nvSpPr>
          <p:cNvPr id="310" name="CustomShape 1"/>
          <p:cNvSpPr/>
          <p:nvPr/>
        </p:nvSpPr>
        <p:spPr>
          <a:xfrm>
            <a:off x="109080" y="684072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Snapshots</a:t>
            </a:r>
            <a:endParaRPr b="0" lang="en-US" sz="4400" spc="-1" strike="noStrike">
              <a:latin typeface="Arial"/>
            </a:endParaRPr>
          </a:p>
        </p:txBody>
      </p:sp>
      <p:pic>
        <p:nvPicPr>
          <p:cNvPr id="312" name="" descr=""/>
          <p:cNvPicPr/>
          <p:nvPr/>
        </p:nvPicPr>
        <p:blipFill>
          <a:blip r:embed="rId1"/>
          <a:stretch/>
        </p:blipFill>
        <p:spPr>
          <a:xfrm>
            <a:off x="720000" y="1728000"/>
            <a:ext cx="9070920" cy="4246920"/>
          </a:xfrm>
          <a:prstGeom prst="rect">
            <a:avLst/>
          </a:prstGeom>
          <a:ln>
            <a:noFill/>
          </a:ln>
        </p:spPr>
      </p:pic>
      <p:sp>
        <p:nvSpPr>
          <p:cNvPr id="313" name="CustomShape 2"/>
          <p:cNvSpPr/>
          <p:nvPr/>
        </p:nvSpPr>
        <p:spPr>
          <a:xfrm>
            <a:off x="109080" y="685044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HEAD pointer</a:t>
            </a:r>
            <a:endParaRPr b="0" lang="en-US" sz="4400" spc="-1" strike="noStrike">
              <a:latin typeface="Arial"/>
            </a:endParaRPr>
          </a:p>
        </p:txBody>
      </p:sp>
      <p:sp>
        <p:nvSpPr>
          <p:cNvPr id="315"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Points to a specific commit in repo</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As new commits are made, the pointer changes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HEAD always points to the “head” of the currently checked-out branch in the repo</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last state of repo  (what was checked out initially)</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HEAD points to parent of next commit (where writing the next commit takes place)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6" name="" descr=""/>
          <p:cNvPicPr/>
          <p:nvPr/>
        </p:nvPicPr>
        <p:blipFill>
          <a:blip r:embed="rId1"/>
          <a:stretch/>
        </p:blipFill>
        <p:spPr>
          <a:xfrm>
            <a:off x="648000" y="1368000"/>
            <a:ext cx="8854920" cy="5398920"/>
          </a:xfrm>
          <a:prstGeom prst="rect">
            <a:avLst/>
          </a:prstGeom>
          <a:ln>
            <a:noFill/>
          </a:ln>
        </p:spPr>
      </p:pic>
      <p:sp>
        <p:nvSpPr>
          <p:cNvPr id="317" name="CustomShape 1"/>
          <p:cNvSpPr/>
          <p:nvPr/>
        </p:nvSpPr>
        <p:spPr>
          <a:xfrm>
            <a:off x="109080" y="685044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Branching</a:t>
            </a:r>
            <a:endParaRPr b="0" lang="en-US" sz="4400" spc="-1" strike="noStrike">
              <a:latin typeface="Arial"/>
            </a:endParaRPr>
          </a:p>
        </p:txBody>
      </p:sp>
      <p:sp>
        <p:nvSpPr>
          <p:cNvPr id="319"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Creates a new pointer for you to move around</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branch testing</a:t>
            </a:r>
            <a:endParaRPr b="0" lang="en-US" sz="2800" spc="-1" strike="noStrike">
              <a:latin typeface="Arial"/>
            </a:endParaRPr>
          </a:p>
        </p:txBody>
      </p:sp>
      <p:pic>
        <p:nvPicPr>
          <p:cNvPr id="320" name="" descr=""/>
          <p:cNvPicPr/>
          <p:nvPr/>
        </p:nvPicPr>
        <p:blipFill>
          <a:blip r:embed="rId1"/>
          <a:stretch/>
        </p:blipFill>
        <p:spPr>
          <a:xfrm>
            <a:off x="1224000" y="3024000"/>
            <a:ext cx="7619040" cy="3151800"/>
          </a:xfrm>
          <a:prstGeom prst="rect">
            <a:avLst/>
          </a:prstGeom>
          <a:ln>
            <a:noFill/>
          </a:ln>
        </p:spPr>
      </p:pic>
      <p:sp>
        <p:nvSpPr>
          <p:cNvPr id="321" name="CustomShape 3"/>
          <p:cNvSpPr/>
          <p:nvPr/>
        </p:nvSpPr>
        <p:spPr>
          <a:xfrm>
            <a:off x="109080" y="685044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log --oneline –decorate</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Switch Branch</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checkout testing</a:t>
            </a:r>
            <a:endParaRPr b="0" lang="en-US" sz="2800" spc="-1" strike="noStrike">
              <a:latin typeface="Arial"/>
            </a:endParaRPr>
          </a:p>
        </p:txBody>
      </p:sp>
      <p:pic>
        <p:nvPicPr>
          <p:cNvPr id="323" name="" descr=""/>
          <p:cNvPicPr/>
          <p:nvPr/>
        </p:nvPicPr>
        <p:blipFill>
          <a:blip r:embed="rId1"/>
          <a:stretch/>
        </p:blipFill>
        <p:spPr>
          <a:xfrm>
            <a:off x="1524240" y="2880000"/>
            <a:ext cx="7619040" cy="3311280"/>
          </a:xfrm>
          <a:prstGeom prst="rect">
            <a:avLst/>
          </a:prstGeom>
          <a:ln>
            <a:noFill/>
          </a:ln>
        </p:spPr>
      </p:pic>
      <p:sp>
        <p:nvSpPr>
          <p:cNvPr id="324" name="CustomShape 2"/>
          <p:cNvSpPr/>
          <p:nvPr/>
        </p:nvSpPr>
        <p:spPr>
          <a:xfrm>
            <a:off x="109080" y="686016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360000" y="360000"/>
            <a:ext cx="9358560" cy="898560"/>
          </a:xfrm>
          <a:prstGeom prst="rect">
            <a:avLst/>
          </a:prstGeom>
          <a:noFill/>
          <a:ln>
            <a:noFill/>
          </a:ln>
        </p:spPr>
        <p:style>
          <a:lnRef idx="0"/>
          <a:fillRef idx="0"/>
          <a:effectRef idx="0"/>
          <a:fontRef idx="minor"/>
        </p:style>
      </p:sp>
      <p:sp>
        <p:nvSpPr>
          <p:cNvPr id="326"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After new commit</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commit -a -m ‘Added function’</a:t>
            </a:r>
            <a:endParaRPr b="0" lang="en-US" sz="2800" spc="-1" strike="noStrike">
              <a:latin typeface="Arial"/>
            </a:endParaRPr>
          </a:p>
        </p:txBody>
      </p:sp>
      <p:pic>
        <p:nvPicPr>
          <p:cNvPr id="327" name="" descr=""/>
          <p:cNvPicPr/>
          <p:nvPr/>
        </p:nvPicPr>
        <p:blipFill>
          <a:blip r:embed="rId1"/>
          <a:stretch/>
        </p:blipFill>
        <p:spPr>
          <a:xfrm>
            <a:off x="1524240" y="3227040"/>
            <a:ext cx="7619040" cy="3180240"/>
          </a:xfrm>
          <a:prstGeom prst="rect">
            <a:avLst/>
          </a:prstGeom>
          <a:ln>
            <a:noFill/>
          </a:ln>
        </p:spPr>
      </p:pic>
      <p:sp>
        <p:nvSpPr>
          <p:cNvPr id="328" name="CustomShape 3"/>
          <p:cNvSpPr/>
          <p:nvPr/>
        </p:nvSpPr>
        <p:spPr>
          <a:xfrm>
            <a:off x="109080" y="686988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9" name="" descr=""/>
          <p:cNvPicPr/>
          <p:nvPr/>
        </p:nvPicPr>
        <p:blipFill>
          <a:blip r:embed="rId1"/>
          <a:stretch/>
        </p:blipFill>
        <p:spPr>
          <a:xfrm>
            <a:off x="1256760" y="790920"/>
            <a:ext cx="7619040" cy="6037920"/>
          </a:xfrm>
          <a:prstGeom prst="rect">
            <a:avLst/>
          </a:prstGeom>
          <a:ln>
            <a:noFill/>
          </a:ln>
        </p:spPr>
      </p:pic>
      <p:sp>
        <p:nvSpPr>
          <p:cNvPr id="330" name="CustomShape 1"/>
          <p:cNvSpPr/>
          <p:nvPr/>
        </p:nvSpPr>
        <p:spPr>
          <a:xfrm>
            <a:off x="109080" y="6879600"/>
            <a:ext cx="9322560" cy="455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Source: https://git-scm.com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Remote Branch</a:t>
            </a:r>
            <a:endParaRPr b="0" lang="en-US" sz="4400" spc="-1" strike="noStrike">
              <a:latin typeface="Arial"/>
            </a:endParaRPr>
          </a:p>
        </p:txBody>
      </p:sp>
      <p:sp>
        <p:nvSpPr>
          <p:cNvPr id="332"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remote show &lt;remote&gt;</a:t>
            </a:r>
            <a:endParaRPr b="0" lang="en-US" sz="28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ls-remote &lt;remote&gt;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3" name="" descr=""/>
          <p:cNvPicPr/>
          <p:nvPr/>
        </p:nvPicPr>
        <p:blipFill>
          <a:blip r:embed="rId1"/>
          <a:stretch/>
        </p:blipFill>
        <p:spPr>
          <a:xfrm>
            <a:off x="288000" y="648000"/>
            <a:ext cx="9359280" cy="59090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Why?</a:t>
            </a:r>
            <a:endParaRPr b="0" lang="en-US" sz="3200" spc="-1" strike="noStrike">
              <a:latin typeface="Arial"/>
            </a:endParaRPr>
          </a:p>
        </p:txBody>
      </p:sp>
      <p:sp>
        <p:nvSpPr>
          <p:cNvPr id="256"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Maintains a single source of truth for development teams</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Facilitate collaboration and accelerates release velocity</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Allows multiple developers to work on the same codebase.</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Commit and merge code without conflicts. </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Developers can even make edits to shared code, without unknowingly overwriting each other’s work.</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4" name="" descr=""/>
          <p:cNvPicPr/>
          <p:nvPr/>
        </p:nvPicPr>
        <p:blipFill>
          <a:blip r:embed="rId1"/>
          <a:stretch/>
        </p:blipFill>
        <p:spPr>
          <a:xfrm>
            <a:off x="504000" y="792000"/>
            <a:ext cx="8927280" cy="604728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360000" y="360000"/>
            <a:ext cx="9358560" cy="898560"/>
          </a:xfrm>
          <a:prstGeom prst="rect">
            <a:avLst/>
          </a:prstGeom>
          <a:noFill/>
          <a:ln>
            <a:noFill/>
          </a:ln>
        </p:spPr>
        <p:style>
          <a:lnRef idx="0"/>
          <a:fillRef idx="0"/>
          <a:effectRef idx="0"/>
          <a:fontRef idx="minor"/>
        </p:style>
      </p:sp>
      <p:sp>
        <p:nvSpPr>
          <p:cNvPr id="336"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To synchronize your work with a given remote, you run a git fetch &lt;remote&gt;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7" name="" descr=""/>
          <p:cNvPicPr/>
          <p:nvPr/>
        </p:nvPicPr>
        <p:blipFill>
          <a:blip r:embed="rId1"/>
          <a:stretch/>
        </p:blipFill>
        <p:spPr>
          <a:xfrm>
            <a:off x="360000" y="648000"/>
            <a:ext cx="9071280" cy="619128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Push</a:t>
            </a:r>
            <a:endParaRPr b="0" lang="en-US" sz="4400" spc="-1" strike="noStrike">
              <a:latin typeface="Arial"/>
            </a:endParaRPr>
          </a:p>
        </p:txBody>
      </p:sp>
      <p:sp>
        <p:nvSpPr>
          <p:cNvPr id="339"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fontScale="70000"/>
          </a:bodyPr>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push origin fixissue</a:t>
            </a:r>
            <a:endParaRPr b="0" lang="en-US" sz="28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push &lt;remote&gt; &lt;branch&gt;</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Other team they can run below command to get fixissue</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fetch origin</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To merge this work into your current working branch, you can run </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merge origin/fixissue</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If you want your own fixissue branch that you can work on</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checkout -b serverfix origin/fixissue</a:t>
            </a:r>
            <a:endParaRPr b="0" lang="en-US" sz="2800" spc="-1" strike="noStrike">
              <a:latin typeface="Arial"/>
            </a:endParaRPr>
          </a:p>
          <a:p>
            <a:pPr>
              <a:lnSpc>
                <a:spcPct val="100000"/>
              </a:lnSpc>
              <a:spcBef>
                <a:spcPts val="1417"/>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Tracking</a:t>
            </a:r>
            <a:endParaRPr b="0" lang="en-US" sz="4400" spc="-1" strike="noStrike">
              <a:latin typeface="Arial"/>
            </a:endParaRPr>
          </a:p>
        </p:txBody>
      </p:sp>
      <p:sp>
        <p:nvSpPr>
          <p:cNvPr id="341"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fontScale="87000"/>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Checking out a local branch from a remote-tracking branch automatically creates what is called a “tracking branch” (and the branch it tracks is called an “upstream branch”)</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Tracking branches are local branches that have a direct relationship to a remote branch.</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If you’re on a tracking branch and type git pull,</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When you clone a repository, it generally automatically creates a master branch that tracks origin/master.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360000" y="360000"/>
            <a:ext cx="9358560" cy="898560"/>
          </a:xfrm>
          <a:prstGeom prst="rect">
            <a:avLst/>
          </a:prstGeom>
          <a:noFill/>
          <a:ln>
            <a:noFill/>
          </a:ln>
        </p:spPr>
        <p:style>
          <a:lnRef idx="0"/>
          <a:fillRef idx="0"/>
          <a:effectRef idx="0"/>
          <a:fontRef idx="minor"/>
        </p:style>
      </p:sp>
      <p:sp>
        <p:nvSpPr>
          <p:cNvPr id="343"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fontScale="91000"/>
          </a:bodyPr>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checkout --track origin/fixissue</a:t>
            </a:r>
            <a:endParaRPr b="0" lang="en-US" sz="28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checkout fixissue</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To set up a local branch with a different name than the remote branch</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checkout -b newbranch origin/fixissue</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change the upstream branch you’re tracking</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branch -u origin/fixissue</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Check all tracking branch</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branch -vv</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Pulling</a:t>
            </a:r>
            <a:endParaRPr b="0" lang="en-US" sz="4400" spc="-1" strike="noStrike">
              <a:latin typeface="Arial"/>
            </a:endParaRPr>
          </a:p>
        </p:txBody>
      </p:sp>
      <p:sp>
        <p:nvSpPr>
          <p:cNvPr id="345"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fontScale="80000"/>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fetch command will fetch all the changes on the server that you don’t have yet, it will not modify your working directory at all. It will simply get the data for you and let you merge it yourself. </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pull which is essentially a git fetch immediately followed by a git merge in most cases.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It’s better to simply use the fetch and merge commands explicitly as the magic of git pull can often be confusing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Delete Remote Branch</a:t>
            </a:r>
            <a:endParaRPr b="0" lang="en-US" sz="4400" spc="-1" strike="noStrike">
              <a:latin typeface="Arial"/>
            </a:endParaRPr>
          </a:p>
        </p:txBody>
      </p:sp>
      <p:sp>
        <p:nvSpPr>
          <p:cNvPr id="347"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push origin --delete fixissue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Basically all this does is remove the pointer from the server. The Git server will generally keep the data there for a while until a garbage collection runs,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Github</a:t>
            </a:r>
            <a:endParaRPr b="0" lang="en-US" sz="4400" spc="-1" strike="noStrike">
              <a:latin typeface="Arial"/>
            </a:endParaRPr>
          </a:p>
        </p:txBody>
      </p:sp>
      <p:sp>
        <p:nvSpPr>
          <p:cNvPr id="349"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3200" spc="-1" strike="noStrike" u="sng">
                <a:solidFill>
                  <a:srgbClr val="0000ff"/>
                </a:solidFill>
                <a:uFillTx/>
                <a:latin typeface="Arial"/>
                <a:ea typeface="DejaVu Sans"/>
                <a:hlinkClick r:id="rId1"/>
              </a:rPr>
              <a:t>www.github.com</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ff"/>
                </a:solidFill>
                <a:latin typeface="Arial"/>
                <a:ea typeface="DejaVu Sans"/>
              </a:rPr>
              <a:t>Login on website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ff"/>
                </a:solidFill>
                <a:latin typeface="Arial"/>
                <a:ea typeface="DejaVu Sans"/>
              </a:rPr>
              <a:t>Create repository</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Workflow</a:t>
            </a:r>
            <a:endParaRPr b="0" lang="en-US" sz="4400" spc="-1" strike="noStrike">
              <a:latin typeface="Arial"/>
            </a:endParaRPr>
          </a:p>
        </p:txBody>
      </p:sp>
      <p:sp>
        <p:nvSpPr>
          <p:cNvPr id="351"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fontScale="80000"/>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Fork the project.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Create a topic branch from master.</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Make some commits to improve the project.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Push this branch to your GitHub project.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Open a Pull Request on GitHub.</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Discuss, and optionally continue committing.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The project owner merges or closes the Pull Request.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Sync the updated master back to your fork.</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Source Control tools</a:t>
            </a:r>
            <a:endParaRPr b="0" lang="en-US" sz="3200" spc="-1" strike="noStrike">
              <a:latin typeface="Arial"/>
            </a:endParaRPr>
          </a:p>
        </p:txBody>
      </p:sp>
      <p:sp>
        <p:nvSpPr>
          <p:cNvPr id="258"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Git</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Subversion</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Clearcase</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Mercurial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0000"/>
                </a:solidFill>
                <a:latin typeface="Arial"/>
                <a:ea typeface="DejaVu Sans"/>
              </a:rPr>
              <a:t>Forking</a:t>
            </a:r>
            <a:endParaRPr b="0" lang="en-US" sz="4400" spc="-1" strike="noStrike">
              <a:latin typeface="Arial"/>
            </a:endParaRPr>
          </a:p>
        </p:txBody>
      </p:sp>
      <p:sp>
        <p:nvSpPr>
          <p:cNvPr id="353"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fontScale="74000"/>
          </a:bodyPr>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When you “fork” a project, GitHub will make a copy of the project that is entirely yours. It lives in your namespace, and you can push to it.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git clone url</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Make change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Check changes</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diff --word-diff </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Commit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Push to server</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IN" sz="2800" spc="-1" strike="noStrike">
                <a:solidFill>
                  <a:srgbClr val="000000"/>
                </a:solidFill>
                <a:latin typeface="Arial"/>
                <a:ea typeface="DejaVu Sans"/>
              </a:rPr>
              <a:t>git push origin branch</a:t>
            </a:r>
            <a:endParaRPr b="0" lang="en-US" sz="2800" spc="-1" strike="noStrike">
              <a:latin typeface="Arial"/>
            </a:endParaRPr>
          </a:p>
          <a:p>
            <a:pPr>
              <a:lnSpc>
                <a:spcPct val="100000"/>
              </a:lnSpc>
              <a:spcBef>
                <a:spcPts val="1417"/>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Version Control</a:t>
            </a:r>
            <a:endParaRPr b="0" lang="en-US" sz="3200" spc="-1" strike="noStrike">
              <a:latin typeface="Arial"/>
            </a:endParaRPr>
          </a:p>
        </p:txBody>
      </p:sp>
      <p:sp>
        <p:nvSpPr>
          <p:cNvPr id="260"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Version control allows you to manage changes to files over time and store these modifications in a database.</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Version control is a component of software configuration management.</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 </a:t>
            </a:r>
            <a:r>
              <a:rPr b="1" lang="en-IN" sz="2600" spc="-1" strike="noStrike">
                <a:solidFill>
                  <a:srgbClr val="1c1c1c"/>
                </a:solidFill>
                <a:latin typeface="Noto Sans SemiBold"/>
                <a:ea typeface="DejaVu Sans"/>
              </a:rPr>
              <a:t>These systems are critical to ensure everyone has access to the latest code. </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Helps teams collaborate around the world.</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Accelerates product delivery.</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Source Control is subset of Version Control</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Tools</a:t>
            </a:r>
            <a:endParaRPr b="0" lang="en-US" sz="3200" spc="-1" strike="noStrike">
              <a:latin typeface="Arial"/>
            </a:endParaRPr>
          </a:p>
        </p:txBody>
      </p:sp>
      <p:sp>
        <p:nvSpPr>
          <p:cNvPr id="262"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Git</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SVN</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ClearCase</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Mercurial</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TFS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Git Version Control</a:t>
            </a:r>
            <a:endParaRPr b="0" lang="en-US" sz="3200" spc="-1" strike="noStrike">
              <a:latin typeface="Arial"/>
            </a:endParaRPr>
          </a:p>
        </p:txBody>
      </p:sp>
      <p:sp>
        <p:nvSpPr>
          <p:cNvPr id="264"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Git version control is open source. It's a distributed free version control software. In fact, Git version control is one of the most popular options. It's open source, so anyone can use it.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360000" y="360000"/>
            <a:ext cx="9358560" cy="89856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History</a:t>
            </a:r>
            <a:endParaRPr b="0" lang="en-US" sz="3200" spc="-1" strike="noStrike">
              <a:latin typeface="Arial"/>
            </a:endParaRPr>
          </a:p>
        </p:txBody>
      </p:sp>
      <p:sp>
        <p:nvSpPr>
          <p:cNvPr id="266" name="CustomShape 2"/>
          <p:cNvSpPr/>
          <p:nvPr/>
        </p:nvSpPr>
        <p:spPr>
          <a:xfrm>
            <a:off x="360000" y="1980000"/>
            <a:ext cx="9178560" cy="4678560"/>
          </a:xfrm>
          <a:prstGeom prst="rect">
            <a:avLst/>
          </a:prstGeom>
          <a:noFill/>
          <a:ln>
            <a:noFill/>
          </a:ln>
        </p:spPr>
        <p:style>
          <a:lnRef idx="0"/>
          <a:fillRef idx="0"/>
          <a:effectRef idx="0"/>
          <a:fontRef idx="minor"/>
        </p:style>
        <p:txBody>
          <a:bodyPr lIns="0" rIns="0" tIns="0" bIns="0">
            <a:normAutofit/>
          </a:bodyPr>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Created by Linus Torvalds,creator of Linux, in 2005 </a:t>
            </a:r>
            <a:endParaRPr b="0" lang="en-US" sz="2600" spc="-1" strike="noStrike">
              <a:latin typeface="Arial"/>
            </a:endParaRPr>
          </a:p>
          <a:p>
            <a:pPr marL="216000" indent="-21492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ea typeface="DejaVu Sans"/>
              </a:rPr>
              <a:t>Designed for Linux kernel</a:t>
            </a:r>
            <a:endParaRPr b="0" lang="en-US" sz="2600" spc="-1" strike="noStrike">
              <a:latin typeface="Arial"/>
            </a:endParaRPr>
          </a:p>
          <a:p>
            <a:pPr>
              <a:lnSpc>
                <a:spcPct val="100000"/>
              </a:lnSpc>
              <a:spcAft>
                <a:spcPts val="1142"/>
              </a:spcAft>
            </a:pPr>
            <a:endParaRPr b="0" lang="en-US" sz="2600" spc="-1" strike="noStrike">
              <a:latin typeface="Arial"/>
            </a:endParaRPr>
          </a:p>
          <a:p>
            <a:pPr>
              <a:lnSpc>
                <a:spcPct val="100000"/>
              </a:lnSpc>
              <a:spcAft>
                <a:spcPts val="1142"/>
              </a:spcAf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2021-07-28T21:41:34Z</dcterms:created>
  <dc:creator/>
  <dc:description/>
  <dc:language>en-IN</dc:language>
  <cp:lastModifiedBy/>
  <dcterms:modified xsi:type="dcterms:W3CDTF">2021-08-02T18:27:34Z</dcterms:modified>
  <cp:revision>22</cp:revision>
  <dc:subject/>
  <dc:title>Alizarin</dc:title>
</cp:coreProperties>
</file>