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li</a:t>
            </a:r>
            <a:r>
              <a:rPr b="0" lang="en-IN" sz="4400" spc="-1" strike="noStrike">
                <a:latin typeface="Arial"/>
              </a:rPr>
              <a:t>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o 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</a:t>
            </a:r>
            <a:r>
              <a:rPr b="0" lang="en-IN" sz="4400" spc="-1" strike="noStrike">
                <a:latin typeface="Arial"/>
              </a:rPr>
              <a:t>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</a:t>
            </a:r>
            <a:r>
              <a:rPr b="0" lang="en-IN" sz="4400" spc="-1" strike="noStrike">
                <a:latin typeface="Arial"/>
              </a:rPr>
              <a:t>e</a:t>
            </a:r>
            <a:r>
              <a:rPr b="0" lang="en-IN" sz="4400" spc="-1" strike="noStrike">
                <a:latin typeface="Arial"/>
              </a:rPr>
              <a:t>x</a:t>
            </a:r>
            <a:r>
              <a:rPr b="0" lang="en-IN" sz="4400" spc="-1" strike="noStrike">
                <a:latin typeface="Arial"/>
              </a:rPr>
              <a:t>t </a:t>
            </a:r>
            <a:r>
              <a:rPr b="0" lang="en-IN" sz="4400" spc="-1" strike="noStrike">
                <a:latin typeface="Arial"/>
              </a:rPr>
              <a:t>f</a:t>
            </a:r>
            <a:r>
              <a:rPr b="0" lang="en-IN" sz="4400" spc="-1" strike="noStrike">
                <a:latin typeface="Arial"/>
              </a:rPr>
              <a:t>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</a:t>
            </a:r>
            <a:r>
              <a:rPr b="0" lang="en-IN" sz="4400" spc="-1" strike="noStrike">
                <a:latin typeface="Arial"/>
              </a:rPr>
              <a:t>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85800" y="21301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371600" y="388620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String operations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concatenate with + or neighbors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word = 'Help' + x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word = 'Help' 'a'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subscripting of strings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'Hello'[2]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'l'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slice: </a:t>
            </a: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'Hello'[1:2]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'el'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word[-1]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last character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len(word)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5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"hello"*3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Other Python Objects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Lists (mutable sets of strings)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 = [] # create list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 = [‘one’, 2, ‘three’, ‘banana’]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Tuples (immutable sets)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 = (‘one’, 2, ‘three’, ‘banana’)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Dictionaries (associative arrays or ‘hashes’)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 = {} # create dictionary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 = {‘lat’: 40.20547, ‘lon’: -74.76322}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var[‘lat’] = 40.2054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Each has its own set of methods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57200" y="1600200"/>
            <a:ext cx="822744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Think of a list as a stack of cards, on which your information is written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information stays in the order you place it in until you modify that order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Methods return a string or subset of the list or modify the list to add or remove components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Written as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var[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index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], index refers to order within set (think card number, starting at 0)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You can step through lists as part of a loop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List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Adding to the List</a:t>
            </a:r>
            <a:endParaRPr b="0" lang="en-IN" sz="2700" spc="-1" strike="noStrike">
              <a:latin typeface="Arial"/>
            </a:endParaRPr>
          </a:p>
          <a:p>
            <a:pPr lvl="1" marL="742680" indent="-28332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var[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] =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replaces </a:t>
            </a: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with </a:t>
            </a: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var.append(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adds </a:t>
            </a: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to the end of the list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700" spc="-1" strike="noStrike">
                <a:solidFill>
                  <a:srgbClr val="000000"/>
                </a:solidFill>
                <a:latin typeface="Calibri"/>
                <a:ea typeface="DejaVu Sans"/>
              </a:rPr>
              <a:t>Removing from the List</a:t>
            </a:r>
            <a:endParaRPr b="0" lang="en-IN" sz="2700" spc="-1" strike="noStrike">
              <a:latin typeface="Arial"/>
            </a:endParaRPr>
          </a:p>
          <a:p>
            <a:pPr lvl="1" marL="742680" indent="-28332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var[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] = []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empties contents of card, but preserves order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var.remove(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removes card at </a:t>
            </a: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var.pop(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lvl="2" marL="1143000" indent="-22644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removes </a:t>
            </a:r>
            <a:r>
              <a:rPr b="0" i="1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returns its value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lists can be heterogeneous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 = ['spam', 'eggs', 100, 1234, 2*2]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Lists can be indexed and sliced: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a[0]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Wingdings"/>
              </a:rPr>
              <a:t> spam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Wingdings"/>
              </a:rPr>
              <a:t>a[:2]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Wingdings"/>
              </a:rPr>
              <a:t> ['spam', 'eggs']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Lists can be manipulated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Wingdings"/>
              </a:rPr>
              <a:t>a[2] = a[2] + 23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Wingdings"/>
              </a:rPr>
              <a:t>a[0:2] = [1,12]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Wingdings"/>
              </a:rPr>
              <a:t>a[0:0] = []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Wingdings"/>
              </a:rPr>
              <a:t>len(a)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Wingding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Wingdings"/>
              </a:rPr>
              <a:t> 5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Like a list, tuples are iterable arrays of objects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Tuples are immutable –</a:t>
            </a:r>
            <a:br/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once created, unchangeable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add or remove items, you must redeclare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uses of tuples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County Names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Land Use Codes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Ordered set of functions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 and sequences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lists, strings, 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 examples of </a:t>
            </a:r>
            <a:r>
              <a:rPr b="0" i="1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sequence 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type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 = values separated by commas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 = 123, 543, 'bar'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t[0]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Lucida Console"/>
                <a:ea typeface="DejaVu Sans"/>
              </a:rPr>
              <a:t>123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</a:pP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Lucida Console"/>
                <a:ea typeface="DejaVu Sans"/>
              </a:rPr>
              <a:t>(123, 543, 'bar')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Tuples may be nested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u = t, (1,2)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u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((123, 542, 'bar'), (1,2))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kind of like structs, but no element names: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(x,y) coordinates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database records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like strings, immutable </a:t>
            </a:r>
            <a:r>
              <a:rPr b="0" lang="en-IN" sz="28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 can't assign to individual items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Empty tuples: ()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empty = ()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&gt;&gt;&gt; len(empty)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0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one item </a:t>
            </a:r>
            <a:r>
              <a:rPr b="0" lang="en-IN" sz="32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Wingdings"/>
              </a:rPr>
              <a:t> trailing comma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Wingdings"/>
              </a:rPr>
              <a:t>&gt;&gt;&gt; singleton = 'foo',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Dictionaries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Dictionaries are sets of key &amp; value pairs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Allows you to identify values by a descriptive name instead of order in a list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Keys are unordered unless explicitly sorted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Keys are unique: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var[‘item’] = “apple”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var[‘item’] = “banana”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 var[‘item’] prints just banana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to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a high-level programming language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Open source and community driven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Dynamic typed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Interpreted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Source can be compiled or run just-in-time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288000"/>
            <a:ext cx="8228160" cy="62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x = var.get("model")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Keys: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print(x) 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Values: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print(var[x])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Values: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 in var.values():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 both key-value: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x, y in var.items():</a:t>
            </a:r>
            <a:endParaRPr b="0" lang="en-IN" sz="2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print(x, y)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Remove value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var.pop("model")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var.popitem() #last item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 thisdict["model"]</a:t>
            </a:r>
            <a:endParaRPr b="0" lang="en-IN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 var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576000"/>
            <a:ext cx="8228160" cy="59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Empty Dictionary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var.clear()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Copy Dictionary</a:t>
            </a:r>
            <a:endParaRPr b="0" lang="en-IN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 = var.copy()</a:t>
            </a:r>
            <a:endParaRPr b="0" lang="en-IN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  = dict(var)</a:t>
            </a:r>
            <a:endParaRPr b="0" lang="en-IN" sz="2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Dictionary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d=dict(name=’sid’,state=’MH’)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Indentation and Blocks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Python uses whitespace and indents to denote blocks of code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Lines of code that begin a block end in a colon: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Lines within the code block are indented at the same level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end a code block, remove the indentation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You'll want blocks of code that run only when certain conditions are met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flow: if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x = int(raw_input("Please enter #:"))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if x &lt; 0: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x = 0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'Negative changed to zero'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elif x == 0: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'Zero'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elif x == 1: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'Single'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else: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'More'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case statement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flow: for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 = ['cat', 'window', 'defenestrate']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for x in a: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x, len(x)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arithmetic progression, but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range(10)</a:t>
            </a:r>
            <a:r>
              <a:rPr b="0" lang="en-IN" sz="20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2000" spc="-1" strike="noStrike">
                <a:solidFill>
                  <a:srgbClr val="000000"/>
                </a:solidFill>
                <a:latin typeface="Lucida Console"/>
                <a:ea typeface="Wingdings"/>
              </a:rPr>
              <a:t> [0, 1, 2, 3, 4, 5, 6, 7, 8, 9]</a:t>
            </a:r>
            <a:endParaRPr b="0" lang="en-IN" sz="20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Wingdings"/>
              </a:rPr>
              <a:t>for i in range(len(a)):</a:t>
            </a:r>
            <a:endParaRPr b="0" lang="en-IN" sz="2000" spc="-1" strike="noStrike">
              <a:latin typeface="Arial"/>
            </a:endParaRPr>
          </a:p>
          <a:p>
            <a:pPr marL="742680" indent="-28332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Wingdings"/>
              </a:rPr>
              <a:t>	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Wingdings"/>
              </a:rPr>
              <a:t>	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Wingdings"/>
              </a:rPr>
              <a:t>print i, a[i]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Wingdings"/>
              </a:rPr>
              <a:t>do not modify the sequence being iterated over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Loops: break, continue, else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66ff"/>
                </a:solidFill>
                <a:latin typeface="Lucida Console"/>
                <a:ea typeface="DejaVu Sans"/>
              </a:rPr>
              <a:t>break</a:t>
            </a:r>
            <a:r>
              <a:rPr b="0" lang="en-IN" sz="2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-IN" sz="2800" spc="-1" strike="noStrike">
                <a:solidFill>
                  <a:srgbClr val="0066ff"/>
                </a:solidFill>
                <a:latin typeface="Lucida Console"/>
                <a:ea typeface="DejaVu Sans"/>
              </a:rPr>
              <a:t>continue</a:t>
            </a:r>
            <a:r>
              <a:rPr b="0" lang="en-IN" sz="2800" spc="-1" strike="noStrike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like C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66ff"/>
                </a:solidFill>
                <a:latin typeface="Lucida Console"/>
                <a:ea typeface="DejaVu Sans"/>
              </a:rPr>
              <a:t>else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after loop exhaustion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for n in range(2,10):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for x in range(2,n):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if n % x == 0: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n, 'equals', x, '*', n/x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break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else: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# loop fell through without finding a factor</a:t>
            </a:r>
            <a:endParaRPr b="0" lang="en-IN" sz="20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99"/>
              </a:spcBef>
            </a:pP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  </a:t>
            </a:r>
            <a:r>
              <a:rPr b="0" lang="en-IN" sz="20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n, 'is prime'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a,b = 0, 1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# non-zero = true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while b &lt; 10: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# formatted output, without \n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print b,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# multiple assignment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a,b = b, a+b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While loop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Do nothing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pass does nothing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syntactic filler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while 1: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</a:pP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009900"/>
                </a:solidFill>
                <a:latin typeface="Lucida Console"/>
                <a:ea typeface="DejaVu Sans"/>
              </a:rPr>
              <a:t>pass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 Sementics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 manipulates references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 = y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does not make a copy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of y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 = y makes x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object y references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Very useful; but beware!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 b="0" lang="en-IN" sz="3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a = [1, 2, 3]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b = a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a.append(4)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&gt;&gt;&gt; print b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[1, 2, 3, 4]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4215600" y="2919960"/>
            <a:ext cx="3026160" cy="1280520"/>
            <a:chOff x="4215600" y="2919960"/>
            <a:chExt cx="3026160" cy="1280520"/>
          </a:xfrm>
        </p:grpSpPr>
        <p:sp>
          <p:nvSpPr>
            <p:cNvPr id="321" name="CustomShape 2"/>
            <p:cNvSpPr/>
            <p:nvPr/>
          </p:nvSpPr>
          <p:spPr>
            <a:xfrm>
              <a:off x="4217400" y="2919960"/>
              <a:ext cx="31860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2" name="Line 3"/>
            <p:cNvSpPr/>
            <p:nvPr/>
          </p:nvSpPr>
          <p:spPr>
            <a:xfrm>
              <a:off x="4576680" y="3148560"/>
              <a:ext cx="990720" cy="38088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4"/>
            <p:cNvSpPr/>
            <p:nvPr/>
          </p:nvSpPr>
          <p:spPr>
            <a:xfrm>
              <a:off x="5643720" y="3224520"/>
              <a:ext cx="53100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4" name="CustomShape 5"/>
            <p:cNvSpPr/>
            <p:nvPr/>
          </p:nvSpPr>
          <p:spPr>
            <a:xfrm>
              <a:off x="6176880" y="3224520"/>
              <a:ext cx="53136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5" name="CustomShape 6"/>
            <p:cNvSpPr/>
            <p:nvPr/>
          </p:nvSpPr>
          <p:spPr>
            <a:xfrm>
              <a:off x="6710400" y="3224520"/>
              <a:ext cx="531360" cy="75996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6" name="CustomShape 7"/>
            <p:cNvSpPr/>
            <p:nvPr/>
          </p:nvSpPr>
          <p:spPr>
            <a:xfrm>
              <a:off x="4215600" y="3834360"/>
              <a:ext cx="32328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7" name="Line 8"/>
            <p:cNvSpPr/>
            <p:nvPr/>
          </p:nvSpPr>
          <p:spPr>
            <a:xfrm flipV="1">
              <a:off x="4576680" y="3681360"/>
              <a:ext cx="990720" cy="38124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8" name="CustomShape 9"/>
          <p:cNvSpPr/>
          <p:nvPr/>
        </p:nvSpPr>
        <p:spPr>
          <a:xfrm>
            <a:off x="4217040" y="4672440"/>
            <a:ext cx="31860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9" name="Line 10"/>
          <p:cNvSpPr/>
          <p:nvPr/>
        </p:nvSpPr>
        <p:spPr>
          <a:xfrm>
            <a:off x="4576680" y="4901040"/>
            <a:ext cx="990720" cy="3812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>
            <a:off x="5643720" y="4977360"/>
            <a:ext cx="53100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6176880" y="4977360"/>
            <a:ext cx="53136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6710400" y="4977360"/>
            <a:ext cx="53136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3" name="CustomShape 14"/>
          <p:cNvSpPr/>
          <p:nvPr/>
        </p:nvSpPr>
        <p:spPr>
          <a:xfrm>
            <a:off x="4215600" y="5586840"/>
            <a:ext cx="3232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4" name="Line 15"/>
          <p:cNvSpPr/>
          <p:nvPr/>
        </p:nvSpPr>
        <p:spPr>
          <a:xfrm flipV="1">
            <a:off x="4576680" y="5434560"/>
            <a:ext cx="990720" cy="38088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16"/>
          <p:cNvSpPr/>
          <p:nvPr/>
        </p:nvSpPr>
        <p:spPr>
          <a:xfrm>
            <a:off x="7248600" y="4977360"/>
            <a:ext cx="531000" cy="75996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7"/>
          <p:cNvSpPr/>
          <p:nvPr/>
        </p:nvSpPr>
        <p:spPr>
          <a:xfrm>
            <a:off x="7341480" y="5129640"/>
            <a:ext cx="3232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>
            <a:off x="1880640" y="1929240"/>
            <a:ext cx="156384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= [1, 2, 3]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1849320" y="5129640"/>
            <a:ext cx="157608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a.append(4)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CustomShape 20"/>
          <p:cNvSpPr/>
          <p:nvPr/>
        </p:nvSpPr>
        <p:spPr>
          <a:xfrm>
            <a:off x="1709280" y="3377160"/>
            <a:ext cx="80172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a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40" name="Group 21"/>
          <p:cNvGrpSpPr/>
          <p:nvPr/>
        </p:nvGrpSpPr>
        <p:grpSpPr>
          <a:xfrm>
            <a:off x="4214160" y="1776960"/>
            <a:ext cx="3024360" cy="759600"/>
            <a:chOff x="4214160" y="1776960"/>
            <a:chExt cx="3024360" cy="759600"/>
          </a:xfrm>
        </p:grpSpPr>
        <p:sp>
          <p:nvSpPr>
            <p:cNvPr id="341" name="CustomShape 22"/>
            <p:cNvSpPr/>
            <p:nvPr/>
          </p:nvSpPr>
          <p:spPr>
            <a:xfrm>
              <a:off x="4214160" y="1852920"/>
              <a:ext cx="318600" cy="366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/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42" name="Line 23"/>
            <p:cNvSpPr/>
            <p:nvPr/>
          </p:nvSpPr>
          <p:spPr>
            <a:xfrm>
              <a:off x="4571280" y="2157840"/>
              <a:ext cx="992160" cy="360"/>
            </a:xfrm>
            <a:prstGeom prst="line">
              <a:avLst/>
            </a:prstGeom>
            <a:ln w="2844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4"/>
            <p:cNvSpPr/>
            <p:nvPr/>
          </p:nvSpPr>
          <p:spPr>
            <a:xfrm>
              <a:off x="5640480" y="1776960"/>
              <a:ext cx="53100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44" name="CustomShape 25"/>
            <p:cNvSpPr/>
            <p:nvPr/>
          </p:nvSpPr>
          <p:spPr>
            <a:xfrm>
              <a:off x="6173640" y="1776960"/>
              <a:ext cx="53136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45" name="CustomShape 26"/>
            <p:cNvSpPr/>
            <p:nvPr/>
          </p:nvSpPr>
          <p:spPr>
            <a:xfrm>
              <a:off x="6707160" y="1776960"/>
              <a:ext cx="531360" cy="7596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/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346" name="CustomShape 27"/>
          <p:cNvSpPr/>
          <p:nvPr/>
        </p:nvSpPr>
        <p:spPr>
          <a:xfrm>
            <a:off x="1371600" y="252720"/>
            <a:ext cx="756720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Changing a Shared List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Why Python?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Large base of developers already using the language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interface with the Component Object Model (COM) used by Windows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Automation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Linux Scripting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Large Set of Libraries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Rapid Development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216000" y="1368000"/>
            <a:ext cx="8415000" cy="4420800"/>
          </a:xfrm>
          <a:prstGeom prst="rect">
            <a:avLst/>
          </a:prstGeom>
          <a:ln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Changing an Integer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Python Airthmatic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+,-,/,*,%,**,//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=,+= and so on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==,!=,&lt;,&gt;,&gt;=,&lt;=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Logical Operators</a:t>
            </a:r>
            <a:endParaRPr b="0" lang="en-IN" sz="32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and,or,not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Interfaces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IDLE – a cross-platform Python development environment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PythonWin – a Windows only interface to Python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Shell – running 'python' from the Command Line opens this interactive shell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Interpreted</a:t>
            </a:r>
            <a:endParaRPr b="0" lang="en-IN" sz="2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You run the program straight from the source code.</a:t>
            </a:r>
            <a:endParaRPr b="0" lang="en-IN" sz="19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DejaVu Sans"/>
              </a:rPr>
              <a:t>Python program </a:t>
            </a:r>
            <a:r>
              <a:rPr b="0" lang="en-IN" sz="19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Bytecode </a:t>
            </a:r>
            <a:r>
              <a:rPr b="0" lang="en-IN" sz="1900" spc="-1" strike="noStrike">
                <a:solidFill>
                  <a:srgbClr val="000000"/>
                </a:solidFill>
                <a:latin typeface="Wingdings"/>
                <a:ea typeface="Wingdings"/>
              </a:rPr>
              <a:t></a:t>
            </a: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a platforms native language</a:t>
            </a:r>
            <a:endParaRPr b="0" lang="en-IN" sz="19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You can just copy over your code to another system and it will auto-magically work! *with python platform</a:t>
            </a:r>
            <a:endParaRPr b="0" lang="en-IN" sz="19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Wingdings"/>
              </a:rPr>
              <a:t>Object-Oriented</a:t>
            </a:r>
            <a:endParaRPr b="0" lang="en-IN" sz="2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Simple and additionally supports procedural programming</a:t>
            </a:r>
            <a:endParaRPr b="0" lang="en-IN" sz="19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Wingdings"/>
              </a:rPr>
              <a:t>Extensible – </a:t>
            </a: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easily import other code</a:t>
            </a:r>
            <a:endParaRPr b="0" lang="en-IN" sz="19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Wingdings"/>
              </a:rPr>
              <a:t>Embeddable –</a:t>
            </a: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easily place your code in non-python programs</a:t>
            </a:r>
            <a:endParaRPr b="0" lang="en-IN" sz="19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  <a:ea typeface="Wingdings"/>
              </a:rPr>
              <a:t>Extensive libraries</a:t>
            </a:r>
            <a:endParaRPr b="0" lang="en-IN" sz="22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473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1900" spc="-1" strike="noStrike">
                <a:solidFill>
                  <a:srgbClr val="000000"/>
                </a:solidFill>
                <a:latin typeface="Calibri"/>
                <a:ea typeface="Wingdings"/>
              </a:rPr>
              <a:t>(i.e. reg. expressions, doc generation, CGI, ftp, web browsers, ZIP, WAV, cryptography, etc...) (wxPython, Twisted, Python Imaging library)</a:t>
            </a:r>
            <a:endParaRPr b="0" lang="en-IN" sz="1900" spc="-1" strike="noStrike">
              <a:latin typeface="Arial"/>
            </a:endParaRPr>
          </a:p>
        </p:txBody>
      </p:sp>
    </p:spTree>
  </p:cSld>
  <p:transition>
    <p:push dir="l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1600200"/>
            <a:ext cx="83246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Hello World</a:t>
            </a:r>
            <a:endParaRPr b="0" lang="en-IN" sz="2800" spc="-1" strike="noStrike">
              <a:latin typeface="Arial"/>
            </a:endParaRPr>
          </a:p>
          <a:p>
            <a:pPr marL="742680" indent="-283320">
              <a:lnSpc>
                <a:spcPct val="100000"/>
              </a:lnSpc>
              <a:spcBef>
                <a:spcPts val="598"/>
              </a:spcBef>
            </a:pPr>
            <a:r>
              <a:rPr b="0" lang="en-IN" sz="2400" spc="-1" strike="noStrike">
                <a:solidFill>
                  <a:srgbClr val="f79646"/>
                </a:solidFill>
                <a:latin typeface="Courier New"/>
                <a:ea typeface="Courier New"/>
              </a:rPr>
              <a:t>print</a:t>
            </a:r>
            <a:r>
              <a:rPr b="0" lang="en-IN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0" lang="en-IN" sz="2400" spc="-1" strike="noStrike">
                <a:solidFill>
                  <a:srgbClr val="9bbb59"/>
                </a:solidFill>
                <a:latin typeface="Courier New"/>
                <a:ea typeface="Courier New"/>
              </a:rPr>
              <a:t>“hello world”)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Prints </a:t>
            </a:r>
            <a:r>
              <a:rPr b="0" lang="en-IN" sz="2800" spc="-1" strike="noStrike">
                <a:solidFill>
                  <a:srgbClr val="4f81bd"/>
                </a:solidFill>
                <a:latin typeface="Calibri"/>
                <a:ea typeface="Courier New"/>
              </a:rPr>
              <a:t>hello world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to standard out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More than just printing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Python is an object oriented language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Practically everything can be treated as an object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9bbb59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9bbb59"/>
                </a:solidFill>
                <a:latin typeface="Calibri"/>
                <a:ea typeface="DejaVu Sans"/>
              </a:rPr>
              <a:t>“</a:t>
            </a:r>
            <a:r>
              <a:rPr b="0" lang="en-IN" sz="3200" spc="-1" strike="noStrike">
                <a:solidFill>
                  <a:srgbClr val="9bbb59"/>
                </a:solidFill>
                <a:latin typeface="Calibri"/>
                <a:ea typeface="DejaVu Sans"/>
              </a:rPr>
              <a:t>hello world”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is a string</a:t>
            </a:r>
            <a:endParaRPr b="0" lang="en-IN" sz="32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Strings, as objects, have methods that return the result of a function on the string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85800" y="151920"/>
            <a:ext cx="77702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operations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85800" y="1447560"/>
            <a:ext cx="7770240" cy="46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Assignment: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size = 40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a = b  = c = 3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integer, float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complex numbers: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1j+3</a:t>
            </a:r>
            <a:endParaRPr b="0" lang="en-IN" sz="24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Strings</a:t>
            </a:r>
            <a:endParaRPr b="0" lang="en-IN" sz="28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'hello world'</a:t>
            </a:r>
            <a:r>
              <a:rPr b="0" lang="en-IN" sz="2400" spc="-1" strike="noStrike">
                <a:solidFill>
                  <a:srgbClr val="000000"/>
                </a:solidFill>
                <a:latin typeface="Lucida Console"/>
                <a:ea typeface="DejaVu Sans"/>
              </a:rPr>
              <a:t>, </a:t>
            </a: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'it\'s hot'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9900"/>
                </a:solidFill>
                <a:latin typeface="Lucida Console"/>
                <a:ea typeface="DejaVu Sans"/>
              </a:rPr>
              <a:t>"bye world"</a:t>
            </a:r>
            <a:endParaRPr b="0" lang="en-IN" sz="2400" spc="-1" strike="noStrike">
              <a:latin typeface="Arial"/>
            </a:endParaRPr>
          </a:p>
          <a:p>
            <a:pPr lvl="1" marL="742680" indent="-28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continuation via \ or use """ long text """"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57200" y="2743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String 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457200" y="1600200"/>
            <a:ext cx="7748640" cy="45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a string to a variable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case “</a:t>
            </a:r>
            <a:r>
              <a:rPr b="0" lang="en-IN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hw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Courier New"/>
              </a:rPr>
              <a:t>”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hw.title()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hw.upper()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hw.isdigit()</a:t>
            </a:r>
            <a:endParaRPr b="0" lang="en-IN" sz="2800" spc="-1" strike="noStrike">
              <a:latin typeface="Arial"/>
            </a:endParaRPr>
          </a:p>
          <a:p>
            <a:pPr marL="342720" indent="-34056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hw.islower()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2008-05-01T07:58:15Z</dcterms:created>
  <dc:creator>John Reiser</dc:creator>
  <dc:description/>
  <dc:language>en-IN</dc:language>
  <cp:lastModifiedBy/>
  <cp:lastPrinted>2008-04-30T21:33:15Z</cp:lastPrinted>
  <dcterms:modified xsi:type="dcterms:W3CDTF">2019-09-03T14:13:26Z</dcterms:modified>
  <cp:revision>79</cp:revision>
  <dc:subject/>
  <dc:title>Introduction to Python</dc:title>
</cp:coreProperties>
</file>