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6" roundtripDataSignature="AMtx7mhk7CPRnXVhUK4DaPT8LZ99ZFR2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regular.fntdata"/><Relationship Id="rId21" Type="http://schemas.openxmlformats.org/officeDocument/2006/relationships/slide" Target="slides/slide17.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 name="Shape 15"/>
        <p:cNvGrpSpPr/>
        <p:nvPr/>
      </p:nvGrpSpPr>
      <p:grpSpPr>
        <a:xfrm>
          <a:off x="0" y="0"/>
          <a:ext cx="0" cy="0"/>
          <a:chOff x="0" y="0"/>
          <a:chExt cx="0" cy="0"/>
        </a:xfrm>
      </p:grpSpPr>
      <p:sp>
        <p:nvSpPr>
          <p:cNvPr id="16" name="Google Shape;16;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8" name="Google Shape;18;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0" name="Google Shape;20;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 name="Shape 24"/>
        <p:cNvGrpSpPr/>
        <p:nvPr/>
      </p:nvGrpSpPr>
      <p:grpSpPr>
        <a:xfrm>
          <a:off x="0" y="0"/>
          <a:ext cx="0" cy="0"/>
          <a:chOff x="0" y="0"/>
          <a:chExt cx="0" cy="0"/>
        </a:xfrm>
      </p:grpSpPr>
      <p:sp>
        <p:nvSpPr>
          <p:cNvPr id="25" name="Google Shape;25;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7" name="Google Shape;2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p:nvPr>
            <p:ph idx="2" type="pic"/>
          </p:nvPr>
        </p:nvSpPr>
        <p:spPr>
          <a:xfrm>
            <a:off x="5183188" y="987425"/>
            <a:ext cx="6172200" cy="4873625"/>
          </a:xfrm>
          <a:prstGeom prst="rect">
            <a:avLst/>
          </a:prstGeom>
          <a:noFill/>
          <a:ln>
            <a:noFill/>
          </a:ln>
        </p:spPr>
      </p:sp>
      <p:sp>
        <p:nvSpPr>
          <p:cNvPr id="64" name="Google Shape;64;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hyperlink" Target="https://public.tableau.com/app/profile/kandarp4619/viz/AdaniPortsandSEZ/Sheet1?publish=y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hyperlink" Target="https://public.tableau.com/app/profile/anjitha4228/viz/AdaniGreenEnergy/BarandAreachart?publish=y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hyperlink" Target="https://public.tableau.com/app/profile/k.saketh/viz/AdaniPower/Candlestick" TargetMode="External"/><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hyperlink" Target="https://public.tableau.com/app/profile/sahil.gupta3251/viz/AdaniTotalGas/Sheet2?publish=y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hyperlink" Target="https://public.tableau.com/app/profile/k.saketh/viz/AdaniTransmission/Candlestic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economictimes.indiatimes.com/markets/stocks/news/a/cs-of-3-fpis-owning-adani-shares-frozen/articleshow/83496483.cms" TargetMode="External"/><Relationship Id="rId4" Type="http://schemas.openxmlformats.org/officeDocument/2006/relationships/hyperlink" Target="https://economictimes.indiatimes.com/markets/stocks/news/adani-group-stocks-shed-up-to-20-after-nsdl-freezes-3-fpi-accounts/articleshow/83501981.cms" TargetMode="External"/><Relationship Id="rId5" Type="http://schemas.openxmlformats.org/officeDocument/2006/relationships/hyperlink" Target="https://economictimes.indiatimes.com/markets/stocks/news/confusion-over-adani-fpi-a/cs-freeze-cfo-offers-an-explanation/articleshow/83567590.cms" TargetMode="External"/><Relationship Id="rId6" Type="http://schemas.openxmlformats.org/officeDocument/2006/relationships/hyperlink" Target="https://www.reuters.com/world/india/adani-group-stocks-lose-more-ground-despite-rejecting-report-investors-2021-06-16/"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bseindia.com/markets/equity/EQReports/StockPrcHistori.html?flag=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public.tableau.com/app/profile/k.saketh/viz/AdaniPower/Candlestick" TargetMode="External"/><Relationship Id="rId4" Type="http://schemas.openxmlformats.org/officeDocument/2006/relationships/hyperlink" Target="https://public.tableau.com/app/profile/k.saketh/viz/AdaniTransmission/Candlestick" TargetMode="External"/><Relationship Id="rId5" Type="http://schemas.openxmlformats.org/officeDocument/2006/relationships/hyperlink" Target="https://public.tableau.com/app/profile/sahil.gupta3251/viz/AdaniTotalGas/Sheet2?publish=yes" TargetMode="External"/><Relationship Id="rId6" Type="http://schemas.openxmlformats.org/officeDocument/2006/relationships/hyperlink" Target="https://public.tableau.com/app/profile/adarsh.shrivastava/viz/AdaniEnterprises/Candlestick?publish=yes" TargetMode="External"/><Relationship Id="rId7" Type="http://schemas.openxmlformats.org/officeDocument/2006/relationships/hyperlink" Target="https://public.tableau.com/app/profile/anjitha4228/viz/AdaniGreenEnergy/BarandAreachart?publish=yes" TargetMode="External"/><Relationship Id="rId8"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hyperlink" Target="https://public.tableau.com/app/profile/adarsh.shrivastava/viz/AdaniEnterprises/Candlestick?publish=ye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1554479" y="1632857"/>
            <a:ext cx="8307977"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chemeClr val="dk1"/>
                </a:solidFill>
                <a:latin typeface="Times New Roman"/>
                <a:ea typeface="Times New Roman"/>
                <a:cs typeface="Times New Roman"/>
                <a:sym typeface="Times New Roman"/>
              </a:rPr>
              <a:t>Impact of unverified news reports on stocks.</a:t>
            </a:r>
            <a:endParaRPr b="1" i="0" sz="3200" u="none" cap="none" strike="noStrike">
              <a:solidFill>
                <a:schemeClr val="dk1"/>
              </a:solidFill>
              <a:latin typeface="Times New Roman"/>
              <a:ea typeface="Times New Roman"/>
              <a:cs typeface="Times New Roman"/>
              <a:sym typeface="Times New Roman"/>
            </a:endParaRPr>
          </a:p>
        </p:txBody>
      </p:sp>
      <p:sp>
        <p:nvSpPr>
          <p:cNvPr id="85" name="Google Shape;85;p1"/>
          <p:cNvSpPr txBox="1"/>
          <p:nvPr/>
        </p:nvSpPr>
        <p:spPr>
          <a:xfrm>
            <a:off x="6257109" y="3840480"/>
            <a:ext cx="4924697" cy="193899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Times New Roman"/>
              <a:buChar char="-"/>
            </a:pPr>
            <a:r>
              <a:rPr b="0" i="0" lang="en-IN" sz="2400" u="none" cap="none" strike="noStrike">
                <a:solidFill>
                  <a:schemeClr val="dk1"/>
                </a:solidFill>
                <a:latin typeface="Times New Roman"/>
                <a:ea typeface="Times New Roman"/>
                <a:cs typeface="Times New Roman"/>
                <a:sym typeface="Times New Roman"/>
              </a:rPr>
              <a:t>Adarsh Shrivastava (D21002)</a:t>
            </a:r>
            <a:endParaRPr/>
          </a:p>
          <a:p>
            <a:pPr indent="0" lvl="0" marL="0" marR="0" rtl="0" algn="l">
              <a:spcBef>
                <a:spcPts val="0"/>
              </a:spcBef>
              <a:spcAft>
                <a:spcPts val="0"/>
              </a:spcAft>
              <a:buNone/>
            </a:pPr>
            <a:r>
              <a:rPr b="0" i="0" lang="en-IN" sz="2400" u="none" cap="none" strike="noStrike">
                <a:solidFill>
                  <a:schemeClr val="dk1"/>
                </a:solidFill>
                <a:latin typeface="Times New Roman"/>
                <a:ea typeface="Times New Roman"/>
                <a:cs typeface="Times New Roman"/>
                <a:sym typeface="Times New Roman"/>
              </a:rPr>
              <a:t>    Anjitha Merin Alex (D21005)</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    Kandarp Chaudhary (D21016)</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    Kurumaddali Saketh (D21020)</a:t>
            </a:r>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    Sahil Gupta (D21030)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nvSpPr>
        <p:spPr>
          <a:xfrm>
            <a:off x="669969" y="17706"/>
            <a:ext cx="313132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Times New Roman"/>
                <a:ea typeface="Times New Roman"/>
                <a:cs typeface="Times New Roman"/>
                <a:sym typeface="Times New Roman"/>
              </a:rPr>
              <a:t>Adani Ports:</a:t>
            </a:r>
            <a:endParaRPr b="1" sz="3200">
              <a:solidFill>
                <a:schemeClr val="dk1"/>
              </a:solidFill>
              <a:latin typeface="Times New Roman"/>
              <a:ea typeface="Times New Roman"/>
              <a:cs typeface="Times New Roman"/>
              <a:sym typeface="Times New Roman"/>
            </a:endParaRPr>
          </a:p>
        </p:txBody>
      </p:sp>
      <p:pic>
        <p:nvPicPr>
          <p:cNvPr id="143" name="Google Shape;143;p10"/>
          <p:cNvPicPr preferRelativeResize="0"/>
          <p:nvPr>
            <p:ph idx="2" type="body"/>
          </p:nvPr>
        </p:nvPicPr>
        <p:blipFill rotWithShape="1">
          <a:blip r:embed="rId3">
            <a:alphaModFix/>
          </a:blip>
          <a:srcRect b="0" l="0" r="0" t="0"/>
          <a:stretch/>
        </p:blipFill>
        <p:spPr>
          <a:xfrm>
            <a:off x="2700971" y="4119825"/>
            <a:ext cx="6025020" cy="2359352"/>
          </a:xfrm>
          <a:prstGeom prst="rect">
            <a:avLst/>
          </a:prstGeom>
          <a:noFill/>
          <a:ln>
            <a:noFill/>
          </a:ln>
        </p:spPr>
      </p:pic>
      <p:pic>
        <p:nvPicPr>
          <p:cNvPr id="144" name="Google Shape;144;p10"/>
          <p:cNvPicPr preferRelativeResize="0"/>
          <p:nvPr>
            <p:ph idx="4" type="body"/>
          </p:nvPr>
        </p:nvPicPr>
        <p:blipFill rotWithShape="1">
          <a:blip r:embed="rId4">
            <a:alphaModFix/>
          </a:blip>
          <a:srcRect b="0" l="0" r="0" t="0"/>
          <a:stretch/>
        </p:blipFill>
        <p:spPr>
          <a:xfrm>
            <a:off x="2700971" y="999659"/>
            <a:ext cx="6025018" cy="2488756"/>
          </a:xfrm>
          <a:prstGeom prst="rect">
            <a:avLst/>
          </a:prstGeom>
          <a:noFill/>
          <a:ln>
            <a:noFill/>
          </a:ln>
        </p:spPr>
      </p:pic>
      <p:sp>
        <p:nvSpPr>
          <p:cNvPr id="145" name="Google Shape;145;p10"/>
          <p:cNvSpPr/>
          <p:nvPr/>
        </p:nvSpPr>
        <p:spPr>
          <a:xfrm>
            <a:off x="839788" y="551373"/>
            <a:ext cx="1026681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sng">
                <a:solidFill>
                  <a:srgbClr val="3367D6"/>
                </a:solidFill>
                <a:latin typeface="Roboto"/>
                <a:ea typeface="Roboto"/>
                <a:cs typeface="Roboto"/>
                <a:sym typeface="Roboto"/>
                <a:hlinkClick r:id="rId5">
                  <a:extLst>
                    <a:ext uri="{A12FA001-AC4F-418D-AE19-62706E023703}">
                      <ahyp:hlinkClr val="tx"/>
                    </a:ext>
                  </a:extLst>
                </a:hlinkClick>
              </a:rPr>
              <a:t>https://public.tableau.com/app/profile/kandarp4619/viz/AdaniPortsandSEZ/Sheet1?publish=yes</a:t>
            </a:r>
            <a:endParaRPr b="0" i="0" sz="1800">
              <a:solidFill>
                <a:srgbClr val="202124"/>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1"/>
          <p:cNvSpPr txBox="1"/>
          <p:nvPr/>
        </p:nvSpPr>
        <p:spPr>
          <a:xfrm>
            <a:off x="474617" y="169591"/>
            <a:ext cx="434993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Times New Roman"/>
                <a:ea typeface="Times New Roman"/>
                <a:cs typeface="Times New Roman"/>
                <a:sym typeface="Times New Roman"/>
              </a:rPr>
              <a:t>Adani Green Energy:</a:t>
            </a:r>
            <a:endParaRPr b="1" sz="3200">
              <a:solidFill>
                <a:schemeClr val="dk1"/>
              </a:solidFill>
              <a:latin typeface="Times New Roman"/>
              <a:ea typeface="Times New Roman"/>
              <a:cs typeface="Times New Roman"/>
              <a:sym typeface="Times New Roman"/>
            </a:endParaRPr>
          </a:p>
        </p:txBody>
      </p:sp>
      <p:pic>
        <p:nvPicPr>
          <p:cNvPr id="151" name="Google Shape;151;p11"/>
          <p:cNvPicPr preferRelativeResize="0"/>
          <p:nvPr>
            <p:ph idx="2" type="body"/>
          </p:nvPr>
        </p:nvPicPr>
        <p:blipFill rotWithShape="1">
          <a:blip r:embed="rId3">
            <a:alphaModFix/>
          </a:blip>
          <a:srcRect b="0" l="0" r="0" t="0"/>
          <a:stretch/>
        </p:blipFill>
        <p:spPr>
          <a:xfrm>
            <a:off x="2548137" y="4000168"/>
            <a:ext cx="5906587" cy="2532728"/>
          </a:xfrm>
          <a:prstGeom prst="rect">
            <a:avLst/>
          </a:prstGeom>
          <a:noFill/>
          <a:ln>
            <a:noFill/>
          </a:ln>
        </p:spPr>
      </p:pic>
      <p:pic>
        <p:nvPicPr>
          <p:cNvPr id="152" name="Google Shape;152;p11"/>
          <p:cNvPicPr preferRelativeResize="0"/>
          <p:nvPr>
            <p:ph idx="4" type="body"/>
          </p:nvPr>
        </p:nvPicPr>
        <p:blipFill rotWithShape="1">
          <a:blip r:embed="rId4">
            <a:alphaModFix/>
          </a:blip>
          <a:srcRect b="0" l="0" r="0" t="0"/>
          <a:stretch/>
        </p:blipFill>
        <p:spPr>
          <a:xfrm>
            <a:off x="2497413" y="1123698"/>
            <a:ext cx="6008033" cy="2302813"/>
          </a:xfrm>
          <a:prstGeom prst="rect">
            <a:avLst/>
          </a:prstGeom>
          <a:noFill/>
          <a:ln>
            <a:noFill/>
          </a:ln>
        </p:spPr>
      </p:pic>
      <p:sp>
        <p:nvSpPr>
          <p:cNvPr id="153" name="Google Shape;153;p11"/>
          <p:cNvSpPr/>
          <p:nvPr/>
        </p:nvSpPr>
        <p:spPr>
          <a:xfrm>
            <a:off x="787672" y="754366"/>
            <a:ext cx="1075944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sng">
                <a:solidFill>
                  <a:srgbClr val="3367D6"/>
                </a:solidFill>
                <a:latin typeface="Roboto"/>
                <a:ea typeface="Roboto"/>
                <a:cs typeface="Roboto"/>
                <a:sym typeface="Roboto"/>
                <a:hlinkClick r:id="rId5">
                  <a:extLst>
                    <a:ext uri="{A12FA001-AC4F-418D-AE19-62706E023703}">
                      <ahyp:hlinkClr val="tx"/>
                    </a:ext>
                  </a:extLst>
                </a:hlinkClick>
              </a:rPr>
              <a:t>https://public.tableau.com/app/profile/anjitha4228/viz/AdaniGreenEnergy/BarandAreachart?publish=yes</a:t>
            </a:r>
            <a:endParaRPr b="0" i="0" sz="1800">
              <a:solidFill>
                <a:srgbClr val="202124"/>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txBox="1"/>
          <p:nvPr/>
        </p:nvSpPr>
        <p:spPr>
          <a:xfrm>
            <a:off x="526278" y="40117"/>
            <a:ext cx="322276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Times New Roman"/>
                <a:ea typeface="Times New Roman"/>
                <a:cs typeface="Times New Roman"/>
                <a:sym typeface="Times New Roman"/>
              </a:rPr>
              <a:t>Adani Power:</a:t>
            </a:r>
            <a:endParaRPr b="1" sz="3200">
              <a:solidFill>
                <a:schemeClr val="dk1"/>
              </a:solidFill>
              <a:latin typeface="Times New Roman"/>
              <a:ea typeface="Times New Roman"/>
              <a:cs typeface="Times New Roman"/>
              <a:sym typeface="Times New Roman"/>
            </a:endParaRPr>
          </a:p>
        </p:txBody>
      </p:sp>
      <p:pic>
        <p:nvPicPr>
          <p:cNvPr id="159" name="Google Shape;159;p12"/>
          <p:cNvPicPr preferRelativeResize="0"/>
          <p:nvPr>
            <p:ph idx="2" type="body"/>
          </p:nvPr>
        </p:nvPicPr>
        <p:blipFill rotWithShape="1">
          <a:blip r:embed="rId3">
            <a:alphaModFix/>
          </a:blip>
          <a:srcRect b="0" l="0" r="0" t="0"/>
          <a:stretch/>
        </p:blipFill>
        <p:spPr>
          <a:xfrm>
            <a:off x="2726928" y="908962"/>
            <a:ext cx="6148842" cy="2610745"/>
          </a:xfrm>
          <a:prstGeom prst="rect">
            <a:avLst/>
          </a:prstGeom>
          <a:noFill/>
          <a:ln>
            <a:noFill/>
          </a:ln>
        </p:spPr>
      </p:pic>
      <p:sp>
        <p:nvSpPr>
          <p:cNvPr id="160" name="Google Shape;160;p12"/>
          <p:cNvSpPr/>
          <p:nvPr/>
        </p:nvSpPr>
        <p:spPr>
          <a:xfrm>
            <a:off x="1542857" y="539630"/>
            <a:ext cx="906185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sng">
                <a:solidFill>
                  <a:srgbClr val="3367D6"/>
                </a:solidFill>
                <a:latin typeface="Roboto"/>
                <a:ea typeface="Roboto"/>
                <a:cs typeface="Roboto"/>
                <a:sym typeface="Roboto"/>
                <a:hlinkClick r:id="rId4">
                  <a:extLst>
                    <a:ext uri="{A12FA001-AC4F-418D-AE19-62706E023703}">
                      <ahyp:hlinkClr val="tx"/>
                    </a:ext>
                  </a:extLst>
                </a:hlinkClick>
              </a:rPr>
              <a:t>https://public.tableau.com/app/profile/k.saketh/viz/AdaniPower/Candlestick</a:t>
            </a:r>
            <a:endParaRPr b="0" i="0" sz="1800">
              <a:solidFill>
                <a:srgbClr val="202124"/>
              </a:solidFill>
              <a:latin typeface="Roboto"/>
              <a:ea typeface="Roboto"/>
              <a:cs typeface="Roboto"/>
              <a:sym typeface="Roboto"/>
            </a:endParaRPr>
          </a:p>
        </p:txBody>
      </p:sp>
      <p:pic>
        <p:nvPicPr>
          <p:cNvPr id="161" name="Google Shape;161;p12"/>
          <p:cNvPicPr preferRelativeResize="0"/>
          <p:nvPr/>
        </p:nvPicPr>
        <p:blipFill rotWithShape="1">
          <a:blip r:embed="rId5">
            <a:alphaModFix/>
          </a:blip>
          <a:srcRect b="0" l="0" r="0" t="0"/>
          <a:stretch/>
        </p:blipFill>
        <p:spPr>
          <a:xfrm>
            <a:off x="2872224" y="3803778"/>
            <a:ext cx="5858250" cy="274071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3"/>
          <p:cNvSpPr txBox="1"/>
          <p:nvPr/>
        </p:nvSpPr>
        <p:spPr>
          <a:xfrm>
            <a:off x="336197" y="127345"/>
            <a:ext cx="360878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Times New Roman"/>
                <a:ea typeface="Times New Roman"/>
                <a:cs typeface="Times New Roman"/>
                <a:sym typeface="Times New Roman"/>
              </a:rPr>
              <a:t>Adani Total Gas:</a:t>
            </a:r>
            <a:endParaRPr b="1" sz="3200">
              <a:solidFill>
                <a:schemeClr val="dk1"/>
              </a:solidFill>
              <a:latin typeface="Times New Roman"/>
              <a:ea typeface="Times New Roman"/>
              <a:cs typeface="Times New Roman"/>
              <a:sym typeface="Times New Roman"/>
            </a:endParaRPr>
          </a:p>
        </p:txBody>
      </p:sp>
      <p:pic>
        <p:nvPicPr>
          <p:cNvPr id="167" name="Google Shape;167;p13"/>
          <p:cNvPicPr preferRelativeResize="0"/>
          <p:nvPr>
            <p:ph idx="2" type="body"/>
          </p:nvPr>
        </p:nvPicPr>
        <p:blipFill rotWithShape="1">
          <a:blip r:embed="rId3">
            <a:alphaModFix/>
          </a:blip>
          <a:srcRect b="0" l="0" r="0" t="0"/>
          <a:stretch/>
        </p:blipFill>
        <p:spPr>
          <a:xfrm>
            <a:off x="2756264" y="931462"/>
            <a:ext cx="5786846" cy="2795188"/>
          </a:xfrm>
          <a:prstGeom prst="rect">
            <a:avLst/>
          </a:prstGeom>
          <a:noFill/>
          <a:ln>
            <a:noFill/>
          </a:ln>
        </p:spPr>
      </p:pic>
      <p:pic>
        <p:nvPicPr>
          <p:cNvPr id="168" name="Google Shape;168;p13"/>
          <p:cNvPicPr preferRelativeResize="0"/>
          <p:nvPr>
            <p:ph idx="4" type="body"/>
          </p:nvPr>
        </p:nvPicPr>
        <p:blipFill rotWithShape="1">
          <a:blip r:embed="rId4">
            <a:alphaModFix/>
          </a:blip>
          <a:srcRect b="0" l="0" r="0" t="0"/>
          <a:stretch/>
        </p:blipFill>
        <p:spPr>
          <a:xfrm>
            <a:off x="2756264" y="4026836"/>
            <a:ext cx="5786846" cy="2674409"/>
          </a:xfrm>
          <a:prstGeom prst="rect">
            <a:avLst/>
          </a:prstGeom>
          <a:noFill/>
          <a:ln>
            <a:noFill/>
          </a:ln>
        </p:spPr>
      </p:pic>
      <p:sp>
        <p:nvSpPr>
          <p:cNvPr id="169" name="Google Shape;169;p13"/>
          <p:cNvSpPr/>
          <p:nvPr/>
        </p:nvSpPr>
        <p:spPr>
          <a:xfrm>
            <a:off x="1188720" y="562130"/>
            <a:ext cx="1032895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sng">
                <a:solidFill>
                  <a:srgbClr val="3367D6"/>
                </a:solidFill>
                <a:latin typeface="Roboto"/>
                <a:ea typeface="Roboto"/>
                <a:cs typeface="Roboto"/>
                <a:sym typeface="Roboto"/>
                <a:hlinkClick r:id="rId5">
                  <a:extLst>
                    <a:ext uri="{A12FA001-AC4F-418D-AE19-62706E023703}">
                      <ahyp:hlinkClr val="tx"/>
                    </a:ext>
                  </a:extLst>
                </a:hlinkClick>
              </a:rPr>
              <a:t>https://public.tableau.com/app/profile/sahil.gupta3251/viz/AdaniTotalGas/Sheet2?publish=yes</a:t>
            </a:r>
            <a:endParaRPr b="0" i="0" sz="1800">
              <a:solidFill>
                <a:srgbClr val="202124"/>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4"/>
          <p:cNvSpPr txBox="1"/>
          <p:nvPr/>
        </p:nvSpPr>
        <p:spPr>
          <a:xfrm>
            <a:off x="322217" y="80515"/>
            <a:ext cx="434993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Times New Roman"/>
                <a:ea typeface="Times New Roman"/>
                <a:cs typeface="Times New Roman"/>
                <a:sym typeface="Times New Roman"/>
              </a:rPr>
              <a:t>Adani Transmission:</a:t>
            </a:r>
            <a:endParaRPr b="1" sz="3200">
              <a:solidFill>
                <a:schemeClr val="dk1"/>
              </a:solidFill>
              <a:latin typeface="Times New Roman"/>
              <a:ea typeface="Times New Roman"/>
              <a:cs typeface="Times New Roman"/>
              <a:sym typeface="Times New Roman"/>
            </a:endParaRPr>
          </a:p>
        </p:txBody>
      </p:sp>
      <p:pic>
        <p:nvPicPr>
          <p:cNvPr id="175" name="Google Shape;175;p14"/>
          <p:cNvPicPr preferRelativeResize="0"/>
          <p:nvPr>
            <p:ph idx="2" type="body"/>
          </p:nvPr>
        </p:nvPicPr>
        <p:blipFill rotWithShape="1">
          <a:blip r:embed="rId3">
            <a:alphaModFix/>
          </a:blip>
          <a:srcRect b="0" l="0" r="0" t="0"/>
          <a:stretch/>
        </p:blipFill>
        <p:spPr>
          <a:xfrm>
            <a:off x="2394993" y="1191245"/>
            <a:ext cx="6475412" cy="2369892"/>
          </a:xfrm>
          <a:prstGeom prst="rect">
            <a:avLst/>
          </a:prstGeom>
          <a:noFill/>
          <a:ln>
            <a:noFill/>
          </a:ln>
        </p:spPr>
      </p:pic>
      <p:pic>
        <p:nvPicPr>
          <p:cNvPr id="176" name="Google Shape;176;p14"/>
          <p:cNvPicPr preferRelativeResize="0"/>
          <p:nvPr>
            <p:ph idx="4" type="body"/>
          </p:nvPr>
        </p:nvPicPr>
        <p:blipFill rotWithShape="1">
          <a:blip r:embed="rId4">
            <a:alphaModFix/>
          </a:blip>
          <a:srcRect b="0" l="0" r="0" t="0"/>
          <a:stretch/>
        </p:blipFill>
        <p:spPr>
          <a:xfrm>
            <a:off x="2394993" y="4028270"/>
            <a:ext cx="6918824" cy="2532174"/>
          </a:xfrm>
          <a:prstGeom prst="rect">
            <a:avLst/>
          </a:prstGeom>
          <a:noFill/>
          <a:ln>
            <a:noFill/>
          </a:ln>
        </p:spPr>
      </p:pic>
      <p:sp>
        <p:nvSpPr>
          <p:cNvPr id="177" name="Google Shape;177;p14"/>
          <p:cNvSpPr/>
          <p:nvPr/>
        </p:nvSpPr>
        <p:spPr>
          <a:xfrm>
            <a:off x="1584370" y="588347"/>
            <a:ext cx="98891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sng">
                <a:solidFill>
                  <a:srgbClr val="3367D6"/>
                </a:solidFill>
                <a:latin typeface="Roboto"/>
                <a:ea typeface="Roboto"/>
                <a:cs typeface="Roboto"/>
                <a:sym typeface="Roboto"/>
                <a:hlinkClick r:id="rId5">
                  <a:extLst>
                    <a:ext uri="{A12FA001-AC4F-418D-AE19-62706E023703}">
                      <ahyp:hlinkClr val="tx"/>
                    </a:ext>
                  </a:extLst>
                </a:hlinkClick>
              </a:rPr>
              <a:t>https://public.tableau.com/app/profile/k.saketh/viz/AdaniTransmission/Candlestick</a:t>
            </a:r>
            <a:endParaRPr b="0" i="0" sz="1800">
              <a:solidFill>
                <a:srgbClr val="202124"/>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5"/>
          <p:cNvSpPr/>
          <p:nvPr/>
        </p:nvSpPr>
        <p:spPr>
          <a:xfrm>
            <a:off x="598711" y="882136"/>
            <a:ext cx="10543905" cy="458587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3200" u="sng">
                <a:solidFill>
                  <a:srgbClr val="202124"/>
                </a:solidFill>
                <a:latin typeface="Times New Roman"/>
                <a:ea typeface="Times New Roman"/>
                <a:cs typeface="Times New Roman"/>
                <a:sym typeface="Times New Roman"/>
              </a:rPr>
              <a:t>Conclusion</a:t>
            </a:r>
            <a:r>
              <a:rPr b="1" i="0" lang="en-IN" sz="3200">
                <a:solidFill>
                  <a:srgbClr val="202124"/>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b="0" i="0" sz="1800">
              <a:solidFill>
                <a:srgbClr val="202124"/>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200">
              <a:solidFill>
                <a:srgbClr val="202124"/>
              </a:solidFill>
              <a:latin typeface="Times New Roman"/>
              <a:ea typeface="Times New Roman"/>
              <a:cs typeface="Times New Roman"/>
              <a:sym typeface="Times New Roman"/>
            </a:endParaRPr>
          </a:p>
          <a:p>
            <a:pPr indent="0" lvl="0" marL="0" marR="0" rtl="0" algn="l">
              <a:spcBef>
                <a:spcPts val="0"/>
              </a:spcBef>
              <a:spcAft>
                <a:spcPts val="0"/>
              </a:spcAft>
              <a:buNone/>
            </a:pPr>
            <a:r>
              <a:rPr lang="en-IN" sz="2200">
                <a:solidFill>
                  <a:srgbClr val="202124"/>
                </a:solidFill>
                <a:latin typeface="Times New Roman"/>
                <a:ea typeface="Times New Roman"/>
                <a:cs typeface="Times New Roman"/>
                <a:sym typeface="Times New Roman"/>
              </a:rPr>
              <a:t>As is depicted in the visuals, ET articles has beaten the Adani group neck and crop so much so that the clarifications from SEBI and CFO were barely taken note of.  The points made as part of our Hypothesis are thus logically and factually verified with the data available.</a:t>
            </a:r>
            <a:endParaRPr/>
          </a:p>
          <a:p>
            <a:pPr indent="0" lvl="0" marL="0" marR="0" rtl="0" algn="l">
              <a:spcBef>
                <a:spcPts val="0"/>
              </a:spcBef>
              <a:spcAft>
                <a:spcPts val="0"/>
              </a:spcAft>
              <a:buNone/>
            </a:pPr>
            <a:r>
              <a:t/>
            </a:r>
            <a:endParaRPr sz="2200">
              <a:solidFill>
                <a:srgbClr val="202124"/>
              </a:solidFill>
              <a:latin typeface="Times New Roman"/>
              <a:ea typeface="Times New Roman"/>
              <a:cs typeface="Times New Roman"/>
              <a:sym typeface="Times New Roman"/>
            </a:endParaRPr>
          </a:p>
          <a:p>
            <a:pPr indent="0" lvl="0" marL="0" marR="0" rtl="0" algn="l">
              <a:spcBef>
                <a:spcPts val="0"/>
              </a:spcBef>
              <a:spcAft>
                <a:spcPts val="0"/>
              </a:spcAft>
              <a:buNone/>
            </a:pPr>
            <a:r>
              <a:rPr lang="en-IN" sz="2200">
                <a:solidFill>
                  <a:srgbClr val="202124"/>
                </a:solidFill>
                <a:latin typeface="Times New Roman"/>
                <a:ea typeface="Times New Roman"/>
                <a:cs typeface="Times New Roman"/>
                <a:sym typeface="Times New Roman"/>
              </a:rPr>
              <a:t>Historically it has</a:t>
            </a:r>
            <a:r>
              <a:rPr b="0" i="0" lang="en-IN" sz="2200">
                <a:solidFill>
                  <a:srgbClr val="202124"/>
                </a:solidFill>
                <a:latin typeface="Times New Roman"/>
                <a:ea typeface="Times New Roman"/>
                <a:cs typeface="Times New Roman"/>
                <a:sym typeface="Times New Roman"/>
              </a:rPr>
              <a:t> always been tough to strike a distinction between news reports that are verified and unverified. </a:t>
            </a:r>
            <a:endParaRPr/>
          </a:p>
          <a:p>
            <a:pPr indent="0" lvl="0" marL="0" marR="0" rtl="0" algn="l">
              <a:spcBef>
                <a:spcPts val="0"/>
              </a:spcBef>
              <a:spcAft>
                <a:spcPts val="0"/>
              </a:spcAft>
              <a:buNone/>
            </a:pPr>
            <a:r>
              <a:t/>
            </a:r>
            <a:endParaRPr sz="2200">
              <a:solidFill>
                <a:srgbClr val="202124"/>
              </a:solidFill>
              <a:latin typeface="Times New Roman"/>
              <a:ea typeface="Times New Roman"/>
              <a:cs typeface="Times New Roman"/>
              <a:sym typeface="Times New Roman"/>
            </a:endParaRPr>
          </a:p>
          <a:p>
            <a:pPr indent="0" lvl="0" marL="0" marR="0" rtl="0" algn="l">
              <a:spcBef>
                <a:spcPts val="0"/>
              </a:spcBef>
              <a:spcAft>
                <a:spcPts val="0"/>
              </a:spcAft>
              <a:buNone/>
            </a:pPr>
            <a:r>
              <a:rPr lang="en-IN" sz="2200">
                <a:solidFill>
                  <a:srgbClr val="202124"/>
                </a:solidFill>
                <a:latin typeface="Times New Roman"/>
                <a:ea typeface="Times New Roman"/>
                <a:cs typeface="Times New Roman"/>
                <a:sym typeface="Times New Roman"/>
              </a:rPr>
              <a:t>In a domain as dynamic as Stock markets, where every worldly event either casts a doom or a spell on the already heavily volatile and vulnerable market sentiments, it is important to bring in certain degrees of regulation on the news being reported.</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txBox="1"/>
          <p:nvPr/>
        </p:nvSpPr>
        <p:spPr>
          <a:xfrm>
            <a:off x="326572" y="326571"/>
            <a:ext cx="284770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1"/>
                </a:solidFill>
                <a:latin typeface="Times New Roman"/>
                <a:ea typeface="Times New Roman"/>
                <a:cs typeface="Times New Roman"/>
                <a:sym typeface="Times New Roman"/>
              </a:rPr>
              <a:t>References:</a:t>
            </a:r>
            <a:endParaRPr b="1" sz="2400">
              <a:solidFill>
                <a:schemeClr val="dk1"/>
              </a:solidFill>
              <a:latin typeface="Times New Roman"/>
              <a:ea typeface="Times New Roman"/>
              <a:cs typeface="Times New Roman"/>
              <a:sym typeface="Times New Roman"/>
            </a:endParaRPr>
          </a:p>
        </p:txBody>
      </p:sp>
      <p:sp>
        <p:nvSpPr>
          <p:cNvPr id="188" name="Google Shape;188;p16"/>
          <p:cNvSpPr/>
          <p:nvPr/>
        </p:nvSpPr>
        <p:spPr>
          <a:xfrm>
            <a:off x="326572" y="1285749"/>
            <a:ext cx="11469188" cy="4247317"/>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IN" sz="1800" u="sng">
                <a:solidFill>
                  <a:schemeClr val="dk1"/>
                </a:solidFill>
                <a:latin typeface="Calibri"/>
                <a:ea typeface="Calibri"/>
                <a:cs typeface="Calibri"/>
                <a:sym typeface="Calibri"/>
                <a:hlinkClick r:id="rId3">
                  <a:extLst>
                    <a:ext uri="{A12FA001-AC4F-418D-AE19-62706E023703}">
                      <ahyp:hlinkClr val="tx"/>
                    </a:ext>
                  </a:extLst>
                </a:hlinkClick>
              </a:rPr>
              <a:t>https://economictimes.indiatimes.com/markets/stocks/news/a/cs-of-3-fpis-owning-adani-shares-frozen/articleshow/83496483.cms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Follow up articles on ET --------&gt;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1. </a:t>
            </a:r>
            <a:r>
              <a:rPr lang="en-IN" sz="1800" u="sng">
                <a:solidFill>
                  <a:schemeClr val="dk1"/>
                </a:solidFill>
                <a:latin typeface="Calibri"/>
                <a:ea typeface="Calibri"/>
                <a:cs typeface="Calibri"/>
                <a:sym typeface="Calibri"/>
                <a:hlinkClick r:id="rId4">
                  <a:extLst>
                    <a:ext uri="{A12FA001-AC4F-418D-AE19-62706E023703}">
                      <ahyp:hlinkClr val="tx"/>
                    </a:ext>
                  </a:extLst>
                </a:hlinkClick>
              </a:rPr>
              <a:t>https://economictimes.indiatimes.com/markets/stocks/news/adani-group-stocks-shed-up-to-20-after-nsdl-freezes-3-fpi-accounts/articleshow/83501981.cms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2. </a:t>
            </a:r>
            <a:r>
              <a:rPr lang="en-IN" sz="1800" u="sng">
                <a:solidFill>
                  <a:schemeClr val="dk1"/>
                </a:solidFill>
                <a:latin typeface="Calibri"/>
                <a:ea typeface="Calibri"/>
                <a:cs typeface="Calibri"/>
                <a:sym typeface="Calibri"/>
                <a:hlinkClick r:id="rId5">
                  <a:extLst>
                    <a:ext uri="{A12FA001-AC4F-418D-AE19-62706E023703}">
                      <ahyp:hlinkClr val="tx"/>
                    </a:ext>
                  </a:extLst>
                </a:hlinkClick>
              </a:rPr>
              <a:t>https://economictimes.indiatimes.com/markets/stocks/news/confusion-over-adani-fpi-a/cs-freeze-cfo-offers-an-explanation/articleshow/83567590.cms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Article by Reuters about this -------&gt;</a:t>
            </a:r>
            <a:endParaRPr/>
          </a:p>
          <a:p>
            <a:pPr indent="0" lvl="0" marL="0" marR="0" rtl="0" algn="l">
              <a:spcBef>
                <a:spcPts val="0"/>
              </a:spcBef>
              <a:spcAft>
                <a:spcPts val="0"/>
              </a:spcAft>
              <a:buNone/>
            </a:pPr>
            <a:r>
              <a:rPr lang="en-IN" sz="1800" u="sng">
                <a:solidFill>
                  <a:schemeClr val="dk1"/>
                </a:solidFill>
                <a:latin typeface="Calibri"/>
                <a:ea typeface="Calibri"/>
                <a:cs typeface="Calibri"/>
                <a:sym typeface="Calibri"/>
                <a:hlinkClick r:id="rId6">
                  <a:extLst>
                    <a:ext uri="{A12FA001-AC4F-418D-AE19-62706E023703}">
                      <ahyp:hlinkClr val="tx"/>
                    </a:ext>
                  </a:extLst>
                </a:hlinkClick>
              </a:rPr>
              <a:t>https://www.reuters.com/world/india/adani-group-stocks-lose-more-ground-despite-rejecting-report-investors-2021-06-16/</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7"/>
          <p:cNvSpPr txBox="1"/>
          <p:nvPr/>
        </p:nvSpPr>
        <p:spPr>
          <a:xfrm>
            <a:off x="3043647" y="2821577"/>
            <a:ext cx="591747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600">
                <a:solidFill>
                  <a:schemeClr val="dk1"/>
                </a:solidFill>
                <a:latin typeface="Times New Roman"/>
                <a:ea typeface="Times New Roman"/>
                <a:cs typeface="Times New Roman"/>
                <a:sym typeface="Times New Roman"/>
              </a:rPr>
              <a:t>THANK YOU!!!</a:t>
            </a:r>
            <a:endParaRPr b="1" sz="36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nvSpPr>
        <p:spPr>
          <a:xfrm>
            <a:off x="363580" y="757646"/>
            <a:ext cx="11595463" cy="19697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u="sng">
                <a:solidFill>
                  <a:schemeClr val="dk1"/>
                </a:solidFill>
                <a:latin typeface="Times New Roman"/>
                <a:ea typeface="Times New Roman"/>
                <a:cs typeface="Times New Roman"/>
                <a:sym typeface="Times New Roman"/>
              </a:rPr>
              <a:t>Common ground</a:t>
            </a:r>
            <a:r>
              <a:rPr lang="en-IN" sz="32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rgbClr val="202124"/>
                </a:solidFill>
                <a:latin typeface="Times New Roman"/>
                <a:ea typeface="Times New Roman"/>
                <a:cs typeface="Times New Roman"/>
                <a:sym typeface="Times New Roman"/>
              </a:rPr>
              <a:t>From the corridors of Lutyens to the gullies of rural India, NEWS exert a significant impact on daily happenings. As the fourth pillar of democracy, publishing houses both print and electronic, do need to exhibit transparency, credibility and accountability.</a:t>
            </a:r>
            <a:endParaRPr sz="2400">
              <a:solidFill>
                <a:schemeClr val="dk1"/>
              </a:solidFill>
              <a:latin typeface="Times New Roman"/>
              <a:ea typeface="Times New Roman"/>
              <a:cs typeface="Times New Roman"/>
              <a:sym typeface="Times New Roman"/>
            </a:endParaRPr>
          </a:p>
        </p:txBody>
      </p:sp>
      <p:sp>
        <p:nvSpPr>
          <p:cNvPr id="91" name="Google Shape;91;p2"/>
          <p:cNvSpPr/>
          <p:nvPr/>
        </p:nvSpPr>
        <p:spPr>
          <a:xfrm>
            <a:off x="363580" y="3725930"/>
            <a:ext cx="11399521"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3200" u="sng">
                <a:solidFill>
                  <a:srgbClr val="202124"/>
                </a:solidFill>
                <a:latin typeface="Times New Roman"/>
                <a:ea typeface="Times New Roman"/>
                <a:cs typeface="Times New Roman"/>
                <a:sym typeface="Times New Roman"/>
              </a:rPr>
              <a:t>Hypothesis</a:t>
            </a:r>
            <a:r>
              <a:rPr b="0" i="0" lang="en-IN" sz="3200">
                <a:solidFill>
                  <a:srgbClr val="202124"/>
                </a:solidFill>
                <a:latin typeface="Times New Roman"/>
                <a:ea typeface="Times New Roman"/>
                <a:cs typeface="Times New Roman"/>
                <a:sym typeface="Times New Roman"/>
              </a:rPr>
              <a:t>:</a:t>
            </a:r>
            <a:r>
              <a:rPr b="0" i="0" lang="en-IN" sz="2400">
                <a:solidFill>
                  <a:srgbClr val="202124"/>
                </a:solidFill>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sz="2400">
              <a:solidFill>
                <a:srgbClr val="202124"/>
              </a:solidFill>
              <a:latin typeface="Times New Roman"/>
              <a:ea typeface="Times New Roman"/>
              <a:cs typeface="Times New Roman"/>
              <a:sym typeface="Times New Roman"/>
            </a:endParaRPr>
          </a:p>
          <a:p>
            <a:pPr indent="0" lvl="0" marL="0" marR="0" rtl="0" algn="l">
              <a:spcBef>
                <a:spcPts val="0"/>
              </a:spcBef>
              <a:spcAft>
                <a:spcPts val="0"/>
              </a:spcAft>
              <a:buNone/>
            </a:pPr>
            <a:r>
              <a:rPr b="0" i="0" lang="en-IN" sz="2400">
                <a:solidFill>
                  <a:srgbClr val="202124"/>
                </a:solidFill>
                <a:latin typeface="Times New Roman"/>
                <a:ea typeface="Times New Roman"/>
                <a:cs typeface="Times New Roman"/>
                <a:sym typeface="Times New Roman"/>
              </a:rPr>
              <a:t>Due to an </a:t>
            </a:r>
            <a:r>
              <a:rPr b="0" i="1" lang="en-IN" sz="2400">
                <a:solidFill>
                  <a:srgbClr val="202124"/>
                </a:solidFill>
                <a:latin typeface="Times New Roman"/>
                <a:ea typeface="Times New Roman"/>
                <a:cs typeface="Times New Roman"/>
                <a:sym typeface="Times New Roman"/>
              </a:rPr>
              <a:t>unverified </a:t>
            </a:r>
            <a:r>
              <a:rPr b="0" lang="en-IN" sz="2400">
                <a:solidFill>
                  <a:srgbClr val="202124"/>
                </a:solidFill>
                <a:latin typeface="Times New Roman"/>
                <a:ea typeface="Times New Roman"/>
                <a:cs typeface="Times New Roman"/>
                <a:sym typeface="Times New Roman"/>
              </a:rPr>
              <a:t>article </a:t>
            </a:r>
            <a:r>
              <a:rPr lang="en-IN" sz="2400">
                <a:solidFill>
                  <a:srgbClr val="202124"/>
                </a:solidFill>
                <a:latin typeface="Times New Roman"/>
                <a:ea typeface="Times New Roman"/>
                <a:cs typeface="Times New Roman"/>
                <a:sym typeface="Times New Roman"/>
              </a:rPr>
              <a:t>flashed as the headlines on India’s largest circulated business daily, Economic Times (ET)</a:t>
            </a:r>
            <a:r>
              <a:rPr b="0" i="0" lang="en-IN" sz="2400">
                <a:solidFill>
                  <a:srgbClr val="202124"/>
                </a:solidFill>
                <a:latin typeface="Times New Roman"/>
                <a:ea typeface="Times New Roman"/>
                <a:cs typeface="Times New Roman"/>
                <a:sym typeface="Times New Roman"/>
              </a:rPr>
              <a:t> on 14th June 2021, the shares of six listed companies of Adani group fell by about 10% to 20%.</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nvSpPr>
        <p:spPr>
          <a:xfrm>
            <a:off x="574765" y="222069"/>
            <a:ext cx="429768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u="sng">
                <a:solidFill>
                  <a:schemeClr val="dk1"/>
                </a:solidFill>
                <a:latin typeface="Times New Roman"/>
                <a:ea typeface="Times New Roman"/>
                <a:cs typeface="Times New Roman"/>
                <a:sym typeface="Times New Roman"/>
              </a:rPr>
              <a:t>Steps</a:t>
            </a:r>
            <a:r>
              <a:rPr lang="en-IN" sz="3200">
                <a:solidFill>
                  <a:schemeClr val="dk1"/>
                </a:solidFill>
                <a:latin typeface="Times New Roman"/>
                <a:ea typeface="Times New Roman"/>
                <a:cs typeface="Times New Roman"/>
                <a:sym typeface="Times New Roman"/>
              </a:rPr>
              <a:t>:</a:t>
            </a:r>
            <a:endParaRPr sz="3200">
              <a:solidFill>
                <a:schemeClr val="dk1"/>
              </a:solidFill>
              <a:latin typeface="Times New Roman"/>
              <a:ea typeface="Times New Roman"/>
              <a:cs typeface="Times New Roman"/>
              <a:sym typeface="Times New Roman"/>
            </a:endParaRPr>
          </a:p>
        </p:txBody>
      </p:sp>
      <p:sp>
        <p:nvSpPr>
          <p:cNvPr id="97" name="Google Shape;97;p3"/>
          <p:cNvSpPr txBox="1"/>
          <p:nvPr/>
        </p:nvSpPr>
        <p:spPr>
          <a:xfrm>
            <a:off x="574765" y="806844"/>
            <a:ext cx="11025052" cy="60016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1. Collect the ET articles responsible for sudden plunge in Adani shares.</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2. Collect the daily performance data of 6 listed companies of Adani Group from Bombay Stock Exchange (BSE).</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https://www.bseindia.com/markets/equity/EQReports/StockPrcHistori.html?flag=0</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3. Filter the datasets to the time period of interest and develop a detailed understanding of the data at hand.</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4. Decide upon the right visuals and tools to be deployed to prove the Hypothesis. In this case study, we used Tableau as our platform for analysis through which we plotted Line Chart and a Candle Stick chart.</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5. Map the happenings of real life in form of articles published, to the consequent responses in the market with the help of visuals depicted.</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p:nvPr/>
        </p:nvSpPr>
        <p:spPr>
          <a:xfrm>
            <a:off x="1789611" y="757646"/>
            <a:ext cx="735438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sng">
              <a:solidFill>
                <a:srgbClr val="3367D6"/>
              </a:solidFill>
              <a:latin typeface="Roboto"/>
              <a:ea typeface="Roboto"/>
              <a:cs typeface="Roboto"/>
              <a:sym typeface="Roboto"/>
              <a:hlinkClick r:id="rId3">
                <a:extLst>
                  <a:ext uri="{A12FA001-AC4F-418D-AE19-62706E023703}">
                    <ahyp:hlinkClr val="tx"/>
                  </a:ext>
                </a:extLst>
              </a:hlinkClick>
            </a:endParaRPr>
          </a:p>
          <a:p>
            <a:pPr indent="0" lvl="0" marL="0" marR="0" rtl="0" algn="l">
              <a:spcBef>
                <a:spcPts val="0"/>
              </a:spcBef>
              <a:spcAft>
                <a:spcPts val="0"/>
              </a:spcAft>
              <a:buNone/>
            </a:pPr>
            <a:r>
              <a:t/>
            </a:r>
            <a:endParaRPr b="0" i="0" sz="1800" u="sng">
              <a:solidFill>
                <a:srgbClr val="3367D6"/>
              </a:solidFill>
              <a:latin typeface="Roboto"/>
              <a:ea typeface="Roboto"/>
              <a:cs typeface="Roboto"/>
              <a:sym typeface="Roboto"/>
              <a:hlinkClick r:id="rId4">
                <a:extLst>
                  <a:ext uri="{A12FA001-AC4F-418D-AE19-62706E023703}">
                    <ahyp:hlinkClr val="tx"/>
                  </a:ext>
                </a:extLst>
              </a:hlinkClick>
            </a:endParaRPr>
          </a:p>
          <a:p>
            <a:pPr indent="0" lvl="0" marL="0" marR="0" rtl="0" algn="l">
              <a:spcBef>
                <a:spcPts val="0"/>
              </a:spcBef>
              <a:spcAft>
                <a:spcPts val="0"/>
              </a:spcAft>
              <a:buNone/>
            </a:pPr>
            <a:r>
              <a:t/>
            </a:r>
            <a:endParaRPr b="0" i="0" sz="1800" u="sng">
              <a:solidFill>
                <a:srgbClr val="3367D6"/>
              </a:solidFill>
              <a:latin typeface="Roboto"/>
              <a:ea typeface="Roboto"/>
              <a:cs typeface="Roboto"/>
              <a:sym typeface="Roboto"/>
              <a:hlinkClick r:id="rId5">
                <a:extLst>
                  <a:ext uri="{A12FA001-AC4F-418D-AE19-62706E023703}">
                    <ahyp:hlinkClr val="tx"/>
                  </a:ext>
                </a:extLst>
              </a:hlinkClick>
            </a:endParaRPr>
          </a:p>
          <a:p>
            <a:pPr indent="0" lvl="0" marL="0" marR="0" rtl="0" algn="l">
              <a:spcBef>
                <a:spcPts val="0"/>
              </a:spcBef>
              <a:spcAft>
                <a:spcPts val="0"/>
              </a:spcAft>
              <a:buNone/>
            </a:pPr>
            <a:r>
              <a:t/>
            </a:r>
            <a:endParaRPr b="0" i="0" sz="1800" u="sng">
              <a:solidFill>
                <a:srgbClr val="3367D6"/>
              </a:solidFill>
              <a:latin typeface="Roboto"/>
              <a:ea typeface="Roboto"/>
              <a:cs typeface="Roboto"/>
              <a:sym typeface="Roboto"/>
              <a:hlinkClick r:id="rId6">
                <a:extLst>
                  <a:ext uri="{A12FA001-AC4F-418D-AE19-62706E023703}">
                    <ahyp:hlinkClr val="tx"/>
                  </a:ext>
                </a:extLst>
              </a:hlinkClick>
            </a:endParaRPr>
          </a:p>
          <a:p>
            <a:pPr indent="0" lvl="0" marL="0" marR="0" rtl="0" algn="l">
              <a:spcBef>
                <a:spcPts val="0"/>
              </a:spcBef>
              <a:spcAft>
                <a:spcPts val="0"/>
              </a:spcAft>
              <a:buNone/>
            </a:pPr>
            <a:r>
              <a:t/>
            </a:r>
            <a:endParaRPr b="0" i="0" sz="1800" u="sng">
              <a:solidFill>
                <a:srgbClr val="3367D6"/>
              </a:solidFill>
              <a:latin typeface="Roboto"/>
              <a:ea typeface="Roboto"/>
              <a:cs typeface="Roboto"/>
              <a:sym typeface="Roboto"/>
              <a:hlinkClick r:id="rId7">
                <a:extLst>
                  <a:ext uri="{A12FA001-AC4F-418D-AE19-62706E023703}">
                    <ahyp:hlinkClr val="tx"/>
                  </a:ext>
                </a:extLst>
              </a:hlinkClick>
            </a:endParaRPr>
          </a:p>
        </p:txBody>
      </p:sp>
      <p:pic>
        <p:nvPicPr>
          <p:cNvPr id="103" name="Google Shape;103;p4"/>
          <p:cNvPicPr preferRelativeResize="0"/>
          <p:nvPr/>
        </p:nvPicPr>
        <p:blipFill rotWithShape="1">
          <a:blip r:embed="rId8">
            <a:alphaModFix/>
          </a:blip>
          <a:srcRect b="0" l="0" r="0" t="0"/>
          <a:stretch/>
        </p:blipFill>
        <p:spPr>
          <a:xfrm>
            <a:off x="1162594" y="862150"/>
            <a:ext cx="9562991" cy="5852160"/>
          </a:xfrm>
          <a:prstGeom prst="rect">
            <a:avLst/>
          </a:prstGeom>
          <a:noFill/>
          <a:ln>
            <a:noFill/>
          </a:ln>
        </p:spPr>
      </p:pic>
      <p:sp>
        <p:nvSpPr>
          <p:cNvPr id="104" name="Google Shape;104;p4"/>
          <p:cNvSpPr txBox="1"/>
          <p:nvPr/>
        </p:nvSpPr>
        <p:spPr>
          <a:xfrm>
            <a:off x="535577" y="172871"/>
            <a:ext cx="475488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Calibri"/>
                <a:ea typeface="Calibri"/>
                <a:cs typeface="Calibri"/>
                <a:sym typeface="Calibri"/>
              </a:rPr>
              <a:t>The Cause:</a:t>
            </a:r>
            <a:endParaRPr b="1" sz="3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p:nvPr/>
        </p:nvSpPr>
        <p:spPr>
          <a:xfrm>
            <a:off x="796835" y="640080"/>
            <a:ext cx="10567852"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a:solidFill>
                  <a:srgbClr val="000000"/>
                </a:solidFill>
                <a:latin typeface="Times New Roman"/>
                <a:ea typeface="Times New Roman"/>
                <a:cs typeface="Times New Roman"/>
                <a:sym typeface="Times New Roman"/>
              </a:rPr>
              <a:t>Following the negative news, shares of Adani Group companies hit lower circuits on Monday. </a:t>
            </a:r>
            <a:endParaRPr/>
          </a:p>
          <a:p>
            <a:pPr indent="0" lvl="0" marL="0" marR="0" rtl="0" algn="l">
              <a:spcBef>
                <a:spcPts val="0"/>
              </a:spcBef>
              <a:spcAft>
                <a:spcPts val="0"/>
              </a:spcAft>
              <a:buNone/>
            </a:pPr>
            <a:r>
              <a:t/>
            </a:r>
            <a:endParaRPr b="0" i="0" sz="24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b="0" i="0" lang="en-IN" sz="2400">
                <a:solidFill>
                  <a:srgbClr val="000000"/>
                </a:solidFill>
                <a:latin typeface="Times New Roman"/>
                <a:ea typeface="Times New Roman"/>
                <a:cs typeface="Times New Roman"/>
                <a:sym typeface="Times New Roman"/>
              </a:rPr>
              <a:t>1. Adani Enterprises plummeted 20 per cent to Rs</a:t>
            </a:r>
            <a:r>
              <a:rPr lang="en-IN" sz="2400">
                <a:solidFill>
                  <a:srgbClr val="000000"/>
                </a:solidFill>
                <a:latin typeface="Times New Roman"/>
                <a:ea typeface="Times New Roman"/>
                <a:cs typeface="Times New Roman"/>
                <a:sym typeface="Times New Roman"/>
              </a:rPr>
              <a:t>.</a:t>
            </a:r>
            <a:r>
              <a:rPr b="0" i="0" lang="en-IN" sz="2400">
                <a:solidFill>
                  <a:srgbClr val="000000"/>
                </a:solidFill>
                <a:latin typeface="Times New Roman"/>
                <a:ea typeface="Times New Roman"/>
                <a:cs typeface="Times New Roman"/>
                <a:sym typeface="Times New Roman"/>
              </a:rPr>
              <a:t> 1,281.20 </a:t>
            </a:r>
            <a:endParaRPr/>
          </a:p>
          <a:p>
            <a:pPr indent="0" lvl="0" marL="0" marR="0" rtl="0" algn="l">
              <a:spcBef>
                <a:spcPts val="0"/>
              </a:spcBef>
              <a:spcAft>
                <a:spcPts val="0"/>
              </a:spcAft>
              <a:buNone/>
            </a:pPr>
            <a:r>
              <a:rPr b="0" i="0" lang="en-IN" sz="2400">
                <a:solidFill>
                  <a:srgbClr val="000000"/>
                </a:solidFill>
                <a:latin typeface="Times New Roman"/>
                <a:ea typeface="Times New Roman"/>
                <a:cs typeface="Times New Roman"/>
                <a:sym typeface="Times New Roman"/>
              </a:rPr>
              <a:t>2. Adani Ports fell 19 per cent to Rs. 681.50.</a:t>
            </a:r>
            <a:endParaRPr/>
          </a:p>
          <a:p>
            <a:pPr indent="0" lvl="0" marL="0" marR="0" rtl="0" algn="l">
              <a:spcBef>
                <a:spcPts val="0"/>
              </a:spcBef>
              <a:spcAft>
                <a:spcPts val="0"/>
              </a:spcAft>
              <a:buNone/>
            </a:pPr>
            <a:r>
              <a:rPr b="0" i="0" lang="en-IN" sz="2400">
                <a:solidFill>
                  <a:srgbClr val="000000"/>
                </a:solidFill>
                <a:latin typeface="Times New Roman"/>
                <a:ea typeface="Times New Roman"/>
                <a:cs typeface="Times New Roman"/>
                <a:sym typeface="Times New Roman"/>
              </a:rPr>
              <a:t>3. Adani Green Energy shed 5 per cent to Rs. 1,165.35 </a:t>
            </a:r>
            <a:endParaRPr/>
          </a:p>
          <a:p>
            <a:pPr indent="0" lvl="0" marL="0" marR="0" rtl="0" algn="l">
              <a:spcBef>
                <a:spcPts val="0"/>
              </a:spcBef>
              <a:spcAft>
                <a:spcPts val="0"/>
              </a:spcAft>
              <a:buNone/>
            </a:pPr>
            <a:r>
              <a:rPr lang="en-IN" sz="2400">
                <a:solidFill>
                  <a:srgbClr val="000000"/>
                </a:solidFill>
                <a:latin typeface="Times New Roman"/>
                <a:ea typeface="Times New Roman"/>
                <a:cs typeface="Times New Roman"/>
                <a:sym typeface="Times New Roman"/>
              </a:rPr>
              <a:t>4. </a:t>
            </a:r>
            <a:r>
              <a:rPr b="0" i="0" lang="en-IN" sz="2400">
                <a:solidFill>
                  <a:srgbClr val="000000"/>
                </a:solidFill>
                <a:latin typeface="Times New Roman"/>
                <a:ea typeface="Times New Roman"/>
                <a:cs typeface="Times New Roman"/>
                <a:sym typeface="Times New Roman"/>
              </a:rPr>
              <a:t>Adani Power shed 5 per cent to Rs. 140.90</a:t>
            </a:r>
            <a:endParaRPr/>
          </a:p>
          <a:p>
            <a:pPr indent="0" lvl="0" marL="0" marR="0" rtl="0" algn="l">
              <a:spcBef>
                <a:spcPts val="0"/>
              </a:spcBef>
              <a:spcAft>
                <a:spcPts val="0"/>
              </a:spcAft>
              <a:buNone/>
            </a:pPr>
            <a:r>
              <a:rPr lang="en-IN" sz="2400">
                <a:solidFill>
                  <a:srgbClr val="000000"/>
                </a:solidFill>
                <a:latin typeface="Times New Roman"/>
                <a:ea typeface="Times New Roman"/>
                <a:cs typeface="Times New Roman"/>
                <a:sym typeface="Times New Roman"/>
              </a:rPr>
              <a:t>5. </a:t>
            </a:r>
            <a:r>
              <a:rPr b="0" i="0" lang="en-IN" sz="2400">
                <a:solidFill>
                  <a:srgbClr val="000000"/>
                </a:solidFill>
                <a:latin typeface="Times New Roman"/>
                <a:ea typeface="Times New Roman"/>
                <a:cs typeface="Times New Roman"/>
                <a:sym typeface="Times New Roman"/>
              </a:rPr>
              <a:t>Adani Total Gas shed 5 per cent to Rs.1,544.55</a:t>
            </a:r>
            <a:endParaRPr/>
          </a:p>
          <a:p>
            <a:pPr indent="0" lvl="0" marL="0" marR="0" rtl="0" algn="l">
              <a:spcBef>
                <a:spcPts val="0"/>
              </a:spcBef>
              <a:spcAft>
                <a:spcPts val="0"/>
              </a:spcAft>
              <a:buNone/>
            </a:pPr>
            <a:r>
              <a:rPr b="0" i="0" lang="en-IN" sz="2400">
                <a:solidFill>
                  <a:srgbClr val="000000"/>
                </a:solidFill>
                <a:latin typeface="Times New Roman"/>
                <a:ea typeface="Times New Roman"/>
                <a:cs typeface="Times New Roman"/>
                <a:sym typeface="Times New Roman"/>
              </a:rPr>
              <a:t>6. Adani Transmission shed 5 per cent to Rs. 1,517.25</a:t>
            </a:r>
            <a:endParaRPr/>
          </a:p>
          <a:p>
            <a:pPr indent="0" lvl="0" marL="0" marR="0" rtl="0" algn="l">
              <a:spcBef>
                <a:spcPts val="0"/>
              </a:spcBef>
              <a:spcAft>
                <a:spcPts val="0"/>
              </a:spcAft>
              <a:buNone/>
            </a:pPr>
            <a:r>
              <a:rPr b="0" i="0" lang="en-IN" sz="2400">
                <a:solidFill>
                  <a:srgbClr val="000000"/>
                </a:solidFill>
                <a:latin typeface="Times New Roman"/>
                <a:ea typeface="Times New Roman"/>
                <a:cs typeface="Times New Roman"/>
                <a:sym typeface="Times New Roman"/>
              </a:rPr>
              <a:t> </a:t>
            </a:r>
            <a:endParaRPr b="0" i="0" sz="2400">
              <a:solidFill>
                <a:srgbClr val="000000"/>
              </a:solidFill>
              <a:latin typeface="Times New Roman"/>
              <a:ea typeface="Times New Roman"/>
              <a:cs typeface="Times New Roman"/>
              <a:sym typeface="Times New Roman"/>
            </a:endParaRPr>
          </a:p>
        </p:txBody>
      </p:sp>
      <p:sp>
        <p:nvSpPr>
          <p:cNvPr id="110" name="Google Shape;110;p5"/>
          <p:cNvSpPr/>
          <p:nvPr/>
        </p:nvSpPr>
        <p:spPr>
          <a:xfrm>
            <a:off x="892628" y="2042220"/>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IN" sz="1800">
                <a:solidFill>
                  <a:schemeClr val="dk1"/>
                </a:solidFill>
                <a:latin typeface="Calibri"/>
                <a:ea typeface="Calibri"/>
                <a:cs typeface="Calibri"/>
                <a:sym typeface="Calibri"/>
              </a:rPr>
            </a:br>
            <a:endParaRPr b="0" i="0" sz="1800">
              <a:solidFill>
                <a:srgbClr val="000000"/>
              </a:solidFill>
              <a:latin typeface="arial"/>
              <a:ea typeface="arial"/>
              <a:cs typeface="arial"/>
              <a:sym typeface="arial"/>
            </a:endParaRPr>
          </a:p>
        </p:txBody>
      </p:sp>
      <p:sp>
        <p:nvSpPr>
          <p:cNvPr id="111" name="Google Shape;111;p5"/>
          <p:cNvSpPr txBox="1"/>
          <p:nvPr/>
        </p:nvSpPr>
        <p:spPr>
          <a:xfrm>
            <a:off x="796835" y="4627543"/>
            <a:ext cx="1056785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CFO’s explanation which termed the news report as </a:t>
            </a:r>
            <a:r>
              <a:rPr b="1" lang="en-IN" sz="2400">
                <a:solidFill>
                  <a:schemeClr val="dk1"/>
                </a:solidFill>
                <a:latin typeface="Times New Roman"/>
                <a:ea typeface="Times New Roman"/>
                <a:cs typeface="Times New Roman"/>
                <a:sym typeface="Times New Roman"/>
              </a:rPr>
              <a:t>“blatantly erroneous” </a:t>
            </a:r>
            <a:r>
              <a:rPr lang="en-IN" sz="2400">
                <a:solidFill>
                  <a:schemeClr val="dk1"/>
                </a:solidFill>
                <a:latin typeface="Times New Roman"/>
                <a:ea typeface="Times New Roman"/>
                <a:cs typeface="Times New Roman"/>
                <a:sym typeface="Times New Roman"/>
              </a:rPr>
              <a:t>couldn’t heal the adversely affected market sentiments and it proved to be too little too late.</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p:nvPr/>
        </p:nvSpPr>
        <p:spPr>
          <a:xfrm>
            <a:off x="618308" y="575111"/>
            <a:ext cx="10942321"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a:solidFill>
                  <a:srgbClr val="000000"/>
                </a:solidFill>
                <a:latin typeface="Times New Roman"/>
                <a:ea typeface="Times New Roman"/>
                <a:cs typeface="Times New Roman"/>
                <a:sym typeface="Times New Roman"/>
              </a:rPr>
              <a:t>Adani Group founder Gautam Adani has become the second wealthiest person in Asia after the recent surge in group stocks. The industrial magnate's wealth has increased to $77 billion, registering a spike of $43.2 billion in 2021 till June 11, 2021. Adani is the 14th richest man on the planet.</a:t>
            </a:r>
            <a:br>
              <a:rPr lang="en-IN" sz="2400">
                <a:solidFill>
                  <a:schemeClr val="dk1"/>
                </a:solidFill>
                <a:latin typeface="Times New Roman"/>
                <a:ea typeface="Times New Roman"/>
                <a:cs typeface="Times New Roman"/>
                <a:sym typeface="Times New Roman"/>
              </a:rPr>
            </a:br>
            <a:br>
              <a:rPr lang="en-IN" sz="2400">
                <a:solidFill>
                  <a:schemeClr val="dk1"/>
                </a:solidFill>
                <a:latin typeface="Times New Roman"/>
                <a:ea typeface="Times New Roman"/>
                <a:cs typeface="Times New Roman"/>
                <a:sym typeface="Times New Roman"/>
              </a:rPr>
            </a:br>
            <a:r>
              <a:rPr b="0" i="0" lang="en-IN" sz="2400">
                <a:solidFill>
                  <a:srgbClr val="000000"/>
                </a:solidFill>
                <a:latin typeface="Times New Roman"/>
                <a:ea typeface="Times New Roman"/>
                <a:cs typeface="Times New Roman"/>
                <a:sym typeface="Times New Roman"/>
              </a:rPr>
              <a:t>Among the Adani Group companies, shares of Adani Total Gas were up sone 335 per cent in 2021 till June 11. Adani Transmission soared 264 per cent and Adani Enterprises 235 per cent. Adani Power was </a:t>
            </a:r>
            <a:r>
              <a:rPr lang="en-IN" sz="2400">
                <a:solidFill>
                  <a:schemeClr val="dk1"/>
                </a:solidFill>
                <a:latin typeface="Times New Roman"/>
                <a:ea typeface="Times New Roman"/>
                <a:cs typeface="Times New Roman"/>
                <a:sym typeface="Times New Roman"/>
              </a:rPr>
              <a:t> 200 per cent, followed by Adani Ports (74 per cent) and Adani Green (17 per cent).</a:t>
            </a:r>
            <a:endParaRPr b="0" i="0" sz="2400">
              <a:solidFill>
                <a:srgbClr val="000000"/>
              </a:solidFill>
              <a:latin typeface="Times New Roman"/>
              <a:ea typeface="Times New Roman"/>
              <a:cs typeface="Times New Roman"/>
              <a:sym typeface="Times New Roman"/>
            </a:endParaRPr>
          </a:p>
        </p:txBody>
      </p:sp>
      <p:pic>
        <p:nvPicPr>
          <p:cNvPr id="117" name="Google Shape;117;p6"/>
          <p:cNvPicPr preferRelativeResize="0"/>
          <p:nvPr/>
        </p:nvPicPr>
        <p:blipFill rotWithShape="1">
          <a:blip r:embed="rId3">
            <a:alphaModFix/>
          </a:blip>
          <a:srcRect b="0" l="0" r="0" t="0"/>
          <a:stretch/>
        </p:blipFill>
        <p:spPr>
          <a:xfrm>
            <a:off x="1844040" y="4305163"/>
            <a:ext cx="7680960" cy="23681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7"/>
          <p:cNvPicPr preferRelativeResize="0"/>
          <p:nvPr/>
        </p:nvPicPr>
        <p:blipFill rotWithShape="1">
          <a:blip r:embed="rId3">
            <a:alphaModFix/>
          </a:blip>
          <a:srcRect b="0" l="0" r="0" t="0"/>
          <a:stretch/>
        </p:blipFill>
        <p:spPr>
          <a:xfrm>
            <a:off x="329902" y="2492509"/>
            <a:ext cx="11064921" cy="4000500"/>
          </a:xfrm>
          <a:prstGeom prst="rect">
            <a:avLst/>
          </a:prstGeom>
          <a:noFill/>
          <a:ln>
            <a:noFill/>
          </a:ln>
        </p:spPr>
      </p:pic>
      <p:sp>
        <p:nvSpPr>
          <p:cNvPr id="123" name="Google Shape;123;p7"/>
          <p:cNvSpPr/>
          <p:nvPr/>
        </p:nvSpPr>
        <p:spPr>
          <a:xfrm>
            <a:off x="365078" y="863464"/>
            <a:ext cx="10994571"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IN" sz="2400">
                <a:solidFill>
                  <a:srgbClr val="000000"/>
                </a:solidFill>
                <a:latin typeface="Times New Roman"/>
                <a:ea typeface="Times New Roman"/>
                <a:cs typeface="Times New Roman"/>
                <a:sym typeface="Times New Roman"/>
              </a:rPr>
              <a:t>While days ago he was </a:t>
            </a:r>
            <a:r>
              <a:rPr lang="en-IN" sz="2400">
                <a:solidFill>
                  <a:srgbClr val="000000"/>
                </a:solidFill>
                <a:latin typeface="Times New Roman"/>
                <a:ea typeface="Times New Roman"/>
                <a:cs typeface="Times New Roman"/>
                <a:sym typeface="Times New Roman"/>
              </a:rPr>
              <a:t>closing the gap with India’s richest man, Adani </a:t>
            </a:r>
            <a:r>
              <a:rPr b="0" i="0" lang="en-IN" sz="2400">
                <a:solidFill>
                  <a:srgbClr val="000000"/>
                </a:solidFill>
                <a:latin typeface="Times New Roman"/>
                <a:ea typeface="Times New Roman"/>
                <a:cs typeface="Times New Roman"/>
                <a:sym typeface="Times New Roman"/>
              </a:rPr>
              <a:t>lost more money this week than anyone else in the world, with his personal fortune tumbling by about $9 billion to $67.6 billion, according to the Bloomberg Billionaires Index based on Wednesday closing prices.</a:t>
            </a:r>
            <a:endParaRPr sz="2400">
              <a:solidFill>
                <a:schemeClr val="dk1"/>
              </a:solidFill>
              <a:latin typeface="Times New Roman"/>
              <a:ea typeface="Times New Roman"/>
              <a:cs typeface="Times New Roman"/>
              <a:sym typeface="Times New Roman"/>
            </a:endParaRPr>
          </a:p>
        </p:txBody>
      </p:sp>
      <p:sp>
        <p:nvSpPr>
          <p:cNvPr id="124" name="Google Shape;124;p7"/>
          <p:cNvSpPr/>
          <p:nvPr/>
        </p:nvSpPr>
        <p:spPr>
          <a:xfrm>
            <a:off x="365078" y="219304"/>
            <a:ext cx="236154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3200">
                <a:solidFill>
                  <a:srgbClr val="000000"/>
                </a:solidFill>
                <a:latin typeface="Times New Roman"/>
                <a:ea typeface="Times New Roman"/>
                <a:cs typeface="Times New Roman"/>
                <a:sym typeface="Times New Roman"/>
              </a:rPr>
              <a:t>The Impact: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p:nvPr/>
        </p:nvSpPr>
        <p:spPr>
          <a:xfrm>
            <a:off x="770026" y="2478486"/>
            <a:ext cx="1100763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400">
                <a:solidFill>
                  <a:srgbClr val="000000"/>
                </a:solidFill>
                <a:latin typeface="Times New Roman"/>
                <a:ea typeface="Times New Roman"/>
                <a:cs typeface="Times New Roman"/>
                <a:sym typeface="Times New Roman"/>
              </a:rPr>
              <a:t>After falling 0.4-8.5% on Monday, the day of the Economic Times report, Adani group stocks fell between 7.7%-23% in the first four days this week, wiping out nearly a quarter of the gains in the year preceding this week.</a:t>
            </a:r>
            <a:endParaRPr b="0" i="0" sz="24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9"/>
          <p:cNvSpPr txBox="1"/>
          <p:nvPr/>
        </p:nvSpPr>
        <p:spPr>
          <a:xfrm>
            <a:off x="505301" y="0"/>
            <a:ext cx="3936069"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3200">
                <a:solidFill>
                  <a:schemeClr val="dk1"/>
                </a:solidFill>
                <a:latin typeface="Times New Roman"/>
                <a:ea typeface="Times New Roman"/>
                <a:cs typeface="Times New Roman"/>
                <a:sym typeface="Times New Roman"/>
              </a:rPr>
              <a:t>Adani Enterprises:</a:t>
            </a:r>
            <a:endParaRPr b="1" sz="3200">
              <a:solidFill>
                <a:schemeClr val="dk1"/>
              </a:solidFill>
              <a:latin typeface="Times New Roman"/>
              <a:ea typeface="Times New Roman"/>
              <a:cs typeface="Times New Roman"/>
              <a:sym typeface="Times New Roman"/>
            </a:endParaRPr>
          </a:p>
        </p:txBody>
      </p:sp>
      <p:pic>
        <p:nvPicPr>
          <p:cNvPr id="135" name="Google Shape;135;p9"/>
          <p:cNvPicPr preferRelativeResize="0"/>
          <p:nvPr>
            <p:ph idx="2" type="body"/>
          </p:nvPr>
        </p:nvPicPr>
        <p:blipFill rotWithShape="1">
          <a:blip r:embed="rId3">
            <a:alphaModFix/>
          </a:blip>
          <a:srcRect b="0" l="0" r="0" t="0"/>
          <a:stretch/>
        </p:blipFill>
        <p:spPr>
          <a:xfrm>
            <a:off x="3178040" y="3828883"/>
            <a:ext cx="5038498" cy="3029117"/>
          </a:xfrm>
          <a:prstGeom prst="rect">
            <a:avLst/>
          </a:prstGeom>
          <a:noFill/>
          <a:ln>
            <a:noFill/>
          </a:ln>
        </p:spPr>
      </p:pic>
      <p:pic>
        <p:nvPicPr>
          <p:cNvPr id="136" name="Google Shape;136;p9"/>
          <p:cNvPicPr preferRelativeResize="0"/>
          <p:nvPr>
            <p:ph idx="4" type="body"/>
          </p:nvPr>
        </p:nvPicPr>
        <p:blipFill rotWithShape="1">
          <a:blip r:embed="rId4">
            <a:alphaModFix/>
          </a:blip>
          <a:srcRect b="0" l="0" r="0" t="0"/>
          <a:stretch/>
        </p:blipFill>
        <p:spPr>
          <a:xfrm>
            <a:off x="3033350" y="1024571"/>
            <a:ext cx="5183188" cy="2643888"/>
          </a:xfrm>
          <a:prstGeom prst="rect">
            <a:avLst/>
          </a:prstGeom>
          <a:noFill/>
          <a:ln>
            <a:noFill/>
          </a:ln>
        </p:spPr>
      </p:pic>
      <p:sp>
        <p:nvSpPr>
          <p:cNvPr id="137" name="Google Shape;137;p9"/>
          <p:cNvSpPr/>
          <p:nvPr/>
        </p:nvSpPr>
        <p:spPr>
          <a:xfrm>
            <a:off x="1097279" y="494815"/>
            <a:ext cx="1085958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sng">
                <a:solidFill>
                  <a:srgbClr val="3367D6"/>
                </a:solidFill>
                <a:latin typeface="Roboto"/>
                <a:ea typeface="Roboto"/>
                <a:cs typeface="Roboto"/>
                <a:sym typeface="Roboto"/>
                <a:hlinkClick r:id="rId5">
                  <a:extLst>
                    <a:ext uri="{A12FA001-AC4F-418D-AE19-62706E023703}">
                      <ahyp:hlinkClr val="tx"/>
                    </a:ext>
                  </a:extLst>
                </a:hlinkClick>
              </a:rPr>
              <a:t>https://public.tableau.com/app/profile/adarsh.shrivastava/viz/AdaniEnterprises/Candlestick?publish=yes</a:t>
            </a:r>
            <a:endParaRPr b="0" i="0" sz="1800">
              <a:solidFill>
                <a:srgbClr val="202124"/>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2021-11-13T16:29:54Z</dcterms:created>
  <dc:creator>Saketh Kurumaddali</dc:creator>
</cp:coreProperties>
</file>