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82" r:id="rId5"/>
    <p:sldId id="283" r:id="rId6"/>
    <p:sldId id="276" r:id="rId7"/>
    <p:sldId id="259" r:id="rId8"/>
    <p:sldId id="260" r:id="rId9"/>
    <p:sldId id="261" r:id="rId10"/>
    <p:sldId id="278" r:id="rId11"/>
    <p:sldId id="275" r:id="rId12"/>
    <p:sldId id="285" r:id="rId13"/>
    <p:sldId id="277" r:id="rId14"/>
    <p:sldId id="262" r:id="rId15"/>
    <p:sldId id="263" r:id="rId16"/>
    <p:sldId id="264" r:id="rId17"/>
    <p:sldId id="268" r:id="rId18"/>
    <p:sldId id="265" r:id="rId19"/>
    <p:sldId id="279" r:id="rId20"/>
    <p:sldId id="280" r:id="rId21"/>
    <p:sldId id="274"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21/01/2025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21/01/2025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21/01/2025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21/01/2025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ieeexplore.ieee.org/document/9396024" TargetMode="External"/><Relationship Id="rId2" Type="http://schemas.openxmlformats.org/officeDocument/2006/relationships/hyperlink" Target="https://ieeexplore.ieee.org/document/1018277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researchgate.net/publication/382613045_Literature_review_on_the_sustainable_implementation_of_Robotic_Process_Automation_RPA_in_medical_and_healthcare_administrative_services" TargetMode="External"/><Relationship Id="rId7" Type="http://schemas.openxmlformats.org/officeDocument/2006/relationships/hyperlink" Target="https://ieeexplore.ieee.org/document/9396024" TargetMode="External"/><Relationship Id="rId2" Type="http://schemas.openxmlformats.org/officeDocument/2006/relationships/hyperlink" Target="https://www.researchgate.net/publication/373845876_A_Systematic_Review_of_Robotic_Process_Automation_in_Business_Operations_Contemporary_Trends_and_Insights" TargetMode="External"/><Relationship Id="rId1" Type="http://schemas.openxmlformats.org/officeDocument/2006/relationships/slideLayout" Target="../slideLayouts/slideLayout2.xml"/><Relationship Id="rId6" Type="http://schemas.openxmlformats.org/officeDocument/2006/relationships/hyperlink" Target="https://ieeexplore.ieee.org/document/10182777" TargetMode="External"/><Relationship Id="rId5" Type="http://schemas.openxmlformats.org/officeDocument/2006/relationships/hyperlink" Target="https://www.researchgate.net/publication/338352191_Research_Challenges_for_Intelligent_Robotic_Process_Automation" TargetMode="External"/><Relationship Id="rId4" Type="http://schemas.openxmlformats.org/officeDocument/2006/relationships/hyperlink" Target="https://www.researchgate.net/publication/326466901_Process_Mining_and_Robotic_Process_Automation_A_Perfect_Matchhttps:/www.researchgate.net/publication/326466901_Process_Mining_and_Robotic_Process_Automation_A_Perfect_Match"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Google Search Engine Using RPA</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040864990"/>
              </p:ext>
            </p:extLst>
          </p:nvPr>
        </p:nvGraphicFramePr>
        <p:xfrm>
          <a:off x="559837" y="2721840"/>
          <a:ext cx="5151969" cy="3017580"/>
        </p:xfrm>
        <a:graphic>
          <a:graphicData uri="http://schemas.openxmlformats.org/drawingml/2006/table">
            <a:tbl>
              <a:tblPr firstRow="1" bandRow="1">
                <a:noFill/>
              </a:tblPr>
              <a:tblGrid>
                <a:gridCol w="1982377">
                  <a:extLst>
                    <a:ext uri="{9D8B030D-6E8A-4147-A177-3AD203B41FA5}">
                      <a16:colId xmlns:a16="http://schemas.microsoft.com/office/drawing/2014/main" val="20000"/>
                    </a:ext>
                  </a:extLst>
                </a:gridCol>
                <a:gridCol w="3169592">
                  <a:extLst>
                    <a:ext uri="{9D8B030D-6E8A-4147-A177-3AD203B41FA5}">
                      <a16:colId xmlns:a16="http://schemas.microsoft.com/office/drawing/2014/main" val="20001"/>
                    </a:ext>
                  </a:extLst>
                </a:gridCol>
              </a:tblGrid>
              <a:tr h="584241">
                <a:tc>
                  <a:txBody>
                    <a:bodyPr/>
                    <a:lstStyle/>
                    <a:p>
                      <a:pPr marL="0" marR="0" lvl="1" indent="0" algn="ctr" rtl="0">
                        <a:spcBef>
                          <a:spcPts val="0"/>
                        </a:spcBef>
                        <a:spcAft>
                          <a:spcPts val="0"/>
                        </a:spcAft>
                        <a:buNone/>
                      </a:pPr>
                      <a:r>
                        <a:rPr lang="en-GB" sz="1800" b="1" u="none" strike="noStrike" cap="none" dirty="0">
                          <a:solidFill>
                            <a:srgbClr val="17365D"/>
                          </a:solidFill>
                        </a:rPr>
                        <a:t>Roll Number 20211CIT0036</a:t>
                      </a:r>
                    </a:p>
                    <a:p>
                      <a:pPr marL="0" marR="0" lvl="1" indent="0" algn="ctr" rtl="0">
                        <a:spcBef>
                          <a:spcPts val="0"/>
                        </a:spcBef>
                        <a:spcAft>
                          <a:spcPts val="0"/>
                        </a:spcAft>
                        <a:buNone/>
                      </a:pPr>
                      <a:r>
                        <a:rPr lang="en-GB" sz="1800" b="1" u="none" strike="noStrike" cap="none" dirty="0">
                          <a:solidFill>
                            <a:srgbClr val="17365D"/>
                          </a:solidFill>
                        </a:rPr>
                        <a:t>20211CIT0192</a:t>
                      </a:r>
                    </a:p>
                    <a:p>
                      <a:pPr marL="0" marR="0" lvl="1" indent="0" algn="ctr" rtl="0">
                        <a:spcBef>
                          <a:spcPts val="0"/>
                        </a:spcBef>
                        <a:spcAft>
                          <a:spcPts val="0"/>
                        </a:spcAft>
                        <a:buNone/>
                      </a:pPr>
                      <a:r>
                        <a:rPr lang="en-GB" sz="1800" b="1" u="none" strike="noStrike" cap="none" dirty="0">
                          <a:solidFill>
                            <a:srgbClr val="17365D"/>
                          </a:solidFill>
                        </a:rPr>
                        <a:t>20211CIT0167</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p>
                    <a:p>
                      <a:pPr marL="0" marR="0" lvl="0" indent="0" algn="ctr" rtl="0">
                        <a:spcBef>
                          <a:spcPts val="0"/>
                        </a:spcBef>
                        <a:spcAft>
                          <a:spcPts val="0"/>
                        </a:spcAft>
                        <a:buNone/>
                      </a:pPr>
                      <a:r>
                        <a:rPr lang="en-GB" sz="1800" b="1" u="none" strike="noStrike" cap="none" dirty="0">
                          <a:solidFill>
                            <a:srgbClr val="17365D"/>
                          </a:solidFill>
                        </a:rPr>
                        <a:t>Uluva Anji</a:t>
                      </a:r>
                    </a:p>
                    <a:p>
                      <a:pPr marL="0" marR="0" lvl="0" indent="0" algn="ctr" rtl="0">
                        <a:spcBef>
                          <a:spcPts val="0"/>
                        </a:spcBef>
                        <a:spcAft>
                          <a:spcPts val="0"/>
                        </a:spcAft>
                        <a:buNone/>
                      </a:pPr>
                      <a:r>
                        <a:rPr lang="en-GB" sz="1800" b="1" u="none" strike="noStrike" cap="none" dirty="0" err="1">
                          <a:solidFill>
                            <a:srgbClr val="17365D"/>
                          </a:solidFill>
                        </a:rPr>
                        <a:t>Chamanthula</a:t>
                      </a:r>
                      <a:r>
                        <a:rPr lang="en-GB" sz="1800" b="1" u="none" strike="noStrike" cap="none" dirty="0">
                          <a:solidFill>
                            <a:srgbClr val="17365D"/>
                          </a:solidFill>
                        </a:rPr>
                        <a:t> Hemanth</a:t>
                      </a:r>
                    </a:p>
                    <a:p>
                      <a:pPr marL="0" marR="0" lvl="0" indent="0" algn="ctr" rtl="0">
                        <a:spcBef>
                          <a:spcPts val="0"/>
                        </a:spcBef>
                        <a:spcAft>
                          <a:spcPts val="0"/>
                        </a:spcAft>
                        <a:buNone/>
                      </a:pPr>
                      <a:r>
                        <a:rPr lang="en-GB" sz="1800" b="1" u="none" strike="noStrike" cap="none" dirty="0">
                          <a:solidFill>
                            <a:srgbClr val="17365D"/>
                          </a:solidFill>
                        </a:rPr>
                        <a:t>Shaik </a:t>
                      </a:r>
                      <a:r>
                        <a:rPr lang="en-GB" sz="1800" b="1" u="none" strike="noStrike" cap="none" dirty="0" err="1">
                          <a:solidFill>
                            <a:srgbClr val="17365D"/>
                          </a:solidFill>
                        </a:rPr>
                        <a:t>Sadhik</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179770">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17977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17977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17977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17977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dirty="0" err="1">
                <a:solidFill>
                  <a:srgbClr val="17365D"/>
                </a:solidFill>
                <a:latin typeface="Cambria" panose="02040503050406030204" pitchFamily="18" charset="0"/>
                <a:ea typeface="Cambria" panose="02040503050406030204" pitchFamily="18" charset="0"/>
                <a:sym typeface="Verdana"/>
              </a:rPr>
              <a:t>Ms.Sterlin</a:t>
            </a:r>
            <a:r>
              <a:rPr lang="en-GB" sz="1700" b="1" dirty="0">
                <a:solidFill>
                  <a:srgbClr val="17365D"/>
                </a:solidFill>
                <a:latin typeface="Cambria" panose="02040503050406030204" pitchFamily="18" charset="0"/>
                <a:ea typeface="Cambria" panose="02040503050406030204" pitchFamily="18" charset="0"/>
                <a:sym typeface="Verdana"/>
              </a:rPr>
              <a:t> Minish T N</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Review-4</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Anandaraj</a:t>
            </a:r>
            <a:r>
              <a:rPr lang="en-US" sz="2000" b="1" dirty="0">
                <a:solidFill>
                  <a:schemeClr val="accent1"/>
                </a:solidFill>
                <a:latin typeface="Cambria" panose="02040503050406030204" pitchFamily="18" charset="0"/>
                <a:ea typeface="Cambria" panose="02040503050406030204" pitchFamily="18" charset="0"/>
                <a:cs typeface="Verdana"/>
                <a:sym typeface="Verdana"/>
              </a:rPr>
              <a:t> S P</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rgbClr val="002060"/>
                </a:solidFill>
                <a:latin typeface="Cambria" panose="02040503050406030204" pitchFamily="18" charset="0"/>
                <a:ea typeface="Cambria" panose="02040503050406030204" pitchFamily="18" charset="0"/>
                <a:cs typeface="Verdana"/>
                <a:sym typeface="Verdana"/>
              </a:rPr>
              <a:t>Dr. </a:t>
            </a:r>
            <a:r>
              <a:rPr lang="en-US" sz="2000" b="1" i="0" u="none" strike="noStrike" cap="none" dirty="0" err="1">
                <a:solidFill>
                  <a:srgbClr val="002060"/>
                </a:solidFill>
                <a:latin typeface="Cambria" panose="02040503050406030204" pitchFamily="18" charset="0"/>
                <a:ea typeface="Cambria" panose="02040503050406030204" pitchFamily="18" charset="0"/>
                <a:cs typeface="Verdana"/>
                <a:sym typeface="Verdana"/>
              </a:rPr>
              <a:t>Sharmasth</a:t>
            </a:r>
            <a:r>
              <a:rPr lang="en-US" sz="2000" b="1" i="0" u="none" strike="noStrike" cap="none" dirty="0">
                <a:solidFill>
                  <a:srgbClr val="002060"/>
                </a:solidFill>
                <a:latin typeface="Cambria" panose="02040503050406030204" pitchFamily="18" charset="0"/>
                <a:ea typeface="Cambria" panose="02040503050406030204" pitchFamily="18" charset="0"/>
                <a:cs typeface="Verdana"/>
                <a:sym typeface="Verdana"/>
              </a:rPr>
              <a:t> Vali Y</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E26D3-F90E-D8DC-8822-9AEB49A541A1}"/>
              </a:ext>
            </a:extLst>
          </p:cNvPr>
          <p:cNvSpPr>
            <a:spLocks noGrp="1"/>
          </p:cNvSpPr>
          <p:nvPr>
            <p:ph type="title"/>
          </p:nvPr>
        </p:nvSpPr>
        <p:spPr/>
        <p:txBody>
          <a:bodyPr/>
          <a:lstStyle/>
          <a:p>
            <a:r>
              <a:rPr lang="en-US" dirty="0"/>
              <a:t>Continued…</a:t>
            </a:r>
            <a:endParaRPr lang="en-IN" dirty="0"/>
          </a:p>
        </p:txBody>
      </p:sp>
      <p:sp>
        <p:nvSpPr>
          <p:cNvPr id="3" name="Content Placeholder 2">
            <a:extLst>
              <a:ext uri="{FF2B5EF4-FFF2-40B4-BE49-F238E27FC236}">
                <a16:creationId xmlns:a16="http://schemas.microsoft.com/office/drawing/2014/main" id="{FB33495D-3D2F-77DF-8DD7-8B90934FB918}"/>
              </a:ext>
            </a:extLst>
          </p:cNvPr>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Employ </a:t>
            </a:r>
            <a:r>
              <a:rPr lang="en-US" sz="2000" dirty="0" err="1">
                <a:latin typeface="Arial" panose="020B0604020202020204" pitchFamily="34" charset="0"/>
                <a:cs typeface="Arial" panose="020B0604020202020204" pitchFamily="34" charset="0"/>
              </a:rPr>
              <a:t>BeautifulSoup</a:t>
            </a:r>
            <a:r>
              <a:rPr lang="en-US" sz="2000" dirty="0">
                <a:latin typeface="Arial" panose="020B0604020202020204" pitchFamily="34" charset="0"/>
                <a:cs typeface="Arial" panose="020B0604020202020204" pitchFamily="34" charset="0"/>
              </a:rPr>
              <a:t> to extract links, titles, and descriptions from search results.</a:t>
            </a:r>
          </a:p>
          <a:p>
            <a:r>
              <a:rPr lang="en-US" sz="2000" dirty="0">
                <a:latin typeface="Arial" panose="020B0604020202020204" pitchFamily="34" charset="0"/>
                <a:cs typeface="Arial" panose="020B0604020202020204" pitchFamily="34" charset="0"/>
              </a:rPr>
              <a:t>Integrate Flask to connect frontend inputs with backend processes.</a:t>
            </a:r>
            <a:endParaRPr lang="en-US" sz="1700" b="1" dirty="0"/>
          </a:p>
          <a:p>
            <a:pPr marL="0" indent="0">
              <a:buNone/>
            </a:pPr>
            <a:r>
              <a:rPr lang="en-US" sz="2000" b="1" dirty="0">
                <a:latin typeface="Arial" panose="020B0604020202020204" pitchFamily="34" charset="0"/>
                <a:cs typeface="Arial" panose="020B0604020202020204" pitchFamily="34" charset="0"/>
              </a:rPr>
              <a:t>Step :- 5 Testing and Validation</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Test individual modules (e.g., search automation, data extraction, UI responsiveness).</a:t>
            </a:r>
          </a:p>
          <a:p>
            <a:r>
              <a:rPr lang="en-US" sz="2000" dirty="0">
                <a:latin typeface="Arial" panose="020B0604020202020204" pitchFamily="34" charset="0"/>
                <a:cs typeface="Arial" panose="020B0604020202020204" pitchFamily="34" charset="0"/>
              </a:rPr>
              <a:t>Validate the extracted data for accuracy and relevance.</a:t>
            </a:r>
          </a:p>
          <a:p>
            <a:pPr marL="0" indent="0">
              <a:buNone/>
            </a:pPr>
            <a:r>
              <a:rPr lang="en-US" sz="2000" b="1" dirty="0">
                <a:latin typeface="Arial" panose="020B0604020202020204" pitchFamily="34" charset="0"/>
                <a:cs typeface="Arial" panose="020B0604020202020204" pitchFamily="34" charset="0"/>
              </a:rPr>
              <a:t>Step :- 6 Deployment</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Host the application locally for testing purposes.</a:t>
            </a:r>
          </a:p>
          <a:p>
            <a:r>
              <a:rPr lang="en-US" sz="2000" dirty="0">
                <a:latin typeface="Arial" panose="020B0604020202020204" pitchFamily="34" charset="0"/>
                <a:cs typeface="Arial" panose="020B0604020202020204" pitchFamily="34" charset="0"/>
              </a:rPr>
              <a:t>Deploy on a cloud platform for public access if needed.</a:t>
            </a:r>
          </a:p>
          <a:p>
            <a:pPr marL="0" indent="0">
              <a:buNone/>
            </a:pPr>
            <a:r>
              <a:rPr lang="en-US" sz="2000" b="1" dirty="0">
                <a:latin typeface="Arial" panose="020B0604020202020204" pitchFamily="34" charset="0"/>
                <a:cs typeface="Arial" panose="020B0604020202020204" pitchFamily="34" charset="0"/>
              </a:rPr>
              <a:t>Step :- 7 Enhancements</a:t>
            </a:r>
          </a:p>
          <a:p>
            <a:r>
              <a:rPr lang="en-US" sz="2000" dirty="0">
                <a:latin typeface="Arial" panose="020B0604020202020204" pitchFamily="34" charset="0"/>
                <a:cs typeface="Arial" panose="020B0604020202020204" pitchFamily="34" charset="0"/>
              </a:rPr>
              <a:t>Incorporate advanced features like exporting results to files (CSV/Excel).</a:t>
            </a:r>
          </a:p>
          <a:p>
            <a:r>
              <a:rPr lang="en-US" sz="2000" dirty="0">
                <a:latin typeface="Arial" panose="020B0604020202020204" pitchFamily="34" charset="0"/>
                <a:cs typeface="Arial" panose="020B0604020202020204" pitchFamily="34" charset="0"/>
              </a:rPr>
              <a:t>Extend the application to scrape data from additional platforms or search engines</a:t>
            </a:r>
            <a:r>
              <a:rPr lang="en-US" sz="1700" dirty="0"/>
              <a:t>.</a:t>
            </a:r>
            <a:endParaRPr lang="en-IN" sz="1700" dirty="0"/>
          </a:p>
        </p:txBody>
      </p:sp>
    </p:spTree>
    <p:extLst>
      <p:ext uri="{BB962C8B-B14F-4D97-AF65-F5344CB8AC3E}">
        <p14:creationId xmlns:p14="http://schemas.microsoft.com/office/powerpoint/2010/main" val="2152507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6" name="Picture 5">
            <a:extLst>
              <a:ext uri="{FF2B5EF4-FFF2-40B4-BE49-F238E27FC236}">
                <a16:creationId xmlns:a16="http://schemas.microsoft.com/office/drawing/2014/main" id="{12DD18BE-7433-1EE1-0A86-9D6D2D7ED4F9}"/>
              </a:ext>
            </a:extLst>
          </p:cNvPr>
          <p:cNvPicPr/>
          <p:nvPr/>
        </p:nvPicPr>
        <p:blipFill>
          <a:blip r:embed="rId2"/>
          <a:stretch>
            <a:fillRect/>
          </a:stretch>
        </p:blipFill>
        <p:spPr>
          <a:xfrm>
            <a:off x="1782145" y="1474238"/>
            <a:ext cx="8117633" cy="4292081"/>
          </a:xfrm>
          <a:prstGeom prst="rect">
            <a:avLst/>
          </a:prstGeom>
        </p:spPr>
      </p:pic>
    </p:spTree>
    <p:extLst>
      <p:ext uri="{BB962C8B-B14F-4D97-AF65-F5344CB8AC3E}">
        <p14:creationId xmlns:p14="http://schemas.microsoft.com/office/powerpoint/2010/main" val="593898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06DF1-93B2-7D10-A046-4ECBFC6E0388}"/>
              </a:ext>
            </a:extLst>
          </p:cNvPr>
          <p:cNvSpPr>
            <a:spLocks noGrp="1"/>
          </p:cNvSpPr>
          <p:nvPr>
            <p:ph type="title"/>
          </p:nvPr>
        </p:nvSpPr>
        <p:spPr/>
        <p:txBody>
          <a:bodyPr/>
          <a:lstStyle/>
          <a:p>
            <a:r>
              <a:rPr lang="en-US" dirty="0"/>
              <a:t>Working Model</a:t>
            </a:r>
            <a:endParaRPr lang="en-IN" dirty="0"/>
          </a:p>
        </p:txBody>
      </p:sp>
      <p:pic>
        <p:nvPicPr>
          <p:cNvPr id="5" name="Picture 4">
            <a:extLst>
              <a:ext uri="{FF2B5EF4-FFF2-40B4-BE49-F238E27FC236}">
                <a16:creationId xmlns:a16="http://schemas.microsoft.com/office/drawing/2014/main" id="{003EC5E4-F299-1AE0-F036-8DECA9B06EEB}"/>
              </a:ext>
            </a:extLst>
          </p:cNvPr>
          <p:cNvPicPr/>
          <p:nvPr/>
        </p:nvPicPr>
        <p:blipFill>
          <a:blip r:embed="rId2"/>
          <a:stretch>
            <a:fillRect/>
          </a:stretch>
        </p:blipFill>
        <p:spPr>
          <a:xfrm>
            <a:off x="2705877" y="1548882"/>
            <a:ext cx="6400801" cy="4264089"/>
          </a:xfrm>
          <a:prstGeom prst="rect">
            <a:avLst/>
          </a:prstGeom>
        </p:spPr>
      </p:pic>
    </p:spTree>
    <p:extLst>
      <p:ext uri="{BB962C8B-B14F-4D97-AF65-F5344CB8AC3E}">
        <p14:creationId xmlns:p14="http://schemas.microsoft.com/office/powerpoint/2010/main" val="4000503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a:bodyPr>
          <a:lstStyle/>
          <a:p>
            <a:pPr>
              <a:buFont typeface="Wingdings" panose="05000000000000000000" pitchFamily="2" charset="2"/>
              <a:buChar char="v"/>
            </a:pPr>
            <a:r>
              <a:rPr lang="en-IN" sz="2200" b="1" dirty="0">
                <a:latin typeface="Arial" panose="020B0604020202020204" pitchFamily="34" charset="0"/>
                <a:cs typeface="Arial" panose="020B0604020202020204" pitchFamily="34" charset="0"/>
              </a:rPr>
              <a:t>Software Requirements</a:t>
            </a:r>
          </a:p>
          <a:p>
            <a:pPr>
              <a:buFont typeface="Arial" panose="020B0604020202020204" pitchFamily="34" charset="0"/>
              <a:buChar char="•"/>
            </a:pPr>
            <a:r>
              <a:rPr lang="en-IN" sz="2200" b="1" dirty="0">
                <a:latin typeface="Arial" panose="020B0604020202020204" pitchFamily="34" charset="0"/>
                <a:cs typeface="Arial" panose="020B0604020202020204" pitchFamily="34" charset="0"/>
              </a:rPr>
              <a:t>RPA Tool</a:t>
            </a:r>
            <a:r>
              <a:rPr lang="en-IN" sz="2200" dirty="0">
                <a:latin typeface="Arial" panose="020B0604020202020204" pitchFamily="34" charset="0"/>
                <a:cs typeface="Arial" panose="020B0604020202020204" pitchFamily="34" charset="0"/>
              </a:rPr>
              <a:t>: UiPath or Blue Prism for automation tasks.</a:t>
            </a:r>
          </a:p>
          <a:p>
            <a:pPr>
              <a:buFont typeface="Arial" panose="020B0604020202020204" pitchFamily="34" charset="0"/>
              <a:buChar char="•"/>
            </a:pPr>
            <a:r>
              <a:rPr lang="en-IN" sz="2200" b="1" dirty="0">
                <a:latin typeface="Arial" panose="020B0604020202020204" pitchFamily="34" charset="0"/>
                <a:cs typeface="Arial" panose="020B0604020202020204" pitchFamily="34" charset="0"/>
              </a:rPr>
              <a:t>Web Browser</a:t>
            </a:r>
            <a:r>
              <a:rPr lang="en-IN" sz="2200" dirty="0">
                <a:latin typeface="Arial" panose="020B0604020202020204" pitchFamily="34" charset="0"/>
                <a:cs typeface="Arial" panose="020B0604020202020204" pitchFamily="34" charset="0"/>
              </a:rPr>
              <a:t>: Google Chrome or Mozilla Firefox for executing search operations.</a:t>
            </a:r>
          </a:p>
          <a:p>
            <a:pPr>
              <a:buFont typeface="Arial" panose="020B0604020202020204" pitchFamily="34" charset="0"/>
              <a:buChar char="•"/>
            </a:pPr>
            <a:r>
              <a:rPr lang="en-IN" sz="2200" b="1" dirty="0">
                <a:latin typeface="Arial" panose="020B0604020202020204" pitchFamily="34" charset="0"/>
                <a:cs typeface="Arial" panose="020B0604020202020204" pitchFamily="34" charset="0"/>
              </a:rPr>
              <a:t>Spreadsheet Software</a:t>
            </a:r>
            <a:r>
              <a:rPr lang="en-IN" sz="2200" dirty="0">
                <a:latin typeface="Arial" panose="020B0604020202020204" pitchFamily="34" charset="0"/>
                <a:cs typeface="Arial" panose="020B0604020202020204" pitchFamily="34" charset="0"/>
              </a:rPr>
              <a:t>: Microsoft Excel or Google Sheets for data storage.</a:t>
            </a:r>
          </a:p>
          <a:p>
            <a:pPr>
              <a:buFont typeface="Arial" panose="020B0604020202020204" pitchFamily="34" charset="0"/>
              <a:buChar char="•"/>
            </a:pPr>
            <a:r>
              <a:rPr lang="en-IN" sz="2200" b="1" dirty="0">
                <a:latin typeface="Arial" panose="020B0604020202020204" pitchFamily="34" charset="0"/>
                <a:cs typeface="Arial" panose="020B0604020202020204" pitchFamily="34" charset="0"/>
              </a:rPr>
              <a:t>Programming Environment</a:t>
            </a:r>
            <a:r>
              <a:rPr lang="en-IN" sz="2200" dirty="0">
                <a:latin typeface="Arial" panose="020B0604020202020204" pitchFamily="34" charset="0"/>
                <a:cs typeface="Arial" panose="020B0604020202020204" pitchFamily="34" charset="0"/>
              </a:rPr>
              <a:t>: Python (optional, for any additional scripting needs).</a:t>
            </a:r>
          </a:p>
          <a:p>
            <a:r>
              <a:rPr lang="en-US" i="1" dirty="0">
                <a:latin typeface="Arial" panose="020B0604020202020204" pitchFamily="34" charset="0"/>
                <a:cs typeface="Arial" panose="020B0604020202020204" pitchFamily="34" charset="0"/>
              </a:rPr>
              <a:t>These requirements ensure that the automation process runs smoothly without hardware or software bottlenecks.</a:t>
            </a:r>
            <a:endParaRPr lang="en-US"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825552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Picture 4">
            <a:extLst>
              <a:ext uri="{FF2B5EF4-FFF2-40B4-BE49-F238E27FC236}">
                <a16:creationId xmlns:a16="http://schemas.microsoft.com/office/drawing/2014/main" id="{74AE78EF-5B3C-2623-EF1B-EE126DF3E568}"/>
              </a:ext>
            </a:extLst>
          </p:cNvPr>
          <p:cNvPicPr>
            <a:picLocks noChangeAspect="1"/>
          </p:cNvPicPr>
          <p:nvPr/>
        </p:nvPicPr>
        <p:blipFill>
          <a:blip r:embed="rId2"/>
          <a:stretch>
            <a:fillRect/>
          </a:stretch>
        </p:blipFill>
        <p:spPr>
          <a:xfrm>
            <a:off x="1019297" y="1032297"/>
            <a:ext cx="9892147" cy="5036003"/>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fontScale="92500" lnSpcReduction="10000"/>
          </a:bodyPr>
          <a:lstStyle/>
          <a:p>
            <a:r>
              <a:rPr lang="en-US" dirty="0">
                <a:latin typeface="Arial" panose="020B0604020202020204" pitchFamily="34" charset="0"/>
                <a:cs typeface="Arial" panose="020B0604020202020204" pitchFamily="34" charset="0"/>
              </a:rPr>
              <a:t>The main outcome of this project is the </a:t>
            </a:r>
            <a:r>
              <a:rPr lang="en-US" b="1" dirty="0">
                <a:latin typeface="Arial" panose="020B0604020202020204" pitchFamily="34" charset="0"/>
                <a:cs typeface="Arial" panose="020B0604020202020204" pitchFamily="34" charset="0"/>
              </a:rPr>
              <a:t>successful automation of Google search result processing</a:t>
            </a:r>
            <a:r>
              <a:rPr lang="en-US" dirty="0">
                <a:latin typeface="Arial" panose="020B0604020202020204" pitchFamily="34" charset="0"/>
                <a:cs typeface="Arial" panose="020B0604020202020204" pitchFamily="34" charset="0"/>
              </a:rPr>
              <a:t>. Using Robotic Process Automation (RPA), the project extracts relevant information from search results and structures it into an easily consumable format (such as an Excel sheet or table). This automation reduces the time and manual effort needed to sift through web pages, making the entire process more efficient and user-friendly. The tool developed can be adapted for various search queries, making it useful in research, marketing, and business data gathering.</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Reduction in Manual Effort</a:t>
            </a:r>
            <a:r>
              <a:rPr lang="en-US" dirty="0">
                <a:latin typeface="Arial" panose="020B0604020202020204" pitchFamily="34" charset="0"/>
                <a:cs typeface="Arial" panose="020B0604020202020204" pitchFamily="34" charset="0"/>
              </a:rPr>
              <a:t>: Eliminates the need for users to manually browse through search links to extract information.</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Time Efficiency</a:t>
            </a:r>
            <a:r>
              <a:rPr lang="en-US" dirty="0">
                <a:latin typeface="Arial" panose="020B0604020202020204" pitchFamily="34" charset="0"/>
                <a:cs typeface="Arial" panose="020B0604020202020204" pitchFamily="34" charset="0"/>
              </a:rPr>
              <a:t>: Results are presented in a structured format (table or Excel) instantly, saving significant time.</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Scalability</a:t>
            </a:r>
            <a:r>
              <a:rPr lang="en-US" dirty="0">
                <a:latin typeface="Arial" panose="020B0604020202020204" pitchFamily="34" charset="0"/>
                <a:cs typeface="Arial" panose="020B0604020202020204" pitchFamily="34" charset="0"/>
              </a:rPr>
              <a:t>: Can be adapted for different search queries and scaled to handle a large volume of search results.</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Accuracy</a:t>
            </a:r>
            <a:r>
              <a:rPr lang="en-US" dirty="0">
                <a:latin typeface="Arial" panose="020B0604020202020204" pitchFamily="34" charset="0"/>
                <a:cs typeface="Arial" panose="020B0604020202020204" pitchFamily="34" charset="0"/>
              </a:rPr>
              <a:t>: RPA reduces the possibility of human error in data extraction.</a:t>
            </a:r>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fontScale="92500"/>
          </a:bodyPr>
          <a:lstStyle/>
          <a:p>
            <a:r>
              <a:rPr lang="en-US" dirty="0">
                <a:latin typeface="Arial" panose="020B0604020202020204" pitchFamily="34" charset="0"/>
                <a:cs typeface="Arial" panose="020B0604020202020204" pitchFamily="34" charset="0"/>
              </a:rPr>
              <a:t>This project demonstrates how RPA can be leveraged to automate and optimize the process of extracting and organizing Google search results. By mimicking manual browsing and data extraction processes, the RPA tool offers a reliable and scalable solution that minimizes user effort and maximizes time efficiency. The project is especially relevant for businesses, researchers, and digital marketers who need to extract structured data from search engines. This automated system can significantly reduce operational costs, increase productivity, and improve data accuracy, offering a sustainable alternative to manual search result processing.</a:t>
            </a:r>
          </a:p>
          <a:p>
            <a:r>
              <a:rPr lang="en-US" dirty="0">
                <a:latin typeface="Arial" panose="020B0604020202020204" pitchFamily="34" charset="0"/>
                <a:cs typeface="Arial" panose="020B0604020202020204" pitchFamily="34" charset="0"/>
              </a:rPr>
              <a:t>The successful deployment of this tool showcases the potential of RPA in streamlining data-related tasks across multiple domains, including business intelligence, research, and online marketing. Future work can involve enhancing the tool’s capabilities by integrating machine learning to refine the extracted data based on user preferences.</a:t>
            </a:r>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     https://github.com/Anjiuluva7/Google-Search-Engine-Using-RPA-/tree/master</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IN" sz="2000" b="1" dirty="0">
                <a:latin typeface="Arial" panose="020B0604020202020204" pitchFamily="34" charset="0"/>
                <a:cs typeface="Arial" panose="020B0604020202020204" pitchFamily="34" charset="0"/>
              </a:rPr>
              <a:t>Mehta, R., &amp; </a:t>
            </a:r>
            <a:r>
              <a:rPr lang="en-IN" sz="2000" b="1" dirty="0" err="1">
                <a:latin typeface="Arial" panose="020B0604020202020204" pitchFamily="34" charset="0"/>
                <a:cs typeface="Arial" panose="020B0604020202020204" pitchFamily="34" charset="0"/>
              </a:rPr>
              <a:t>Chaher</a:t>
            </a:r>
            <a:r>
              <a:rPr lang="en-IN" sz="2000" b="1" dirty="0">
                <a:latin typeface="Arial" panose="020B0604020202020204" pitchFamily="34" charset="0"/>
                <a:cs typeface="Arial" panose="020B0604020202020204" pitchFamily="34" charset="0"/>
              </a:rPr>
              <a:t>, R. (2022).</a:t>
            </a:r>
            <a:r>
              <a:rPr lang="en-IN" sz="2000" dirty="0">
                <a:latin typeface="Arial" panose="020B0604020202020204" pitchFamily="34" charset="0"/>
                <a:cs typeface="Arial" panose="020B0604020202020204" pitchFamily="34" charset="0"/>
              </a:rPr>
              <a:t> Implementation of Robotic Process Automation (RPA) in Digital Marketing. </a:t>
            </a:r>
            <a:r>
              <a:rPr lang="en-IN" sz="2000" i="1" dirty="0">
                <a:latin typeface="Arial" panose="020B0604020202020204" pitchFamily="34" charset="0"/>
                <a:cs typeface="Arial" panose="020B0604020202020204" pitchFamily="34" charset="0"/>
              </a:rPr>
              <a:t>2022 3rd International Conference for Emerging Technology (INCET)</a:t>
            </a:r>
            <a:r>
              <a:rPr lang="en-IN" sz="2000" dirty="0">
                <a:latin typeface="Arial" panose="020B0604020202020204" pitchFamily="34" charset="0"/>
                <a:cs typeface="Arial" panose="020B0604020202020204" pitchFamily="34" charset="0"/>
              </a:rPr>
              <a:t>. IEEE.</a:t>
            </a:r>
          </a:p>
          <a:p>
            <a:pPr>
              <a:buFont typeface="Arial" panose="020B0604020202020204" pitchFamily="34" charset="0"/>
              <a:buChar char="•"/>
            </a:pPr>
            <a:r>
              <a:rPr lang="en-IN" sz="2000" dirty="0">
                <a:latin typeface="Arial" panose="020B0604020202020204" pitchFamily="34" charset="0"/>
                <a:cs typeface="Arial" panose="020B0604020202020204" pitchFamily="34" charset="0"/>
              </a:rPr>
              <a:t>This paper discusses the role of RPA in automating digital marketing processes, which aligns with your project’s focus on automating data extraction tasks.</a:t>
            </a:r>
          </a:p>
          <a:p>
            <a:pPr>
              <a:buFont typeface="Wingdings" panose="05000000000000000000" pitchFamily="2" charset="2"/>
              <a:buChar char="v"/>
            </a:pPr>
            <a:r>
              <a:rPr lang="en-US" sz="2000" b="1" dirty="0" err="1">
                <a:latin typeface="Arial" panose="020B0604020202020204" pitchFamily="34" charset="0"/>
                <a:cs typeface="Arial" panose="020B0604020202020204" pitchFamily="34" charset="0"/>
              </a:rPr>
              <a:t>Patrício</a:t>
            </a:r>
            <a:r>
              <a:rPr lang="en-US" sz="2000" b="1" dirty="0">
                <a:latin typeface="Arial" panose="020B0604020202020204" pitchFamily="34" charset="0"/>
                <a:cs typeface="Arial" panose="020B0604020202020204" pitchFamily="34" charset="0"/>
              </a:rPr>
              <a:t>, L.,  Costa, C. R. de S., Varela, L., &amp; Cruz-Cunha, M. M. (2024).</a:t>
            </a:r>
            <a:r>
              <a:rPr lang="en-US" sz="2000" dirty="0">
                <a:latin typeface="Arial" panose="020B0604020202020204" pitchFamily="34" charset="0"/>
                <a:cs typeface="Arial" panose="020B0604020202020204" pitchFamily="34" charset="0"/>
              </a:rPr>
              <a:t> Literature review on the sustainable implementation of Robotic Process Automation (RPA) in medical and healthcare administrative services. </a:t>
            </a:r>
            <a:r>
              <a:rPr lang="en-US" sz="2000" i="1" dirty="0">
                <a:latin typeface="Arial" panose="020B0604020202020204" pitchFamily="34" charset="0"/>
                <a:cs typeface="Arial" panose="020B0604020202020204" pitchFamily="34" charset="0"/>
              </a:rPr>
              <a:t>Procedia Computer Science, 239</a:t>
            </a:r>
            <a:r>
              <a:rPr lang="en-US" sz="2000" dirty="0">
                <a:latin typeface="Arial" panose="020B0604020202020204" pitchFamily="34" charset="0"/>
                <a:cs typeface="Arial" panose="020B0604020202020204" pitchFamily="34" charset="0"/>
              </a:rPr>
              <a:t>, 166.</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The paper provides insights into the sustainable application of RPA, relevant for understanding the broader implications of automation in administrative processes.</a:t>
            </a:r>
          </a:p>
          <a:p>
            <a:pPr>
              <a:buFont typeface="Wingdings" panose="05000000000000000000" pitchFamily="2" charset="2"/>
              <a:buChar char="v"/>
            </a:pPr>
            <a:r>
              <a:rPr lang="en-IN" sz="2000" b="1" dirty="0">
                <a:latin typeface="Arial" panose="020B0604020202020204" pitchFamily="34" charset="0"/>
                <a:cs typeface="Arial" panose="020B0604020202020204" pitchFamily="34" charset="0"/>
              </a:rPr>
              <a:t>Geyer-</a:t>
            </a:r>
            <a:r>
              <a:rPr lang="en-IN" sz="2000" b="1" dirty="0" err="1">
                <a:latin typeface="Arial" panose="020B0604020202020204" pitchFamily="34" charset="0"/>
                <a:cs typeface="Arial" panose="020B0604020202020204" pitchFamily="34" charset="0"/>
              </a:rPr>
              <a:t>Klingeberg</a:t>
            </a:r>
            <a:r>
              <a:rPr lang="en-IN" sz="2000" b="1" dirty="0">
                <a:latin typeface="Arial" panose="020B0604020202020204" pitchFamily="34" charset="0"/>
                <a:cs typeface="Arial" panose="020B0604020202020204" pitchFamily="34" charset="0"/>
              </a:rPr>
              <a:t>, J., </a:t>
            </a:r>
            <a:r>
              <a:rPr lang="en-IN" sz="2000" b="1" dirty="0" err="1">
                <a:latin typeface="Arial" panose="020B0604020202020204" pitchFamily="34" charset="0"/>
                <a:cs typeface="Arial" panose="020B0604020202020204" pitchFamily="34" charset="0"/>
              </a:rPr>
              <a:t>Nakladal</a:t>
            </a:r>
            <a:r>
              <a:rPr lang="en-IN" sz="2000" b="1" dirty="0">
                <a:latin typeface="Arial" panose="020B0604020202020204" pitchFamily="34" charset="0"/>
                <a:cs typeface="Arial" panose="020B0604020202020204" pitchFamily="34" charset="0"/>
              </a:rPr>
              <a:t>, J., </a:t>
            </a:r>
            <a:r>
              <a:rPr lang="en-IN" sz="2000" b="1" dirty="0" err="1">
                <a:latin typeface="Arial" panose="020B0604020202020204" pitchFamily="34" charset="0"/>
                <a:cs typeface="Arial" panose="020B0604020202020204" pitchFamily="34" charset="0"/>
              </a:rPr>
              <a:t>Baldauf</a:t>
            </a:r>
            <a:r>
              <a:rPr lang="en-IN" sz="2000" b="1" dirty="0">
                <a:latin typeface="Arial" panose="020B0604020202020204" pitchFamily="34" charset="0"/>
                <a:cs typeface="Arial" panose="020B0604020202020204" pitchFamily="34" charset="0"/>
              </a:rPr>
              <a:t>, F., &amp; </a:t>
            </a:r>
            <a:r>
              <a:rPr lang="en-IN" sz="2000" b="1" dirty="0" err="1">
                <a:latin typeface="Arial" panose="020B0604020202020204" pitchFamily="34" charset="0"/>
                <a:cs typeface="Arial" panose="020B0604020202020204" pitchFamily="34" charset="0"/>
              </a:rPr>
              <a:t>Veit</a:t>
            </a:r>
            <a:r>
              <a:rPr lang="en-IN" sz="2000" b="1" dirty="0">
                <a:latin typeface="Arial" panose="020B0604020202020204" pitchFamily="34" charset="0"/>
                <a:cs typeface="Arial" panose="020B0604020202020204" pitchFamily="34" charset="0"/>
              </a:rPr>
              <a:t>, F. (2018).</a:t>
            </a:r>
            <a:r>
              <a:rPr lang="en-IN" sz="2000" dirty="0">
                <a:latin typeface="Arial" panose="020B0604020202020204" pitchFamily="34" charset="0"/>
                <a:cs typeface="Arial" panose="020B0604020202020204" pitchFamily="34" charset="0"/>
              </a:rPr>
              <a:t> Process mining and Robotic Process Automation: A perfect match. </a:t>
            </a:r>
            <a:r>
              <a:rPr lang="en-IN" sz="2000" i="1" dirty="0" err="1">
                <a:latin typeface="Arial" panose="020B0604020202020204" pitchFamily="34" charset="0"/>
                <a:cs typeface="Arial" panose="020B0604020202020204" pitchFamily="34" charset="0"/>
              </a:rPr>
              <a:t>cognitiveX</a:t>
            </a:r>
            <a:r>
              <a:rPr lang="en-IN" sz="2000" i="1" dirty="0">
                <a:latin typeface="Arial" panose="020B0604020202020204" pitchFamily="34" charset="0"/>
                <a:cs typeface="Arial" panose="020B0604020202020204" pitchFamily="34" charset="0"/>
              </a:rPr>
              <a:t> Blog</a:t>
            </a:r>
            <a:r>
              <a:rPr lang="en-IN" sz="2000" dirty="0">
                <a:latin typeface="Arial" panose="020B0604020202020204" pitchFamily="34" charset="0"/>
                <a:cs typeface="Arial" panose="020B0604020202020204" pitchFamily="34" charset="0"/>
              </a:rPr>
              <a:t>.</a:t>
            </a:r>
          </a:p>
          <a:p>
            <a:pPr>
              <a:buFont typeface="Arial" panose="020B0604020202020204" pitchFamily="34" charset="0"/>
              <a:buChar char="•"/>
            </a:pPr>
            <a:r>
              <a:rPr lang="en-IN" sz="2000" dirty="0">
                <a:latin typeface="Arial" panose="020B0604020202020204" pitchFamily="34" charset="0"/>
                <a:cs typeface="Arial" panose="020B0604020202020204" pitchFamily="34" charset="0"/>
              </a:rPr>
              <a:t>This article explains how RPA can work alongside process mining to enhance efficiency, directly applicable to your Google search automation project.</a:t>
            </a: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6C3BD-AAD6-B098-A741-BA7927F7B07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B39722B-F8F8-3330-9679-5468A67836BE}"/>
              </a:ext>
            </a:extLst>
          </p:cNvPr>
          <p:cNvSpPr>
            <a:spLocks noGrp="1"/>
          </p:cNvSpPr>
          <p:nvPr>
            <p:ph idx="1"/>
          </p:nvPr>
        </p:nvSpPr>
        <p:spPr/>
        <p:txBody>
          <a:bodyPr>
            <a:noAutofit/>
          </a:bodyPr>
          <a:lstStyle/>
          <a:p>
            <a:pPr>
              <a:buFont typeface="Wingdings" panose="05000000000000000000" pitchFamily="2" charset="2"/>
              <a:buChar char="v"/>
            </a:pPr>
            <a:r>
              <a:rPr lang="en-IN" sz="1800" b="1" dirty="0" err="1">
                <a:latin typeface="Arial" panose="020B0604020202020204" pitchFamily="34" charset="0"/>
                <a:cs typeface="Arial" panose="020B0604020202020204" pitchFamily="34" charset="0"/>
              </a:rPr>
              <a:t>Agostinelli</a:t>
            </a:r>
            <a:r>
              <a:rPr lang="en-IN" sz="1800" b="1" dirty="0">
                <a:latin typeface="Arial" panose="020B0604020202020204" pitchFamily="34" charset="0"/>
                <a:cs typeface="Arial" panose="020B0604020202020204" pitchFamily="34" charset="0"/>
              </a:rPr>
              <a:t>, S., </a:t>
            </a:r>
            <a:r>
              <a:rPr lang="en-IN" sz="1800" b="1" dirty="0" err="1">
                <a:latin typeface="Arial" panose="020B0604020202020204" pitchFamily="34" charset="0"/>
                <a:cs typeface="Arial" panose="020B0604020202020204" pitchFamily="34" charset="0"/>
              </a:rPr>
              <a:t>Marrella</a:t>
            </a:r>
            <a:r>
              <a:rPr lang="en-IN" sz="1800" b="1" dirty="0">
                <a:latin typeface="Arial" panose="020B0604020202020204" pitchFamily="34" charset="0"/>
                <a:cs typeface="Arial" panose="020B0604020202020204" pitchFamily="34" charset="0"/>
              </a:rPr>
              <a:t>, A., &amp; </a:t>
            </a:r>
            <a:r>
              <a:rPr lang="en-IN" sz="1800" b="1" dirty="0" err="1">
                <a:latin typeface="Arial" panose="020B0604020202020204" pitchFamily="34" charset="0"/>
                <a:cs typeface="Arial" panose="020B0604020202020204" pitchFamily="34" charset="0"/>
              </a:rPr>
              <a:t>Mecella</a:t>
            </a:r>
            <a:r>
              <a:rPr lang="en-IN" sz="1800" b="1" dirty="0">
                <a:latin typeface="Arial" panose="020B0604020202020204" pitchFamily="34" charset="0"/>
                <a:cs typeface="Arial" panose="020B0604020202020204" pitchFamily="34" charset="0"/>
              </a:rPr>
              <a:t>, M. (2019).</a:t>
            </a:r>
            <a:r>
              <a:rPr lang="en-IN" sz="1800" dirty="0">
                <a:latin typeface="Arial" panose="020B0604020202020204" pitchFamily="34" charset="0"/>
                <a:cs typeface="Arial" panose="020B0604020202020204" pitchFamily="34" charset="0"/>
              </a:rPr>
              <a:t> Research challenges for Robotic Process Automation. </a:t>
            </a:r>
            <a:r>
              <a:rPr lang="en-IN" sz="1800" i="1" dirty="0">
                <a:latin typeface="Arial" panose="020B0604020202020204" pitchFamily="34" charset="0"/>
                <a:cs typeface="Arial" panose="020B0604020202020204" pitchFamily="34" charset="0"/>
              </a:rPr>
              <a:t>ICPM 2019 - IEEE International Conference on Process Mining</a:t>
            </a:r>
            <a:r>
              <a:rPr lang="en-IN" sz="1800" dirty="0">
                <a:latin typeface="Arial" panose="020B0604020202020204" pitchFamily="34" charset="0"/>
                <a:cs typeface="Arial" panose="020B0604020202020204" pitchFamily="34" charset="0"/>
              </a:rPr>
              <a:t>. IEEE.</a:t>
            </a:r>
          </a:p>
          <a:p>
            <a:pPr>
              <a:buFont typeface="Arial" panose="020B0604020202020204" pitchFamily="34" charset="0"/>
              <a:buChar char="•"/>
            </a:pPr>
            <a:r>
              <a:rPr lang="en-IN" sz="1800" dirty="0">
                <a:latin typeface="Arial" panose="020B0604020202020204" pitchFamily="34" charset="0"/>
                <a:cs typeface="Arial" panose="020B0604020202020204" pitchFamily="34" charset="0"/>
              </a:rPr>
              <a:t>This paper highlights the current challenges in RPA implementation, providing useful context for refining your project's methodology.</a:t>
            </a:r>
          </a:p>
          <a:p>
            <a:pPr>
              <a:buFont typeface="Wingdings" panose="05000000000000000000" pitchFamily="2" charset="2"/>
              <a:buChar char="v"/>
            </a:pPr>
            <a:r>
              <a:rPr lang="en-US" sz="1800" b="1" dirty="0">
                <a:latin typeface="Arial" panose="020B0604020202020204" pitchFamily="34" charset="0"/>
                <a:ea typeface="Cambria" panose="02040503050406030204" pitchFamily="18" charset="0"/>
                <a:cs typeface="Arial" panose="020B0604020202020204" pitchFamily="34" charset="0"/>
              </a:rPr>
              <a:t>"A Comparative Analysis of Automation Anywhere, UiPath, and Blue Prism"</a:t>
            </a:r>
            <a:br>
              <a:rPr lang="en-US" sz="1800" dirty="0">
                <a:latin typeface="Arial" panose="020B0604020202020204" pitchFamily="34" charset="0"/>
                <a:ea typeface="Cambria" panose="02040503050406030204" pitchFamily="18" charset="0"/>
                <a:cs typeface="Arial" panose="020B0604020202020204" pitchFamily="34" charset="0"/>
              </a:rPr>
            </a:br>
            <a:r>
              <a:rPr lang="en-US" sz="1800" dirty="0">
                <a:latin typeface="Arial" panose="020B0604020202020204" pitchFamily="34" charset="0"/>
                <a:ea typeface="Cambria" panose="02040503050406030204" pitchFamily="18" charset="0"/>
                <a:cs typeface="Arial" panose="020B0604020202020204" pitchFamily="34" charset="0"/>
                <a:hlinkClick r:id="rId2"/>
              </a:rPr>
              <a:t>https://ieeexplore.ieee.org/document/10182777</a:t>
            </a:r>
            <a:endParaRPr lang="en-US" sz="1800" dirty="0">
              <a:latin typeface="Arial" panose="020B0604020202020204" pitchFamily="34" charset="0"/>
              <a:ea typeface="Cambria" panose="02040503050406030204" pitchFamily="18" charset="0"/>
              <a:cs typeface="Arial" panose="020B0604020202020204" pitchFamily="34" charset="0"/>
            </a:endParaRPr>
          </a:p>
          <a:p>
            <a:pPr marL="76200" indent="0">
              <a:buNone/>
            </a:pPr>
            <a:r>
              <a:rPr lang="en-US" sz="1800" b="1" dirty="0">
                <a:latin typeface="Arial" panose="020B0604020202020204" pitchFamily="34" charset="0"/>
                <a:ea typeface="Cambria" panose="02040503050406030204" pitchFamily="18" charset="0"/>
                <a:cs typeface="Arial" panose="020B0604020202020204" pitchFamily="34" charset="0"/>
              </a:rPr>
              <a:t>       APA Citation</a:t>
            </a:r>
            <a:r>
              <a:rPr lang="en-US" sz="1800" dirty="0">
                <a:latin typeface="Arial" panose="020B0604020202020204" pitchFamily="34" charset="0"/>
                <a:ea typeface="Cambria" panose="02040503050406030204" pitchFamily="18" charset="0"/>
                <a:cs typeface="Arial" panose="020B0604020202020204" pitchFamily="34" charset="0"/>
              </a:rPr>
              <a:t>:</a:t>
            </a:r>
            <a:br>
              <a:rPr lang="en-US" sz="1800" dirty="0">
                <a:latin typeface="Arial" panose="020B0604020202020204" pitchFamily="34" charset="0"/>
                <a:ea typeface="Cambria" panose="02040503050406030204" pitchFamily="18" charset="0"/>
                <a:cs typeface="Arial" panose="020B0604020202020204" pitchFamily="34" charset="0"/>
              </a:rPr>
            </a:br>
            <a:r>
              <a:rPr lang="en-US" sz="1800" dirty="0">
                <a:latin typeface="Arial" panose="020B0604020202020204" pitchFamily="34" charset="0"/>
                <a:ea typeface="Cambria" panose="02040503050406030204" pitchFamily="18" charset="0"/>
                <a:cs typeface="Arial" panose="020B0604020202020204" pitchFamily="34" charset="0"/>
              </a:rPr>
              <a:t>       Author(s). (Year). </a:t>
            </a:r>
            <a:r>
              <a:rPr lang="en-US" sz="1800" i="1" dirty="0">
                <a:latin typeface="Arial" panose="020B0604020202020204" pitchFamily="34" charset="0"/>
                <a:ea typeface="Cambria" panose="02040503050406030204" pitchFamily="18" charset="0"/>
                <a:cs typeface="Arial" panose="020B0604020202020204" pitchFamily="34" charset="0"/>
              </a:rPr>
              <a:t>A comparative analysis of Automation Anywhere, UiPath, and Blue Prism</a:t>
            </a:r>
            <a:r>
              <a:rPr lang="en-US" sz="1800" dirty="0">
                <a:latin typeface="Arial" panose="020B0604020202020204" pitchFamily="34" charset="0"/>
                <a:ea typeface="Cambria" panose="02040503050406030204" pitchFamily="18" charset="0"/>
                <a:cs typeface="Arial" panose="020B0604020202020204" pitchFamily="34" charset="0"/>
              </a:rPr>
              <a:t>. IEEE  </a:t>
            </a:r>
          </a:p>
          <a:p>
            <a:pPr marL="76200" indent="0">
              <a:buNone/>
            </a:pPr>
            <a:r>
              <a:rPr lang="en-US" sz="1800" dirty="0">
                <a:latin typeface="Arial" panose="020B0604020202020204" pitchFamily="34" charset="0"/>
                <a:ea typeface="Cambria" panose="02040503050406030204" pitchFamily="18" charset="0"/>
                <a:cs typeface="Arial" panose="020B0604020202020204" pitchFamily="34" charset="0"/>
              </a:rPr>
              <a:t>        Xplore. </a:t>
            </a:r>
            <a:r>
              <a:rPr lang="en-US" sz="1800" dirty="0">
                <a:latin typeface="Arial" panose="020B0604020202020204" pitchFamily="34" charset="0"/>
                <a:ea typeface="Cambria" panose="02040503050406030204" pitchFamily="18" charset="0"/>
                <a:cs typeface="Arial" panose="020B0604020202020204" pitchFamily="34" charset="0"/>
                <a:hlinkClick r:id="rId2"/>
              </a:rPr>
              <a:t>https://ieeexplore.ieee.org/document/10182777</a:t>
            </a:r>
            <a:endParaRPr lang="en-US" sz="1800" dirty="0">
              <a:latin typeface="Arial" panose="020B0604020202020204" pitchFamily="34" charset="0"/>
              <a:ea typeface="Cambria" panose="02040503050406030204" pitchFamily="18" charset="0"/>
              <a:cs typeface="Arial" panose="020B0604020202020204" pitchFamily="34" charset="0"/>
            </a:endParaRPr>
          </a:p>
          <a:p>
            <a:pPr>
              <a:buFont typeface="Wingdings" panose="05000000000000000000" pitchFamily="2" charset="2"/>
              <a:buChar char="v"/>
            </a:pPr>
            <a:r>
              <a:rPr lang="en-US" sz="1800" b="1" dirty="0">
                <a:latin typeface="Arial" panose="020B0604020202020204" pitchFamily="34" charset="0"/>
                <a:ea typeface="Cambria" panose="02040503050406030204" pitchFamily="18" charset="0"/>
                <a:cs typeface="Arial" panose="020B0604020202020204" pitchFamily="34" charset="0"/>
              </a:rPr>
              <a:t>"Effectiveness of Robotic Process Automation for Data Mining Using UiPath"</a:t>
            </a:r>
            <a:br>
              <a:rPr lang="en-US" sz="1800" dirty="0">
                <a:latin typeface="Arial" panose="020B0604020202020204" pitchFamily="34" charset="0"/>
                <a:ea typeface="Cambria" panose="02040503050406030204" pitchFamily="18" charset="0"/>
                <a:cs typeface="Arial" panose="020B0604020202020204" pitchFamily="34" charset="0"/>
              </a:rPr>
            </a:br>
            <a:r>
              <a:rPr lang="en-US" sz="1800" dirty="0">
                <a:latin typeface="Arial" panose="020B0604020202020204" pitchFamily="34" charset="0"/>
                <a:ea typeface="Cambria" panose="02040503050406030204" pitchFamily="18" charset="0"/>
                <a:cs typeface="Arial" panose="020B0604020202020204" pitchFamily="34" charset="0"/>
                <a:hlinkClick r:id="rId3"/>
              </a:rPr>
              <a:t>https://ieeexplore.ieee.org/document/9396024</a:t>
            </a:r>
            <a:endParaRPr lang="en-US" sz="1800" dirty="0">
              <a:latin typeface="Arial" panose="020B0604020202020204" pitchFamily="34" charset="0"/>
              <a:ea typeface="Cambria" panose="02040503050406030204" pitchFamily="18" charset="0"/>
              <a:cs typeface="Arial" panose="020B0604020202020204" pitchFamily="34" charset="0"/>
            </a:endParaRPr>
          </a:p>
          <a:p>
            <a:pPr marL="76200" indent="0">
              <a:buNone/>
            </a:pPr>
            <a:r>
              <a:rPr lang="en-US" sz="1800" b="1" dirty="0">
                <a:latin typeface="Arial" panose="020B0604020202020204" pitchFamily="34" charset="0"/>
                <a:ea typeface="Cambria" panose="02040503050406030204" pitchFamily="18" charset="0"/>
                <a:cs typeface="Arial" panose="020B0604020202020204" pitchFamily="34" charset="0"/>
              </a:rPr>
              <a:t>       APA Citation</a:t>
            </a:r>
            <a:r>
              <a:rPr lang="en-US" sz="1800" dirty="0">
                <a:latin typeface="Arial" panose="020B0604020202020204" pitchFamily="34" charset="0"/>
                <a:ea typeface="Cambria" panose="02040503050406030204" pitchFamily="18" charset="0"/>
                <a:cs typeface="Arial" panose="020B0604020202020204" pitchFamily="34" charset="0"/>
              </a:rPr>
              <a:t>:</a:t>
            </a:r>
            <a:br>
              <a:rPr lang="en-US" sz="1800" dirty="0">
                <a:latin typeface="Arial" panose="020B0604020202020204" pitchFamily="34" charset="0"/>
                <a:ea typeface="Cambria" panose="02040503050406030204" pitchFamily="18" charset="0"/>
                <a:cs typeface="Arial" panose="020B0604020202020204" pitchFamily="34" charset="0"/>
              </a:rPr>
            </a:br>
            <a:r>
              <a:rPr lang="en-US" sz="1800" dirty="0">
                <a:latin typeface="Arial" panose="020B0604020202020204" pitchFamily="34" charset="0"/>
                <a:ea typeface="Cambria" panose="02040503050406030204" pitchFamily="18" charset="0"/>
                <a:cs typeface="Arial" panose="020B0604020202020204" pitchFamily="34" charset="0"/>
              </a:rPr>
              <a:t>       Author(s). (Year). </a:t>
            </a:r>
            <a:r>
              <a:rPr lang="en-US" sz="1800" i="1" dirty="0">
                <a:latin typeface="Arial" panose="020B0604020202020204" pitchFamily="34" charset="0"/>
                <a:ea typeface="Cambria" panose="02040503050406030204" pitchFamily="18" charset="0"/>
                <a:cs typeface="Arial" panose="020B0604020202020204" pitchFamily="34" charset="0"/>
              </a:rPr>
              <a:t>Effectiveness of robotic process automation for data mining using UiPath</a:t>
            </a:r>
            <a:r>
              <a:rPr lang="en-US" sz="1800" dirty="0">
                <a:latin typeface="Arial" panose="020B0604020202020204" pitchFamily="34" charset="0"/>
                <a:ea typeface="Cambria" panose="02040503050406030204" pitchFamily="18" charset="0"/>
                <a:cs typeface="Arial" panose="020B0604020202020204" pitchFamily="34" charset="0"/>
              </a:rPr>
              <a:t>. </a:t>
            </a:r>
          </a:p>
          <a:p>
            <a:pPr marL="76200" indent="0">
              <a:buNone/>
            </a:pPr>
            <a:r>
              <a:rPr lang="en-US" sz="1800" dirty="0">
                <a:latin typeface="Arial" panose="020B0604020202020204" pitchFamily="34" charset="0"/>
                <a:ea typeface="Cambria" panose="02040503050406030204" pitchFamily="18" charset="0"/>
                <a:cs typeface="Arial" panose="020B0604020202020204" pitchFamily="34" charset="0"/>
              </a:rPr>
              <a:t>      IEEE Xplore. </a:t>
            </a:r>
            <a:r>
              <a:rPr lang="en-US" sz="1800" dirty="0">
                <a:latin typeface="Arial" panose="020B0604020202020204" pitchFamily="34" charset="0"/>
                <a:ea typeface="Cambria" panose="02040503050406030204" pitchFamily="18" charset="0"/>
                <a:cs typeface="Arial" panose="020B0604020202020204" pitchFamily="34" charset="0"/>
                <a:hlinkClick r:id="rId3"/>
              </a:rPr>
              <a:t>https://ieeexplore.ieee.org/document/9396024</a:t>
            </a:r>
            <a:endParaRPr lang="en-US" sz="1800" dirty="0">
              <a:latin typeface="Arial" panose="020B0604020202020204" pitchFamily="34" charset="0"/>
              <a:ea typeface="Cambria" panose="02040503050406030204" pitchFamily="18" charset="0"/>
              <a:cs typeface="Arial" panose="020B0604020202020204" pitchFamily="34" charset="0"/>
            </a:endParaRPr>
          </a:p>
          <a:p>
            <a:pPr>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2695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fontScale="62500" lnSpcReduction="20000"/>
          </a:bodyPr>
          <a:lstStyle/>
          <a:p>
            <a:r>
              <a:rPr lang="en-US" sz="2900" dirty="0">
                <a:latin typeface="Arial" panose="020B0604020202020204" pitchFamily="34" charset="0"/>
                <a:cs typeface="Arial" panose="020B0604020202020204" pitchFamily="34" charset="0"/>
              </a:rPr>
              <a:t>In today’s digital age, information retrieval has become a critical component of decision-making processes across various domains. However, searching for specific information on platforms like Google often yields results that are poorly structured and challenging to consume. Users are frequently required to invest significant time and effort drilling down into each link to extract relevant details, leading to inefficiencies in information gathering.</a:t>
            </a:r>
          </a:p>
          <a:p>
            <a:endParaRPr lang="en-US" sz="2900" dirty="0">
              <a:latin typeface="Arial" panose="020B0604020202020204" pitchFamily="34" charset="0"/>
              <a:cs typeface="Arial" panose="020B0604020202020204" pitchFamily="34" charset="0"/>
            </a:endParaRPr>
          </a:p>
          <a:p>
            <a:r>
              <a:rPr lang="en-US" sz="2900" dirty="0">
                <a:latin typeface="Arial" panose="020B0604020202020204" pitchFamily="34" charset="0"/>
                <a:cs typeface="Arial" panose="020B0604020202020204" pitchFamily="34" charset="0"/>
              </a:rPr>
              <a:t>This project aims to address these challenges by automating the Google search process using Robotic Process Automation (RPA) techniques. By leveraging tools such as UiPath and Selenium, our solution will streamline the extraction of search results and present the information in a well-organized, tabular format, similar to that found in online directories like Just Dial. For instance, when searching for "Chinese Restaurants in Coimbatore," the project will automate the collection of essential details such as restaurant names, addresses, contact information, and user ratings.</a:t>
            </a:r>
          </a:p>
          <a:p>
            <a:endParaRPr lang="en-US" sz="2900" dirty="0">
              <a:latin typeface="Arial" panose="020B0604020202020204" pitchFamily="34" charset="0"/>
              <a:cs typeface="Arial" panose="020B0604020202020204" pitchFamily="34" charset="0"/>
            </a:endParaRPr>
          </a:p>
          <a:p>
            <a:r>
              <a:rPr lang="en-US" sz="2900" dirty="0">
                <a:latin typeface="Arial" panose="020B0604020202020204" pitchFamily="34" charset="0"/>
                <a:cs typeface="Arial" panose="020B0604020202020204" pitchFamily="34" charset="0"/>
              </a:rPr>
              <a:t>The core objective of this project is to enhance the user experience by transforming unstructured search results into structured data that is easily consumable. This automation not only saves time but also reduces manual effort, allowing users to access pertinent information swiftly and efficiently. Ultimately, this project represents a significant step towards making information retrieval more user-friendly and efficient in the vast landscape of the internet.</a:t>
            </a:r>
            <a:endParaRPr lang="en-GB" sz="2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8A61B-A9C0-B9CE-FE0E-2AE117101C8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B6AF2B-DF75-0236-3EF5-D61B00C9024D}"/>
              </a:ext>
            </a:extLst>
          </p:cNvPr>
          <p:cNvSpPr>
            <a:spLocks noGrp="1"/>
          </p:cNvSpPr>
          <p:nvPr>
            <p:ph idx="1"/>
          </p:nvPr>
        </p:nvSpPr>
        <p:spPr/>
        <p:txBody>
          <a:bodyPr>
            <a:normAutofit/>
          </a:bodyPr>
          <a:lstStyle/>
          <a:p>
            <a:pPr marL="457200" indent="-457200">
              <a:buFont typeface="+mj-lt"/>
              <a:buAutoNum type="arabicPeriod"/>
            </a:pPr>
            <a:r>
              <a:rPr lang="en-IN" sz="2000" dirty="0">
                <a:latin typeface="Arial" panose="020B0604020202020204" pitchFamily="34" charset="0"/>
                <a:cs typeface="Arial" panose="020B0604020202020204" pitchFamily="34" charset="0"/>
                <a:hlinkClick r:id="rId2"/>
              </a:rPr>
              <a:t>https://www.researchgate.net/publication/373845876_A_Systematic_Review_of_Robotic_Process_Automation_in_Business_Operations_Contemporary_Trends_and_Insights</a:t>
            </a:r>
            <a:r>
              <a:rPr lang="en-US" sz="2000" b="1" dirty="0">
                <a:latin typeface="Arial" panose="020B0604020202020204" pitchFamily="34" charset="0"/>
                <a:cs typeface="Arial" panose="020B0604020202020204" pitchFamily="34" charset="0"/>
              </a:rPr>
              <a:t> </a:t>
            </a:r>
          </a:p>
          <a:p>
            <a:pPr marL="457200" indent="-457200">
              <a:buFont typeface="+mj-lt"/>
              <a:buAutoNum type="arabicPeriod"/>
            </a:pPr>
            <a:r>
              <a:rPr lang="en-US" sz="2000" b="1" dirty="0">
                <a:latin typeface="Arial" panose="020B0604020202020204" pitchFamily="34" charset="0"/>
                <a:cs typeface="Arial" panose="020B0604020202020204" pitchFamily="34" charset="0"/>
                <a:hlinkClick r:id="rId3"/>
              </a:rPr>
              <a:t>https://www.researchgate.net/publication/382613045_Literature_review_on_the_sustainable_implementation_of_Robotic_Process_Automation_RPA_in_medical_and_healthcare_administrative_services</a:t>
            </a:r>
            <a:endParaRPr lang="en-US" sz="2000" b="1"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a:latin typeface="Arial" panose="020B0604020202020204" pitchFamily="34" charset="0"/>
                <a:cs typeface="Arial" panose="020B0604020202020204" pitchFamily="34" charset="0"/>
                <a:hlinkClick r:id="rId4"/>
              </a:rPr>
              <a:t>https://www.researchgate.net/publication/326466901_Process_Mining_and_Robotic_Process_Automation_A_Perfect_Matchhttps://www.researchgate.net/publication/326466901_Process_Mining_and_Robotic_Process_Automation_A_Perfect_Match</a:t>
            </a:r>
            <a:endParaRPr lang="en-US" sz="2000" b="1" dirty="0">
              <a:latin typeface="Arial" panose="020B0604020202020204" pitchFamily="34" charset="0"/>
              <a:cs typeface="Arial" panose="020B0604020202020204" pitchFamily="34" charset="0"/>
            </a:endParaRPr>
          </a:p>
          <a:p>
            <a:pPr marL="457200" indent="-457200">
              <a:buFont typeface="+mj-lt"/>
              <a:buAutoNum type="arabicPeriod"/>
            </a:pPr>
            <a:r>
              <a:rPr lang="en-IN" sz="2000" dirty="0">
                <a:hlinkClick r:id="rId5"/>
              </a:rPr>
              <a:t>https://www.researchgate.net/publication/338352191_Research_Challenges_for_Intelligent_Robotic_Process_Automation</a:t>
            </a:r>
            <a:endParaRPr lang="en-IN" sz="2000" dirty="0"/>
          </a:p>
          <a:p>
            <a:pPr marL="457200" indent="-457200">
              <a:buFont typeface="+mj-lt"/>
              <a:buAutoNum type="arabicPeriod"/>
            </a:pPr>
            <a:r>
              <a:rPr lang="en-US" sz="2000" dirty="0">
                <a:latin typeface="Cambria" panose="02040503050406030204" pitchFamily="18" charset="0"/>
                <a:ea typeface="Cambria" panose="02040503050406030204" pitchFamily="18" charset="0"/>
                <a:hlinkClick r:id="rId6"/>
              </a:rPr>
              <a:t>https://ieeexplore.ieee.org/document/10182777</a:t>
            </a:r>
            <a:endParaRPr lang="en-US" sz="2000" dirty="0">
              <a:latin typeface="Cambria" panose="02040503050406030204" pitchFamily="18" charset="0"/>
              <a:ea typeface="Cambria" panose="02040503050406030204" pitchFamily="18" charset="0"/>
            </a:endParaRPr>
          </a:p>
          <a:p>
            <a:pPr marL="457200" indent="-457200">
              <a:buFont typeface="+mj-lt"/>
              <a:buAutoNum type="arabicPeriod"/>
            </a:pPr>
            <a:r>
              <a:rPr lang="en-US" sz="2000" dirty="0">
                <a:latin typeface="Cambria" panose="02040503050406030204" pitchFamily="18" charset="0"/>
                <a:ea typeface="Cambria" panose="02040503050406030204" pitchFamily="18" charset="0"/>
                <a:hlinkClick r:id="rId7"/>
              </a:rPr>
              <a:t>https://ieeexplore.ieee.org/document/9396024</a:t>
            </a:r>
            <a:endParaRPr lang="en-US" sz="2000" dirty="0">
              <a:latin typeface="Cambria" panose="02040503050406030204" pitchFamily="18" charset="0"/>
              <a:ea typeface="Cambria" panose="02040503050406030204" pitchFamily="18" charset="0"/>
            </a:endParaRPr>
          </a:p>
          <a:p>
            <a:pPr marL="457200" indent="-457200">
              <a:buFont typeface="+mj-lt"/>
              <a:buAutoNum type="arabicPeriod"/>
            </a:pPr>
            <a:endParaRPr lang="en-US" sz="2000" dirty="0">
              <a:latin typeface="Cambria" panose="02040503050406030204" pitchFamily="18" charset="0"/>
              <a:ea typeface="Cambria" panose="02040503050406030204" pitchFamily="18" charset="0"/>
            </a:endParaRPr>
          </a:p>
          <a:p>
            <a:pPr marL="457200" indent="-457200">
              <a:buFont typeface="+mj-lt"/>
              <a:buAutoNum type="arabicPeriod"/>
            </a:pPr>
            <a:endParaRPr lang="en-IN" sz="2000" dirty="0"/>
          </a:p>
          <a:p>
            <a:pPr marL="457200" indent="-457200">
              <a:buFont typeface="+mj-lt"/>
              <a:buAutoNum type="arabicPeriod"/>
            </a:pP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7380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550D4A2-A1D9-432A-DED5-B811DA2FFC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408" y="989045"/>
            <a:ext cx="9890449" cy="5033088"/>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668000" cy="487362"/>
          </a:xfrm>
        </p:spPr>
        <p:txBody>
          <a:bodyPr/>
          <a:lstStyle/>
          <a:p>
            <a:r>
              <a:rPr lang="en-GB" dirty="0"/>
              <a:t>Literature Review</a:t>
            </a:r>
          </a:p>
        </p:txBody>
      </p:sp>
      <p:graphicFrame>
        <p:nvGraphicFramePr>
          <p:cNvPr id="5" name="Content Placeholder 4">
            <a:extLst>
              <a:ext uri="{FF2B5EF4-FFF2-40B4-BE49-F238E27FC236}">
                <a16:creationId xmlns:a16="http://schemas.microsoft.com/office/drawing/2014/main" id="{8C254BCE-E5D8-2701-6A6C-EF8CDC537C25}"/>
              </a:ext>
            </a:extLst>
          </p:cNvPr>
          <p:cNvGraphicFramePr>
            <a:graphicFrameLocks noGrp="1"/>
          </p:cNvGraphicFramePr>
          <p:nvPr>
            <p:ph idx="1"/>
            <p:extLst>
              <p:ext uri="{D42A27DB-BD31-4B8C-83A1-F6EECF244321}">
                <p14:modId xmlns:p14="http://schemas.microsoft.com/office/powerpoint/2010/main" val="878875529"/>
              </p:ext>
            </p:extLst>
          </p:nvPr>
        </p:nvGraphicFramePr>
        <p:xfrm>
          <a:off x="-102636" y="762000"/>
          <a:ext cx="12294638" cy="11285196"/>
        </p:xfrm>
        <a:graphic>
          <a:graphicData uri="http://schemas.openxmlformats.org/drawingml/2006/table">
            <a:tbl>
              <a:tblPr firstRow="1" bandRow="1">
                <a:tableStyleId>{5C22544A-7EE6-4342-B048-85BDC9FD1C3A}</a:tableStyleId>
              </a:tblPr>
              <a:tblGrid>
                <a:gridCol w="2032292">
                  <a:extLst>
                    <a:ext uri="{9D8B030D-6E8A-4147-A177-3AD203B41FA5}">
                      <a16:colId xmlns:a16="http://schemas.microsoft.com/office/drawing/2014/main" val="2794351676"/>
                    </a:ext>
                  </a:extLst>
                </a:gridCol>
                <a:gridCol w="2023057">
                  <a:extLst>
                    <a:ext uri="{9D8B030D-6E8A-4147-A177-3AD203B41FA5}">
                      <a16:colId xmlns:a16="http://schemas.microsoft.com/office/drawing/2014/main" val="3360892354"/>
                    </a:ext>
                  </a:extLst>
                </a:gridCol>
                <a:gridCol w="2081882">
                  <a:extLst>
                    <a:ext uri="{9D8B030D-6E8A-4147-A177-3AD203B41FA5}">
                      <a16:colId xmlns:a16="http://schemas.microsoft.com/office/drawing/2014/main" val="3171304272"/>
                    </a:ext>
                  </a:extLst>
                </a:gridCol>
                <a:gridCol w="1454225">
                  <a:extLst>
                    <a:ext uri="{9D8B030D-6E8A-4147-A177-3AD203B41FA5}">
                      <a16:colId xmlns:a16="http://schemas.microsoft.com/office/drawing/2014/main" val="2046594623"/>
                    </a:ext>
                  </a:extLst>
                </a:gridCol>
                <a:gridCol w="2650713">
                  <a:extLst>
                    <a:ext uri="{9D8B030D-6E8A-4147-A177-3AD203B41FA5}">
                      <a16:colId xmlns:a16="http://schemas.microsoft.com/office/drawing/2014/main" val="509845957"/>
                    </a:ext>
                  </a:extLst>
                </a:gridCol>
                <a:gridCol w="2052469">
                  <a:extLst>
                    <a:ext uri="{9D8B030D-6E8A-4147-A177-3AD203B41FA5}">
                      <a16:colId xmlns:a16="http://schemas.microsoft.com/office/drawing/2014/main" val="896650847"/>
                    </a:ext>
                  </a:extLst>
                </a:gridCol>
              </a:tblGrid>
              <a:tr h="664839">
                <a:tc>
                  <a:txBody>
                    <a:bodyPr/>
                    <a:lstStyle/>
                    <a:p>
                      <a:pPr algn="ctr"/>
                      <a:r>
                        <a:rPr lang="en-US" dirty="0" err="1"/>
                        <a:t>sno</a:t>
                      </a:r>
                      <a:endParaRPr lang="en-IN" dirty="0"/>
                    </a:p>
                  </a:txBody>
                  <a:tcPr/>
                </a:tc>
                <a:tc>
                  <a:txBody>
                    <a:bodyPr/>
                    <a:lstStyle/>
                    <a:p>
                      <a:r>
                        <a:rPr lang="en-US" dirty="0"/>
                        <a:t>Author Name</a:t>
                      </a:r>
                      <a:endParaRPr lang="en-IN" dirty="0"/>
                    </a:p>
                  </a:txBody>
                  <a:tcPr/>
                </a:tc>
                <a:tc>
                  <a:txBody>
                    <a:bodyPr/>
                    <a:lstStyle/>
                    <a:p>
                      <a:r>
                        <a:rPr lang="en-US" dirty="0"/>
                        <a:t>Title</a:t>
                      </a:r>
                      <a:endParaRPr lang="en-IN" dirty="0"/>
                    </a:p>
                  </a:txBody>
                  <a:tcPr/>
                </a:tc>
                <a:tc>
                  <a:txBody>
                    <a:bodyPr/>
                    <a:lstStyle/>
                    <a:p>
                      <a:r>
                        <a:rPr lang="en-IN" dirty="0"/>
                        <a:t>Publication Date</a:t>
                      </a:r>
                    </a:p>
                  </a:txBody>
                  <a:tcPr/>
                </a:tc>
                <a:tc>
                  <a:txBody>
                    <a:bodyPr/>
                    <a:lstStyle/>
                    <a:p>
                      <a:r>
                        <a:rPr lang="en-IN" dirty="0"/>
                        <a:t>Summary</a:t>
                      </a:r>
                    </a:p>
                  </a:txBody>
                  <a:tcPr/>
                </a:tc>
                <a:tc>
                  <a:txBody>
                    <a:bodyPr/>
                    <a:lstStyle/>
                    <a:p>
                      <a:r>
                        <a:rPr lang="en-IN" dirty="0"/>
                        <a:t>Extracted Information</a:t>
                      </a:r>
                    </a:p>
                  </a:txBody>
                  <a:tcPr/>
                </a:tc>
                <a:extLst>
                  <a:ext uri="{0D108BD9-81ED-4DB2-BD59-A6C34878D82A}">
                    <a16:rowId xmlns:a16="http://schemas.microsoft.com/office/drawing/2014/main" val="3594991855"/>
                  </a:ext>
                </a:extLst>
              </a:tr>
              <a:tr h="2533012">
                <a:tc>
                  <a:txBody>
                    <a:bodyPr/>
                    <a:lstStyle/>
                    <a:p>
                      <a:pPr algn="ctr"/>
                      <a:r>
                        <a:rPr lang="en-US" dirty="0"/>
                        <a:t>1</a:t>
                      </a:r>
                      <a:endParaRPr lang="en-IN" dirty="0"/>
                    </a:p>
                  </a:txBody>
                  <a:tcPr/>
                </a:tc>
                <a:tc>
                  <a:txBody>
                    <a:bodyPr/>
                    <a:lstStyle/>
                    <a:p>
                      <a:r>
                        <a:rPr lang="en-IN" sz="1600" dirty="0"/>
                        <a:t>Najah Mary El-</a:t>
                      </a:r>
                      <a:r>
                        <a:rPr lang="en-IN" sz="1600" dirty="0" err="1"/>
                        <a:t>Gharib,Daniel</a:t>
                      </a:r>
                      <a:r>
                        <a:rPr lang="en-IN" sz="1600" dirty="0"/>
                        <a:t> </a:t>
                      </a:r>
                      <a:r>
                        <a:rPr lang="en-IN" sz="1600" dirty="0" err="1"/>
                        <a:t>Amyo</a:t>
                      </a:r>
                      <a:endParaRPr lang="en-IN" sz="1600" dirty="0"/>
                    </a:p>
                  </a:txBody>
                  <a:tcPr/>
                </a:tc>
                <a:tc>
                  <a:txBody>
                    <a:bodyPr/>
                    <a:lstStyle/>
                    <a:p>
                      <a:r>
                        <a:rPr lang="en-US" sz="1400" dirty="0"/>
                        <a:t>Robotic process automation using process mining</a:t>
                      </a:r>
                      <a:endParaRPr lang="en-IN" sz="1400" dirty="0"/>
                    </a:p>
                  </a:txBody>
                  <a:tcPr/>
                </a:tc>
                <a:tc>
                  <a:txBody>
                    <a:bodyPr/>
                    <a:lstStyle/>
                    <a:p>
                      <a:pPr algn="ctr"/>
                      <a:r>
                        <a:rPr lang="en-IN" dirty="0"/>
                        <a:t> 2023</a:t>
                      </a:r>
                    </a:p>
                  </a:txBody>
                  <a:tcPr/>
                </a:tc>
                <a:tc>
                  <a:txBody>
                    <a:bodyPr/>
                    <a:lstStyle/>
                    <a:p>
                      <a:r>
                        <a:rPr lang="en-US" sz="1400" dirty="0"/>
                        <a:t>This paper reviews the integration of process mining (PM) with RPA to identify automatable tasks from event logs, highlighting challenges in preprocessing and gaps in automation lifecycle support.</a:t>
                      </a:r>
                      <a:endParaRPr lang="en-IN" sz="1400" dirty="0"/>
                    </a:p>
                  </a:txBody>
                  <a:tcPr/>
                </a:tc>
                <a:tc>
                  <a:txBody>
                    <a:bodyPr/>
                    <a:lstStyle/>
                    <a:p>
                      <a:r>
                        <a:rPr lang="en-US" sz="1600" dirty="0"/>
                        <a:t>We extracted techniques for identifying automatable tasks through event log analysis and  process discovery** to streamline Google search result automation in our project.</a:t>
                      </a:r>
                      <a:endParaRPr lang="en-IN" sz="1600" dirty="0"/>
                    </a:p>
                  </a:txBody>
                  <a:tcPr/>
                </a:tc>
                <a:extLst>
                  <a:ext uri="{0D108BD9-81ED-4DB2-BD59-A6C34878D82A}">
                    <a16:rowId xmlns:a16="http://schemas.microsoft.com/office/drawing/2014/main" val="2370595161"/>
                  </a:ext>
                </a:extLst>
              </a:tr>
              <a:tr h="1739847">
                <a:tc>
                  <a:txBody>
                    <a:bodyPr/>
                    <a:lstStyle/>
                    <a:p>
                      <a:pPr algn="ctr"/>
                      <a:r>
                        <a:rPr lang="en-US" dirty="0"/>
                        <a:t>2</a:t>
                      </a:r>
                      <a:endParaRPr lang="en-IN" dirty="0"/>
                    </a:p>
                  </a:txBody>
                  <a:tcPr/>
                </a:tc>
                <a:tc>
                  <a:txBody>
                    <a:bodyPr/>
                    <a:lstStyle/>
                    <a:p>
                      <a:pPr algn="l"/>
                      <a:r>
                        <a:rPr lang="en-IN" dirty="0"/>
                        <a:t>Alok Mani Tripathi</a:t>
                      </a:r>
                    </a:p>
                  </a:txBody>
                  <a:tcPr/>
                </a:tc>
                <a:tc>
                  <a:txBody>
                    <a:bodyPr/>
                    <a:lstStyle/>
                    <a:p>
                      <a:r>
                        <a:rPr lang="en-US" sz="1400" dirty="0"/>
                        <a:t>Built real-world</a:t>
                      </a:r>
                    </a:p>
                    <a:p>
                      <a:r>
                        <a:rPr lang="en-US" sz="1400" dirty="0"/>
                        <a:t>RPA solution using </a:t>
                      </a:r>
                      <a:r>
                        <a:rPr lang="en-US" sz="1400" dirty="0" err="1"/>
                        <a:t>UIPath</a:t>
                      </a:r>
                      <a:r>
                        <a:rPr lang="en-US" sz="1400" dirty="0"/>
                        <a:t> and Automation </a:t>
                      </a:r>
                    </a:p>
                    <a:p>
                      <a:r>
                        <a:rPr lang="en-US" sz="1400" dirty="0"/>
                        <a:t>Anywhere</a:t>
                      </a:r>
                      <a:endParaRPr lang="en-IN" sz="1400" dirty="0"/>
                    </a:p>
                  </a:txBody>
                  <a:tcPr/>
                </a:tc>
                <a:tc>
                  <a:txBody>
                    <a:bodyPr/>
                    <a:lstStyle/>
                    <a:p>
                      <a:pPr algn="ctr"/>
                      <a:r>
                        <a:rPr lang="en-US" dirty="0"/>
                        <a:t> 2020</a:t>
                      </a:r>
                      <a:endParaRPr lang="en-IN" dirty="0"/>
                    </a:p>
                  </a:txBody>
                  <a:tcPr/>
                </a:tc>
                <a:tc>
                  <a:txBody>
                    <a:bodyPr/>
                    <a:lstStyle/>
                    <a:p>
                      <a:r>
                        <a:rPr lang="en-US" sz="1400" dirty="0"/>
                        <a:t>A beginner’s guide to RPA using UiPath, focusing on automating tasks, deploying bots, and integrating with popular applications</a:t>
                      </a:r>
                      <a:r>
                        <a:rPr lang="en-US" dirty="0"/>
                        <a:t>.</a:t>
                      </a:r>
                      <a:endParaRPr lang="en-IN" dirty="0"/>
                    </a:p>
                  </a:txBody>
                  <a:tcPr/>
                </a:tc>
                <a:tc>
                  <a:txBody>
                    <a:bodyPr/>
                    <a:lstStyle/>
                    <a:p>
                      <a:r>
                        <a:rPr lang="en-US" sz="1400" dirty="0"/>
                        <a:t>We extracted UiPath automation techniques for data extraction and bot deployment to structure Google search results into a table format for our project</a:t>
                      </a:r>
                      <a:r>
                        <a:rPr lang="en-US" dirty="0"/>
                        <a:t>.</a:t>
                      </a:r>
                      <a:endParaRPr lang="en-IN" dirty="0"/>
                    </a:p>
                  </a:txBody>
                  <a:tcPr/>
                </a:tc>
                <a:extLst>
                  <a:ext uri="{0D108BD9-81ED-4DB2-BD59-A6C34878D82A}">
                    <a16:rowId xmlns:a16="http://schemas.microsoft.com/office/drawing/2014/main" val="2651539828"/>
                  </a:ext>
                </a:extLst>
              </a:tr>
              <a:tr h="2840044">
                <a:tc>
                  <a:txBody>
                    <a:bodyPr/>
                    <a:lstStyle/>
                    <a:p>
                      <a:pPr algn="ctr"/>
                      <a:r>
                        <a:rPr lang="en-US" dirty="0"/>
                        <a:t>3</a:t>
                      </a:r>
                      <a:endParaRPr lang="en-IN" dirty="0"/>
                    </a:p>
                  </a:txBody>
                  <a:tcPr/>
                </a:tc>
                <a:tc>
                  <a:txBody>
                    <a:bodyPr/>
                    <a:lstStyle/>
                    <a:p>
                      <a:r>
                        <a:rPr lang="en-IN" dirty="0"/>
                        <a:t>Sumit Kumar,</a:t>
                      </a:r>
                    </a:p>
                    <a:p>
                      <a:r>
                        <a:rPr lang="en-IN" dirty="0" err="1"/>
                        <a:t>Uponika</a:t>
                      </a:r>
                      <a:r>
                        <a:rPr lang="en-IN" dirty="0"/>
                        <a:t> Barman Roy</a:t>
                      </a:r>
                    </a:p>
                  </a:txBody>
                  <a:tcPr/>
                </a:tc>
                <a:tc>
                  <a:txBody>
                    <a:bodyPr/>
                    <a:lstStyle/>
                    <a:p>
                      <a:r>
                        <a:rPr lang="en-US" sz="1600" dirty="0"/>
                        <a:t>Literature review on the sustainable implementation of Robotic Process Automation (RPA) </a:t>
                      </a:r>
                      <a:endParaRPr lang="en-IN" sz="1600" dirty="0"/>
                    </a:p>
                  </a:txBody>
                  <a:tcPr/>
                </a:tc>
                <a:tc>
                  <a:txBody>
                    <a:bodyPr/>
                    <a:lstStyle/>
                    <a:p>
                      <a:r>
                        <a:rPr lang="en-US" dirty="0"/>
                        <a:t>2024</a:t>
                      </a:r>
                      <a:endParaRPr lang="en-IN" dirty="0"/>
                    </a:p>
                  </a:txBody>
                  <a:tcPr/>
                </a:tc>
                <a:tc>
                  <a:txBody>
                    <a:bodyPr/>
                    <a:lstStyle/>
                    <a:p>
                      <a:r>
                        <a:rPr lang="en-US" dirty="0"/>
                        <a:t>This paper explores how RPA reduces administrative burdens in healthcare, emphasizing sustainability and identifying research gaps in implementation and governance.</a:t>
                      </a:r>
                      <a:endParaRPr lang="en-IN" dirty="0"/>
                    </a:p>
                  </a:txBody>
                  <a:tcPr/>
                </a:tc>
                <a:tc>
                  <a:txBody>
                    <a:bodyPr/>
                    <a:lstStyle/>
                    <a:p>
                      <a:r>
                        <a:rPr lang="en-US" sz="1600" dirty="0"/>
                        <a:t>We extracted insights on the </a:t>
                      </a:r>
                      <a:r>
                        <a:rPr lang="en-US" sz="1600" b="0" dirty="0"/>
                        <a:t>administrative efficiency gains </a:t>
                      </a:r>
                      <a:r>
                        <a:rPr lang="en-US" sz="1600" dirty="0"/>
                        <a:t>from RPA implementation in healthcare, which inform our approach to automating data extraction and organization in our Google search project</a:t>
                      </a:r>
                      <a:r>
                        <a:rPr lang="en-US" dirty="0"/>
                        <a:t>.</a:t>
                      </a:r>
                      <a:endParaRPr lang="en-IN" dirty="0"/>
                    </a:p>
                  </a:txBody>
                  <a:tcPr/>
                </a:tc>
                <a:extLst>
                  <a:ext uri="{0D108BD9-81ED-4DB2-BD59-A6C34878D82A}">
                    <a16:rowId xmlns:a16="http://schemas.microsoft.com/office/drawing/2014/main" val="51983229"/>
                  </a:ext>
                </a:extLst>
              </a:tr>
              <a:tr h="664839">
                <a:tc>
                  <a:txBody>
                    <a:bodyPr/>
                    <a:lstStyle/>
                    <a:p>
                      <a:pPr algn="ctr"/>
                      <a:r>
                        <a:rPr lang="en-US" dirty="0"/>
                        <a:t>4</a:t>
                      </a:r>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924862971"/>
                  </a:ext>
                </a:extLst>
              </a:tr>
              <a:tr h="664839">
                <a:tc>
                  <a:txBody>
                    <a:bodyPr/>
                    <a:lstStyle/>
                    <a:p>
                      <a:pPr algn="ctr"/>
                      <a:r>
                        <a:rPr lang="en-US" dirty="0"/>
                        <a:t>5</a:t>
                      </a:r>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535116013"/>
                  </a:ext>
                </a:extLst>
              </a:tr>
              <a:tr h="664839">
                <a:tc>
                  <a:txBody>
                    <a:bodyPr/>
                    <a:lstStyle/>
                    <a:p>
                      <a:pPr algn="ctr"/>
                      <a:r>
                        <a:rPr lang="en-US" dirty="0"/>
                        <a:t>6</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978184364"/>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439C49C-BFA8-5224-1C1E-699E6014694A}"/>
              </a:ext>
            </a:extLst>
          </p:cNvPr>
          <p:cNvGraphicFramePr>
            <a:graphicFrameLocks noGrp="1"/>
          </p:cNvGraphicFramePr>
          <p:nvPr>
            <p:ph idx="1"/>
            <p:extLst>
              <p:ext uri="{D42A27DB-BD31-4B8C-83A1-F6EECF244321}">
                <p14:modId xmlns:p14="http://schemas.microsoft.com/office/powerpoint/2010/main" val="1583686916"/>
              </p:ext>
            </p:extLst>
          </p:nvPr>
        </p:nvGraphicFramePr>
        <p:xfrm>
          <a:off x="-34724" y="1"/>
          <a:ext cx="12261448" cy="8283104"/>
        </p:xfrm>
        <a:graphic>
          <a:graphicData uri="http://schemas.openxmlformats.org/drawingml/2006/table">
            <a:tbl>
              <a:tblPr firstRow="1" bandRow="1">
                <a:tableStyleId>{5C22544A-7EE6-4342-B048-85BDC9FD1C3A}</a:tableStyleId>
              </a:tblPr>
              <a:tblGrid>
                <a:gridCol w="830243">
                  <a:extLst>
                    <a:ext uri="{9D8B030D-6E8A-4147-A177-3AD203B41FA5}">
                      <a16:colId xmlns:a16="http://schemas.microsoft.com/office/drawing/2014/main" val="2069344835"/>
                    </a:ext>
                  </a:extLst>
                </a:gridCol>
                <a:gridCol w="2802067">
                  <a:extLst>
                    <a:ext uri="{9D8B030D-6E8A-4147-A177-3AD203B41FA5}">
                      <a16:colId xmlns:a16="http://schemas.microsoft.com/office/drawing/2014/main" val="247352208"/>
                    </a:ext>
                  </a:extLst>
                </a:gridCol>
                <a:gridCol w="2308849">
                  <a:extLst>
                    <a:ext uri="{9D8B030D-6E8A-4147-A177-3AD203B41FA5}">
                      <a16:colId xmlns:a16="http://schemas.microsoft.com/office/drawing/2014/main" val="2961432819"/>
                    </a:ext>
                  </a:extLst>
                </a:gridCol>
                <a:gridCol w="1392647">
                  <a:extLst>
                    <a:ext uri="{9D8B030D-6E8A-4147-A177-3AD203B41FA5}">
                      <a16:colId xmlns:a16="http://schemas.microsoft.com/office/drawing/2014/main" val="622497578"/>
                    </a:ext>
                  </a:extLst>
                </a:gridCol>
                <a:gridCol w="2491251">
                  <a:extLst>
                    <a:ext uri="{9D8B030D-6E8A-4147-A177-3AD203B41FA5}">
                      <a16:colId xmlns:a16="http://schemas.microsoft.com/office/drawing/2014/main" val="3176816457"/>
                    </a:ext>
                  </a:extLst>
                </a:gridCol>
                <a:gridCol w="2436391">
                  <a:extLst>
                    <a:ext uri="{9D8B030D-6E8A-4147-A177-3AD203B41FA5}">
                      <a16:colId xmlns:a16="http://schemas.microsoft.com/office/drawing/2014/main" val="2384422892"/>
                    </a:ext>
                  </a:extLst>
                </a:gridCol>
              </a:tblGrid>
              <a:tr h="852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t>sno</a:t>
                      </a:r>
                      <a:endParaRPr lang="en-IN" sz="1600" dirty="0"/>
                    </a:p>
                    <a:p>
                      <a:endParaRPr lang="en-IN" sz="1600" dirty="0"/>
                    </a:p>
                  </a:txBody>
                  <a:tcPr/>
                </a:tc>
                <a:tc>
                  <a:txBody>
                    <a:bodyPr/>
                    <a:lstStyle/>
                    <a:p>
                      <a:r>
                        <a:rPr lang="en-US" sz="1600" dirty="0"/>
                        <a:t>Author Name</a:t>
                      </a:r>
                      <a:endParaRPr lang="en-IN" sz="1600" dirty="0"/>
                    </a:p>
                  </a:txBody>
                  <a:tcPr/>
                </a:tc>
                <a:tc>
                  <a:txBody>
                    <a:bodyPr/>
                    <a:lstStyle/>
                    <a:p>
                      <a:r>
                        <a:rPr lang="en-US" sz="1600" dirty="0"/>
                        <a:t>Title</a:t>
                      </a:r>
                      <a:endParaRPr lang="en-IN" sz="1600" dirty="0"/>
                    </a:p>
                  </a:txBody>
                  <a:tcPr/>
                </a:tc>
                <a:tc>
                  <a:txBody>
                    <a:bodyPr/>
                    <a:lstStyle/>
                    <a:p>
                      <a:r>
                        <a:rPr lang="en-US" dirty="0"/>
                        <a:t>Published year</a:t>
                      </a:r>
                      <a:endParaRPr lang="en-IN" dirty="0"/>
                    </a:p>
                  </a:txBody>
                  <a:tcPr/>
                </a:tc>
                <a:tc>
                  <a:txBody>
                    <a:bodyPr/>
                    <a:lstStyle/>
                    <a:p>
                      <a:r>
                        <a:rPr lang="en-US" dirty="0"/>
                        <a:t>Summary</a:t>
                      </a:r>
                      <a:endParaRPr lang="en-IN" dirty="0"/>
                    </a:p>
                  </a:txBody>
                  <a:tcPr/>
                </a:tc>
                <a:tc>
                  <a:txBody>
                    <a:bodyPr/>
                    <a:lstStyle/>
                    <a:p>
                      <a:r>
                        <a:rPr lang="en-US" dirty="0"/>
                        <a:t>Information extracted</a:t>
                      </a:r>
                      <a:endParaRPr lang="en-IN" dirty="0"/>
                    </a:p>
                  </a:txBody>
                  <a:tcPr/>
                </a:tc>
                <a:extLst>
                  <a:ext uri="{0D108BD9-81ED-4DB2-BD59-A6C34878D82A}">
                    <a16:rowId xmlns:a16="http://schemas.microsoft.com/office/drawing/2014/main" val="667911400"/>
                  </a:ext>
                </a:extLst>
              </a:tr>
              <a:tr h="3406759">
                <a:tc>
                  <a:txBody>
                    <a:bodyPr/>
                    <a:lstStyle/>
                    <a:p>
                      <a:pPr algn="ctr"/>
                      <a:r>
                        <a:rPr lang="en-US" sz="1600" dirty="0"/>
                        <a:t>4</a:t>
                      </a:r>
                      <a:endParaRPr lang="en-IN" sz="1600" dirty="0"/>
                    </a:p>
                  </a:txBody>
                  <a:tcPr/>
                </a:tc>
                <a:tc>
                  <a:txBody>
                    <a:bodyPr/>
                    <a:lstStyle/>
                    <a:p>
                      <a:r>
                        <a:rPr lang="sv-SE" sz="1600" dirty="0"/>
                        <a:t>J. A. P,A. Shankar,A. N. JR</a:t>
                      </a:r>
                      <a:endParaRPr lang="en-IN" sz="1600" dirty="0"/>
                    </a:p>
                  </a:txBody>
                  <a:tcPr/>
                </a:tc>
                <a:tc>
                  <a:txBody>
                    <a:bodyPr/>
                    <a:lstStyle/>
                    <a:p>
                      <a:r>
                        <a:rPr lang="en-US" sz="1600" dirty="0"/>
                        <a:t>Robotic Process Automation: In-Depth Analysis of Advanced Automation Techniques and Technologies</a:t>
                      </a:r>
                      <a:endParaRPr lang="en-IN" sz="1600" dirty="0"/>
                    </a:p>
                  </a:txBody>
                  <a:tcPr/>
                </a:tc>
                <a:tc>
                  <a:txBody>
                    <a:bodyPr/>
                    <a:lstStyle/>
                    <a:p>
                      <a:pPr algn="ctr"/>
                      <a:r>
                        <a:rPr lang="en-IN" sz="1600" b="0" dirty="0"/>
                        <a:t>2024</a:t>
                      </a:r>
                      <a:r>
                        <a:rPr lang="en-IN" dirty="0"/>
                        <a:t>.</a:t>
                      </a:r>
                    </a:p>
                  </a:txBody>
                  <a:tcPr/>
                </a:tc>
                <a:tc>
                  <a:txBody>
                    <a:bodyPr/>
                    <a:lstStyle/>
                    <a:p>
                      <a:r>
                        <a:rPr lang="en-US" sz="1600" dirty="0"/>
                        <a:t>This paper analyzes Robotic Process Automation (RPA), discussing its applications, benefits, challenges, and ethical implications while highlighting its integration with cognitive technologies and role in Industry 4.0.</a:t>
                      </a:r>
                      <a:endParaRPr lang="en-IN" sz="1600" dirty="0"/>
                    </a:p>
                  </a:txBody>
                  <a:tcPr/>
                </a:tc>
                <a:tc>
                  <a:txBody>
                    <a:bodyPr/>
                    <a:lstStyle/>
                    <a:p>
                      <a:r>
                        <a:rPr lang="en-US" sz="1600" dirty="0"/>
                        <a:t>We extracted insights on </a:t>
                      </a:r>
                      <a:r>
                        <a:rPr lang="en-US" sz="1600" b="0" dirty="0"/>
                        <a:t>hyper-automation and cognitive technology integration </a:t>
                      </a:r>
                      <a:r>
                        <a:rPr lang="en-US" sz="1600" dirty="0"/>
                        <a:t>from RPA, which will enhance our project's efficiency in automating data retrieval and processing Google search results</a:t>
                      </a:r>
                      <a:r>
                        <a:rPr lang="en-US" dirty="0"/>
                        <a:t>.</a:t>
                      </a:r>
                      <a:endParaRPr lang="en-IN" dirty="0"/>
                    </a:p>
                  </a:txBody>
                  <a:tcPr/>
                </a:tc>
                <a:extLst>
                  <a:ext uri="{0D108BD9-81ED-4DB2-BD59-A6C34878D82A}">
                    <a16:rowId xmlns:a16="http://schemas.microsoft.com/office/drawing/2014/main" val="1608896768"/>
                  </a:ext>
                </a:extLst>
              </a:tr>
              <a:tr h="3969855">
                <a:tc>
                  <a:txBody>
                    <a:bodyPr/>
                    <a:lstStyle/>
                    <a:p>
                      <a:pPr algn="ctr"/>
                      <a:r>
                        <a:rPr lang="en-US" sz="1600" dirty="0"/>
                        <a:t>5</a:t>
                      </a:r>
                      <a:endParaRPr lang="en-IN" sz="1600" dirty="0"/>
                    </a:p>
                  </a:txBody>
                  <a:tcPr/>
                </a:tc>
                <a:tc>
                  <a:txBody>
                    <a:bodyPr/>
                    <a:lstStyle/>
                    <a:p>
                      <a:r>
                        <a:rPr lang="en-IN" sz="1600" b="0" dirty="0" err="1"/>
                        <a:t>Axmann,H</a:t>
                      </a:r>
                      <a:r>
                        <a:rPr lang="en-IN" sz="1600" b="0" dirty="0"/>
                        <a:t>. </a:t>
                      </a:r>
                      <a:r>
                        <a:rPr lang="en-IN" sz="1600" b="0" dirty="0" err="1"/>
                        <a:t>Harmoko</a:t>
                      </a:r>
                      <a:endParaRPr lang="en-IN" sz="1600" b="0" dirty="0"/>
                    </a:p>
                  </a:txBody>
                  <a:tcPr/>
                </a:tc>
                <a:tc>
                  <a:txBody>
                    <a:bodyPr/>
                    <a:lstStyle/>
                    <a:p>
                      <a:r>
                        <a:rPr lang="en-US" sz="1600" dirty="0"/>
                        <a:t>Robotic Process Automation: An Overview and Comparison to Other Technology in Industry 4.0."</a:t>
                      </a:r>
                      <a:endParaRPr lang="en-IN" sz="1600" dirty="0"/>
                    </a:p>
                  </a:txBody>
                  <a:tcPr/>
                </a:tc>
                <a:tc>
                  <a:txBody>
                    <a:bodyPr/>
                    <a:lstStyle/>
                    <a:p>
                      <a:pPr algn="ctr"/>
                      <a:r>
                        <a:rPr lang="en-US" dirty="0"/>
                        <a:t>2020</a:t>
                      </a:r>
                      <a:endParaRPr lang="en-IN" dirty="0"/>
                    </a:p>
                  </a:txBody>
                  <a:tcPr/>
                </a:tc>
                <a:tc>
                  <a:txBody>
                    <a:bodyPr/>
                    <a:lstStyle/>
                    <a:p>
                      <a:r>
                        <a:rPr lang="en-US" sz="1600" dirty="0"/>
                        <a:t>This paper reviews Robotic Process Automation (RPA), outlining its types (attended, unattended, hybrid), benefits, and limitations while comparing its efficiency and integration costs to other Industry 4.0 technologies.</a:t>
                      </a:r>
                      <a:endParaRPr lang="en-IN" sz="1600" dirty="0"/>
                    </a:p>
                  </a:txBody>
                  <a:tcPr/>
                </a:tc>
                <a:tc>
                  <a:txBody>
                    <a:bodyPr/>
                    <a:lstStyle/>
                    <a:p>
                      <a:r>
                        <a:rPr lang="en-US" sz="1600" dirty="0"/>
                        <a:t>We extracted insights on the </a:t>
                      </a:r>
                      <a:r>
                        <a:rPr lang="en-US" sz="1600" b="0" dirty="0"/>
                        <a:t>types of RPA (attended, unattended, hybrid) </a:t>
                      </a:r>
                      <a:r>
                        <a:rPr lang="en-US" sz="1600" dirty="0"/>
                        <a:t>and their applications across various departments, which will guide our approach in effectively automating data extraction and processing for Google search results in our project.</a:t>
                      </a:r>
                    </a:p>
                    <a:p>
                      <a:r>
                        <a:rPr lang="en-US" sz="1600" dirty="0"/>
                        <a:t>4o mini</a:t>
                      </a:r>
                    </a:p>
                    <a:p>
                      <a:endParaRPr lang="en-IN" dirty="0"/>
                    </a:p>
                  </a:txBody>
                  <a:tcPr/>
                </a:tc>
                <a:extLst>
                  <a:ext uri="{0D108BD9-81ED-4DB2-BD59-A6C34878D82A}">
                    <a16:rowId xmlns:a16="http://schemas.microsoft.com/office/drawing/2014/main" val="3332587409"/>
                  </a:ext>
                </a:extLst>
              </a:tr>
            </a:tbl>
          </a:graphicData>
        </a:graphic>
      </p:graphicFrame>
    </p:spTree>
    <p:extLst>
      <p:ext uri="{BB962C8B-B14F-4D97-AF65-F5344CB8AC3E}">
        <p14:creationId xmlns:p14="http://schemas.microsoft.com/office/powerpoint/2010/main" val="1017496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BFEE865B-6501-414D-9B1A-2A6A08EF0B21}"/>
              </a:ext>
            </a:extLst>
          </p:cNvPr>
          <p:cNvGraphicFramePr>
            <a:graphicFrameLocks noGrp="1"/>
          </p:cNvGraphicFramePr>
          <p:nvPr>
            <p:ph idx="1"/>
            <p:extLst>
              <p:ext uri="{D42A27DB-BD31-4B8C-83A1-F6EECF244321}">
                <p14:modId xmlns:p14="http://schemas.microsoft.com/office/powerpoint/2010/main" val="3705211648"/>
              </p:ext>
            </p:extLst>
          </p:nvPr>
        </p:nvGraphicFramePr>
        <p:xfrm>
          <a:off x="-23150" y="0"/>
          <a:ext cx="12203575" cy="7955280"/>
        </p:xfrm>
        <a:graphic>
          <a:graphicData uri="http://schemas.openxmlformats.org/drawingml/2006/table">
            <a:tbl>
              <a:tblPr firstRow="1" bandRow="1">
                <a:tableStyleId>{5C22544A-7EE6-4342-B048-85BDC9FD1C3A}</a:tableStyleId>
              </a:tblPr>
              <a:tblGrid>
                <a:gridCol w="844952">
                  <a:extLst>
                    <a:ext uri="{9D8B030D-6E8A-4147-A177-3AD203B41FA5}">
                      <a16:colId xmlns:a16="http://schemas.microsoft.com/office/drawing/2014/main" val="1649098871"/>
                    </a:ext>
                  </a:extLst>
                </a:gridCol>
                <a:gridCol w="3704755">
                  <a:extLst>
                    <a:ext uri="{9D8B030D-6E8A-4147-A177-3AD203B41FA5}">
                      <a16:colId xmlns:a16="http://schemas.microsoft.com/office/drawing/2014/main" val="3819882071"/>
                    </a:ext>
                  </a:extLst>
                </a:gridCol>
                <a:gridCol w="1913467">
                  <a:extLst>
                    <a:ext uri="{9D8B030D-6E8A-4147-A177-3AD203B41FA5}">
                      <a16:colId xmlns:a16="http://schemas.microsoft.com/office/drawing/2014/main" val="3753203835"/>
                    </a:ext>
                  </a:extLst>
                </a:gridCol>
                <a:gridCol w="1222417">
                  <a:extLst>
                    <a:ext uri="{9D8B030D-6E8A-4147-A177-3AD203B41FA5}">
                      <a16:colId xmlns:a16="http://schemas.microsoft.com/office/drawing/2014/main" val="2306361212"/>
                    </a:ext>
                  </a:extLst>
                </a:gridCol>
                <a:gridCol w="2604517">
                  <a:extLst>
                    <a:ext uri="{9D8B030D-6E8A-4147-A177-3AD203B41FA5}">
                      <a16:colId xmlns:a16="http://schemas.microsoft.com/office/drawing/2014/main" val="875502477"/>
                    </a:ext>
                  </a:extLst>
                </a:gridCol>
                <a:gridCol w="1913467">
                  <a:extLst>
                    <a:ext uri="{9D8B030D-6E8A-4147-A177-3AD203B41FA5}">
                      <a16:colId xmlns:a16="http://schemas.microsoft.com/office/drawing/2014/main" val="577320330"/>
                    </a:ext>
                  </a:extLst>
                </a:gridCol>
              </a:tblGrid>
              <a:tr h="578734">
                <a:tc>
                  <a:txBody>
                    <a:bodyPr/>
                    <a:lstStyle/>
                    <a:p>
                      <a:r>
                        <a:rPr lang="en-US" dirty="0" err="1"/>
                        <a:t>sno</a:t>
                      </a:r>
                      <a:endParaRPr lang="en-IN" dirty="0"/>
                    </a:p>
                  </a:txBody>
                  <a:tcPr/>
                </a:tc>
                <a:tc>
                  <a:txBody>
                    <a:bodyPr/>
                    <a:lstStyle/>
                    <a:p>
                      <a:r>
                        <a:rPr lang="en-US" dirty="0"/>
                        <a:t>Author Name</a:t>
                      </a:r>
                      <a:endParaRPr lang="en-IN" dirty="0"/>
                    </a:p>
                  </a:txBody>
                  <a:tcPr/>
                </a:tc>
                <a:tc>
                  <a:txBody>
                    <a:bodyPr/>
                    <a:lstStyle/>
                    <a:p>
                      <a:r>
                        <a:rPr lang="en-US" dirty="0"/>
                        <a:t>Title</a:t>
                      </a:r>
                      <a:endParaRPr lang="en-IN" dirty="0"/>
                    </a:p>
                  </a:txBody>
                  <a:tcPr/>
                </a:tc>
                <a:tc>
                  <a:txBody>
                    <a:bodyPr/>
                    <a:lstStyle/>
                    <a:p>
                      <a:r>
                        <a:rPr lang="en-US" dirty="0"/>
                        <a:t>Published year</a:t>
                      </a:r>
                      <a:endParaRPr lang="en-IN" dirty="0"/>
                    </a:p>
                  </a:txBody>
                  <a:tcPr/>
                </a:tc>
                <a:tc>
                  <a:txBody>
                    <a:bodyPr/>
                    <a:lstStyle/>
                    <a:p>
                      <a:r>
                        <a:rPr lang="en-US" dirty="0"/>
                        <a:t>summary</a:t>
                      </a:r>
                      <a:endParaRPr lang="en-IN" dirty="0"/>
                    </a:p>
                  </a:txBody>
                  <a:tcPr/>
                </a:tc>
                <a:tc>
                  <a:txBody>
                    <a:bodyPr/>
                    <a:lstStyle/>
                    <a:p>
                      <a:r>
                        <a:rPr lang="en-US" dirty="0"/>
                        <a:t>Information Extracted</a:t>
                      </a:r>
                      <a:endParaRPr lang="en-IN" dirty="0"/>
                    </a:p>
                  </a:txBody>
                  <a:tcPr/>
                </a:tc>
                <a:extLst>
                  <a:ext uri="{0D108BD9-81ED-4DB2-BD59-A6C34878D82A}">
                    <a16:rowId xmlns:a16="http://schemas.microsoft.com/office/drawing/2014/main" val="1632710798"/>
                  </a:ext>
                </a:extLst>
              </a:tr>
              <a:tr h="2087301">
                <a:tc>
                  <a:txBody>
                    <a:bodyPr/>
                    <a:lstStyle/>
                    <a:p>
                      <a:pPr algn="ctr"/>
                      <a:r>
                        <a:rPr lang="en-US" dirty="0"/>
                        <a:t>6</a:t>
                      </a:r>
                      <a:endParaRPr lang="en-IN" dirty="0"/>
                    </a:p>
                  </a:txBody>
                  <a:tcPr/>
                </a:tc>
                <a:tc>
                  <a:txBody>
                    <a:bodyPr/>
                    <a:lstStyle/>
                    <a:p>
                      <a:r>
                        <a:rPr lang="en-IN" dirty="0"/>
                        <a:t>Z. </a:t>
                      </a:r>
                      <a:r>
                        <a:rPr lang="en-IN" dirty="0" err="1"/>
                        <a:t>Huang,Y</a:t>
                      </a:r>
                      <a:r>
                        <a:rPr lang="en-IN" dirty="0"/>
                        <a:t>. Dou</a:t>
                      </a:r>
                    </a:p>
                  </a:txBody>
                  <a:tcPr/>
                </a:tc>
                <a:tc>
                  <a:txBody>
                    <a:bodyPr/>
                    <a:lstStyle/>
                    <a:p>
                      <a:r>
                        <a:rPr lang="en-US" dirty="0"/>
                        <a:t>A Robotic Process Automation Data Collection Method Based on Web Content Structure Recognition.</a:t>
                      </a:r>
                      <a:endParaRPr lang="en-IN" dirty="0"/>
                    </a:p>
                  </a:txBody>
                  <a:tcPr/>
                </a:tc>
                <a:tc>
                  <a:txBody>
                    <a:bodyPr/>
                    <a:lstStyle/>
                    <a:p>
                      <a:pPr algn="ctr"/>
                      <a:r>
                        <a:rPr lang="en-US" dirty="0"/>
                        <a:t>2022</a:t>
                      </a:r>
                      <a:endParaRPr lang="en-IN" dirty="0"/>
                    </a:p>
                  </a:txBody>
                  <a:tcPr/>
                </a:tc>
                <a:tc>
                  <a:txBody>
                    <a:bodyPr/>
                    <a:lstStyle/>
                    <a:p>
                      <a:r>
                        <a:rPr lang="en-US" dirty="0"/>
                        <a:t>This paper introduces the WCSR framework for Robotic Process Automation, enhancing data collection from diverse web sources through intelligent content structure recognition, achieving high accuracy and efficiency.</a:t>
                      </a:r>
                      <a:endParaRPr lang="en-IN" dirty="0"/>
                    </a:p>
                  </a:txBody>
                  <a:tcPr/>
                </a:tc>
                <a:tc>
                  <a:txBody>
                    <a:bodyPr/>
                    <a:lstStyle/>
                    <a:p>
                      <a:r>
                        <a:rPr lang="en-US" dirty="0"/>
                        <a:t>We extracted the </a:t>
                      </a:r>
                      <a:r>
                        <a:rPr lang="en-US" sz="1600" b="0" dirty="0"/>
                        <a:t>WCSR framework </a:t>
                      </a:r>
                      <a:r>
                        <a:rPr lang="en-US" dirty="0"/>
                        <a:t>for improving data collection from web sources, which will aid in effectively gathering and organizing Google search results for our project.</a:t>
                      </a:r>
                      <a:endParaRPr lang="en-IN" dirty="0"/>
                    </a:p>
                  </a:txBody>
                  <a:tcPr/>
                </a:tc>
                <a:extLst>
                  <a:ext uri="{0D108BD9-81ED-4DB2-BD59-A6C34878D82A}">
                    <a16:rowId xmlns:a16="http://schemas.microsoft.com/office/drawing/2014/main" val="680040664"/>
                  </a:ext>
                </a:extLst>
              </a:tr>
              <a:tr h="2087301">
                <a:tc>
                  <a:txBody>
                    <a:bodyPr/>
                    <a:lstStyle/>
                    <a:p>
                      <a:pPr algn="ctr"/>
                      <a:r>
                        <a:rPr lang="en-US" dirty="0"/>
                        <a:t>7</a:t>
                      </a:r>
                      <a:endParaRPr lang="en-IN" dirty="0"/>
                    </a:p>
                  </a:txBody>
                  <a:tcPr/>
                </a:tc>
                <a:tc>
                  <a:txBody>
                    <a:bodyPr/>
                    <a:lstStyle/>
                    <a:p>
                      <a:r>
                        <a:rPr lang="en-US" dirty="0"/>
                        <a:t>Not specified in the abstract (refer to the full paper for details)</a:t>
                      </a:r>
                      <a:endParaRPr lang="en-IN" dirty="0"/>
                    </a:p>
                  </a:txBody>
                  <a:tcPr/>
                </a:tc>
                <a:tc>
                  <a:txBody>
                    <a:bodyPr/>
                    <a:lstStyle/>
                    <a:p>
                      <a:r>
                        <a:rPr lang="en-US" dirty="0"/>
                        <a:t>A Comparative Study of RPA Tools: Automation Anywhere, UiPath, and </a:t>
                      </a:r>
                      <a:r>
                        <a:rPr lang="en-US" dirty="0" err="1"/>
                        <a:t>BluePrism</a:t>
                      </a:r>
                      <a:endParaRPr lang="en-IN" dirty="0"/>
                    </a:p>
                  </a:txBody>
                  <a:tcPr/>
                </a:tc>
                <a:tc>
                  <a:txBody>
                    <a:bodyPr/>
                    <a:lstStyle/>
                    <a:p>
                      <a:pPr algn="ctr"/>
                      <a:r>
                        <a:rPr lang="en-US" dirty="0"/>
                        <a:t>2023</a:t>
                      </a:r>
                      <a:endParaRPr lang="en-IN" dirty="0"/>
                    </a:p>
                  </a:txBody>
                  <a:tcPr/>
                </a:tc>
                <a:tc>
                  <a:txBody>
                    <a:bodyPr/>
                    <a:lstStyle/>
                    <a:p>
                      <a:r>
                        <a:rPr lang="en-US" dirty="0"/>
                        <a:t>This paper discusses RPA as a means to automate repetitive tasks and compares three major RPA platforms for their effectiveness in business process automation</a:t>
                      </a:r>
                      <a:endParaRPr lang="en-IN" dirty="0"/>
                    </a:p>
                  </a:txBody>
                  <a:tcPr/>
                </a:tc>
                <a:tc>
                  <a:txBody>
                    <a:bodyPr/>
                    <a:lstStyle/>
                    <a:p>
                      <a:r>
                        <a:rPr lang="en-US" dirty="0"/>
                        <a:t>Insights on the functionalities of </a:t>
                      </a:r>
                      <a:r>
                        <a:rPr lang="en-US" b="0" dirty="0"/>
                        <a:t>Automation Anywhere, UiPath, and </a:t>
                      </a:r>
                      <a:r>
                        <a:rPr lang="en-US" b="0" dirty="0" err="1"/>
                        <a:t>BluePrism</a:t>
                      </a:r>
                      <a:r>
                        <a:rPr lang="en-US" b="0" dirty="0"/>
                        <a:t> </a:t>
                      </a:r>
                      <a:r>
                        <a:rPr lang="en-US" dirty="0"/>
                        <a:t>to inform our selection of tools for implementing RPA in our project.</a:t>
                      </a:r>
                    </a:p>
                  </a:txBody>
                  <a:tcPr anchor="ctr"/>
                </a:tc>
                <a:extLst>
                  <a:ext uri="{0D108BD9-81ED-4DB2-BD59-A6C34878D82A}">
                    <a16:rowId xmlns:a16="http://schemas.microsoft.com/office/drawing/2014/main" val="2422108161"/>
                  </a:ext>
                </a:extLst>
              </a:tr>
            </a:tbl>
          </a:graphicData>
        </a:graphic>
      </p:graphicFrame>
    </p:spTree>
    <p:extLst>
      <p:ext uri="{BB962C8B-B14F-4D97-AF65-F5344CB8AC3E}">
        <p14:creationId xmlns:p14="http://schemas.microsoft.com/office/powerpoint/2010/main" val="2436088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Autofit/>
          </a:bodyPr>
          <a:lstStyle/>
          <a:p>
            <a:r>
              <a:rPr lang="en-US" sz="2000" b="1" dirty="0">
                <a:latin typeface="Arial" panose="020B0604020202020204" pitchFamily="34" charset="0"/>
                <a:cs typeface="Arial" panose="020B0604020202020204" pitchFamily="34" charset="0"/>
              </a:rPr>
              <a:t>Manual Search and Filtering</a:t>
            </a: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Time-Consuming</a:t>
            </a:r>
            <a:r>
              <a:rPr lang="en-US" sz="2000" dirty="0">
                <a:latin typeface="Arial" panose="020B0604020202020204" pitchFamily="34" charset="0"/>
                <a:cs typeface="Arial" panose="020B0604020202020204" pitchFamily="34" charset="0"/>
              </a:rPr>
              <a:t>: Users spend significant time browsing through multiple search results to find relevant information.</a:t>
            </a: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Inefficient</a:t>
            </a:r>
            <a:r>
              <a:rPr lang="en-US" sz="2000" dirty="0">
                <a:latin typeface="Arial" panose="020B0604020202020204" pitchFamily="34" charset="0"/>
                <a:cs typeface="Arial" panose="020B0604020202020204" pitchFamily="34" charset="0"/>
              </a:rPr>
              <a:t>: High reliance on user judgment can lead to inconsistent results and missed relevant data.</a:t>
            </a: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Unstructured Data</a:t>
            </a:r>
            <a:r>
              <a:rPr lang="en-US" sz="2000" dirty="0">
                <a:latin typeface="Arial" panose="020B0604020202020204" pitchFamily="34" charset="0"/>
                <a:cs typeface="Arial" panose="020B0604020202020204" pitchFamily="34" charset="0"/>
              </a:rPr>
              <a:t>: Search results are presented in an unorganized manner, making it difficult to extract and utilize information effectively.</a:t>
            </a:r>
          </a:p>
          <a:p>
            <a:r>
              <a:rPr lang="en-US" sz="2000" b="1" dirty="0">
                <a:latin typeface="Arial" panose="020B0604020202020204" pitchFamily="34" charset="0"/>
                <a:cs typeface="Arial" panose="020B0604020202020204" pitchFamily="34" charset="0"/>
              </a:rPr>
              <a:t>Directory-Based Search (e.g., </a:t>
            </a:r>
            <a:r>
              <a:rPr lang="en-US" sz="2000" b="1" dirty="0" err="1">
                <a:latin typeface="Arial" panose="020B0604020202020204" pitchFamily="34" charset="0"/>
                <a:cs typeface="Arial" panose="020B0604020202020204" pitchFamily="34" charset="0"/>
              </a:rPr>
              <a:t>JustDial</a:t>
            </a:r>
            <a:r>
              <a:rPr lang="en-US" sz="2000" b="1" dirty="0">
                <a:latin typeface="Arial" panose="020B0604020202020204" pitchFamily="34" charset="0"/>
                <a:cs typeface="Arial" panose="020B0604020202020204" pitchFamily="34" charset="0"/>
              </a:rPr>
              <a:t>)</a:t>
            </a: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Limited Scope</a:t>
            </a:r>
            <a:r>
              <a:rPr lang="en-US" sz="2000" dirty="0">
                <a:latin typeface="Arial" panose="020B0604020202020204" pitchFamily="34" charset="0"/>
                <a:cs typeface="Arial" panose="020B0604020202020204" pitchFamily="34" charset="0"/>
              </a:rPr>
              <a:t>: While directories provide structured data, they are limited to specific categories and may not cover all user queries.</a:t>
            </a: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Dependence on Directory Availability</a:t>
            </a:r>
            <a:r>
              <a:rPr lang="en-US" sz="2000" dirty="0">
                <a:latin typeface="Arial" panose="020B0604020202020204" pitchFamily="34" charset="0"/>
                <a:cs typeface="Arial" panose="020B0604020202020204" pitchFamily="34" charset="0"/>
              </a:rPr>
              <a:t>: Users are restricted to the information available within the directory, lacking the breadth of search engines like Google.</a:t>
            </a:r>
          </a:p>
          <a:p>
            <a:r>
              <a:rPr lang="en-US" sz="2000" i="1" dirty="0">
                <a:latin typeface="Arial" panose="020B0604020202020204" pitchFamily="34" charset="0"/>
                <a:cs typeface="Arial" panose="020B0604020202020204" pitchFamily="34" charset="0"/>
              </a:rPr>
              <a:t>These drawbacks highlight the need for an automated solution that combines the comprehensive search capabilities of Google with the structured data presentation of directories.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766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Methodology</a:t>
            </a:r>
          </a:p>
        </p:txBody>
      </p:sp>
      <p:sp>
        <p:nvSpPr>
          <p:cNvPr id="3" name="Content Placeholder 2"/>
          <p:cNvSpPr>
            <a:spLocks noGrp="1"/>
          </p:cNvSpPr>
          <p:nvPr>
            <p:ph idx="1"/>
          </p:nvPr>
        </p:nvSpPr>
        <p:spPr/>
        <p:txBody>
          <a:bodyPr>
            <a:normAutofit/>
          </a:bodyPr>
          <a:lstStyle/>
          <a:p>
            <a:r>
              <a:rPr lang="en-US" sz="2200" dirty="0">
                <a:latin typeface="Arial" panose="020B0604020202020204" pitchFamily="34" charset="0"/>
                <a:cs typeface="Arial" panose="020B0604020202020204" pitchFamily="34" charset="0"/>
              </a:rPr>
              <a:t>To address the identified drawbacks, the following method is proposed:</a:t>
            </a:r>
          </a:p>
          <a:p>
            <a:pPr>
              <a:buFont typeface="+mj-lt"/>
              <a:buAutoNum type="arabicPeriod"/>
            </a:pPr>
            <a:r>
              <a:rPr lang="en-US" sz="2200" b="1" dirty="0">
                <a:latin typeface="Arial" panose="020B0604020202020204" pitchFamily="34" charset="0"/>
                <a:cs typeface="Arial" panose="020B0604020202020204" pitchFamily="34" charset="0"/>
              </a:rPr>
              <a:t>RPA Tool Selection</a:t>
            </a:r>
            <a:r>
              <a:rPr lang="en-US" sz="2200" dirty="0">
                <a:latin typeface="Arial" panose="020B0604020202020204" pitchFamily="34" charset="0"/>
                <a:cs typeface="Arial" panose="020B0604020202020204" pitchFamily="34" charset="0"/>
              </a:rPr>
              <a:t>: Utilize an RPA tool such as UiPath or Blue Prism to automate the Google search process.</a:t>
            </a:r>
          </a:p>
          <a:p>
            <a:pPr>
              <a:buFont typeface="+mj-lt"/>
              <a:buAutoNum type="arabicPeriod"/>
            </a:pPr>
            <a:r>
              <a:rPr lang="en-US" sz="2200" b="1" dirty="0">
                <a:latin typeface="Arial" panose="020B0604020202020204" pitchFamily="34" charset="0"/>
                <a:cs typeface="Arial" panose="020B0604020202020204" pitchFamily="34" charset="0"/>
              </a:rPr>
              <a:t>Automated Search Execution</a:t>
            </a:r>
            <a:r>
              <a:rPr lang="en-US" sz="2200" dirty="0">
                <a:latin typeface="Arial" panose="020B0604020202020204" pitchFamily="34" charset="0"/>
                <a:cs typeface="Arial" panose="020B0604020202020204" pitchFamily="34" charset="0"/>
              </a:rPr>
              <a:t>: The RPA bot will input user-defined queries into Google and retrieve the top 10-20 search results.</a:t>
            </a:r>
          </a:p>
          <a:p>
            <a:pPr>
              <a:buFont typeface="+mj-lt"/>
              <a:buAutoNum type="arabicPeriod"/>
            </a:pPr>
            <a:r>
              <a:rPr lang="en-US" sz="2200" b="1" dirty="0">
                <a:latin typeface="Arial" panose="020B0604020202020204" pitchFamily="34" charset="0"/>
                <a:cs typeface="Arial" panose="020B0604020202020204" pitchFamily="34" charset="0"/>
              </a:rPr>
              <a:t>Web Scraping</a:t>
            </a:r>
            <a:r>
              <a:rPr lang="en-US" sz="2200" dirty="0">
                <a:latin typeface="Arial" panose="020B0604020202020204" pitchFamily="34" charset="0"/>
                <a:cs typeface="Arial" panose="020B0604020202020204" pitchFamily="34" charset="0"/>
              </a:rPr>
              <a:t>: Extract essential information from each search result, including the URL, title, and a brief description.</a:t>
            </a:r>
          </a:p>
          <a:p>
            <a:pPr>
              <a:buFont typeface="+mj-lt"/>
              <a:buAutoNum type="arabicPeriod"/>
            </a:pPr>
            <a:r>
              <a:rPr lang="en-US" sz="2200" b="1" dirty="0">
                <a:latin typeface="Arial" panose="020B0604020202020204" pitchFamily="34" charset="0"/>
                <a:cs typeface="Arial" panose="020B0604020202020204" pitchFamily="34" charset="0"/>
              </a:rPr>
              <a:t>Data Structuring</a:t>
            </a:r>
            <a:r>
              <a:rPr lang="en-US" sz="2200" dirty="0">
                <a:latin typeface="Arial" panose="020B0604020202020204" pitchFamily="34" charset="0"/>
                <a:cs typeface="Arial" panose="020B0604020202020204" pitchFamily="34" charset="0"/>
              </a:rPr>
              <a:t>: Organize the extracted data into an Excel spreadsheet with clearly defined columns for easy readability and analysis.</a:t>
            </a:r>
          </a:p>
          <a:p>
            <a:pPr>
              <a:buFont typeface="+mj-lt"/>
              <a:buAutoNum type="arabicPeriod"/>
            </a:pPr>
            <a:r>
              <a:rPr lang="en-US" sz="2200" b="1" dirty="0">
                <a:latin typeface="Arial" panose="020B0604020202020204" pitchFamily="34" charset="0"/>
                <a:cs typeface="Arial" panose="020B0604020202020204" pitchFamily="34" charset="0"/>
              </a:rPr>
              <a:t>Output Generation</a:t>
            </a:r>
            <a:r>
              <a:rPr lang="en-US" sz="2200" dirty="0">
                <a:latin typeface="Arial" panose="020B0604020202020204" pitchFamily="34" charset="0"/>
                <a:cs typeface="Arial" panose="020B0604020202020204" pitchFamily="34" charset="0"/>
              </a:rPr>
              <a:t>: Save the structured data in a specified format (e.g., Excel or Google Sheets) for user access and further processing.</a:t>
            </a:r>
          </a:p>
          <a:p>
            <a:r>
              <a:rPr lang="en-US" sz="2200" i="1" dirty="0">
                <a:latin typeface="Arial" panose="020B0604020202020204" pitchFamily="34" charset="0"/>
                <a:cs typeface="Arial" panose="020B0604020202020204" pitchFamily="34" charset="0"/>
              </a:rPr>
              <a:t>This method eliminates the need for manual data extraction and structuring, providing users with a ready-to-use dataset derived from Google search results.</a:t>
            </a:r>
            <a:endParaRPr lang="en-US" sz="2200" dirty="0">
              <a:latin typeface="Arial" panose="020B06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lnSpcReduction="10000"/>
          </a:bodyPr>
          <a:lstStyle/>
          <a:p>
            <a:pPr marL="0" indent="0">
              <a:buNone/>
            </a:pPr>
            <a:r>
              <a:rPr lang="en-US" b="1" dirty="0">
                <a:latin typeface="Arial" panose="020B0604020202020204" pitchFamily="34" charset="0"/>
                <a:cs typeface="Arial" panose="020B0604020202020204" pitchFamily="34" charset="0"/>
              </a:rPr>
              <a:t>1</a:t>
            </a:r>
            <a:r>
              <a:rPr lang="en-US" sz="2100" b="1" dirty="0">
                <a:latin typeface="Arial" panose="020B0604020202020204" pitchFamily="34" charset="0"/>
                <a:cs typeface="Arial" panose="020B0604020202020204" pitchFamily="34" charset="0"/>
              </a:rPr>
              <a:t>. Automation of Web Search</a:t>
            </a:r>
          </a:p>
          <a:p>
            <a:r>
              <a:rPr lang="en-US" sz="2100" dirty="0">
                <a:latin typeface="Arial" panose="020B0604020202020204" pitchFamily="34" charset="0"/>
                <a:cs typeface="Arial" panose="020B0604020202020204" pitchFamily="34" charset="0"/>
              </a:rPr>
              <a:t>Develop an efficient system to automate Google searches and extract relevant data with minimal manual intervention.</a:t>
            </a:r>
          </a:p>
          <a:p>
            <a:pPr marL="0" indent="0">
              <a:buNone/>
            </a:pPr>
            <a:r>
              <a:rPr lang="en-US" sz="2100" b="1" dirty="0">
                <a:latin typeface="Arial" panose="020B0604020202020204" pitchFamily="34" charset="0"/>
                <a:cs typeface="Arial" panose="020B0604020202020204" pitchFamily="34" charset="0"/>
              </a:rPr>
              <a:t>2. Data Extraction and Organization</a:t>
            </a:r>
          </a:p>
          <a:p>
            <a:r>
              <a:rPr lang="en-US" sz="2100" dirty="0">
                <a:latin typeface="Arial" panose="020B0604020202020204" pitchFamily="34" charset="0"/>
                <a:cs typeface="Arial" panose="020B0604020202020204" pitchFamily="34" charset="0"/>
              </a:rPr>
              <a:t>Retrieve and structure key information such as titles, links, descriptions, and metadata for user-friendly presentation.</a:t>
            </a:r>
          </a:p>
          <a:p>
            <a:pPr marL="0" indent="0">
              <a:buNone/>
            </a:pPr>
            <a:r>
              <a:rPr lang="en-US" sz="2100" b="1" dirty="0">
                <a:latin typeface="Arial" panose="020B0604020202020204" pitchFamily="34" charset="0"/>
                <a:cs typeface="Arial" panose="020B0604020202020204" pitchFamily="34" charset="0"/>
              </a:rPr>
              <a:t>3. Integration of Frontend and Backend</a:t>
            </a:r>
          </a:p>
          <a:p>
            <a:r>
              <a:rPr lang="en-US" sz="2100" dirty="0">
                <a:latin typeface="Arial" panose="020B0604020202020204" pitchFamily="34" charset="0"/>
                <a:cs typeface="Arial" panose="020B0604020202020204" pitchFamily="34" charset="0"/>
              </a:rPr>
              <a:t>Create a seamless interaction between user inputs and automated backend processes using Flask.</a:t>
            </a:r>
          </a:p>
          <a:p>
            <a:pPr marL="0" indent="0">
              <a:buNone/>
            </a:pPr>
            <a:r>
              <a:rPr lang="en-US" sz="2100" b="1" dirty="0">
                <a:latin typeface="Arial" panose="020B0604020202020204" pitchFamily="34" charset="0"/>
                <a:cs typeface="Arial" panose="020B0604020202020204" pitchFamily="34" charset="0"/>
              </a:rPr>
              <a:t>4. User-Friendly Interface</a:t>
            </a:r>
          </a:p>
          <a:p>
            <a:r>
              <a:rPr lang="en-US" sz="2100" dirty="0">
                <a:latin typeface="Arial" panose="020B0604020202020204" pitchFamily="34" charset="0"/>
                <a:cs typeface="Arial" panose="020B0604020202020204" pitchFamily="34" charset="0"/>
              </a:rPr>
              <a:t>Provide a simple and intuitive web interface for users to perform automated searches.</a:t>
            </a:r>
          </a:p>
          <a:p>
            <a:pPr marL="0" indent="0">
              <a:buNone/>
            </a:pPr>
            <a:r>
              <a:rPr lang="en-US" sz="2100" b="1" dirty="0">
                <a:latin typeface="Arial" panose="020B0604020202020204" pitchFamily="34" charset="0"/>
                <a:cs typeface="Arial" panose="020B0604020202020204" pitchFamily="34" charset="0"/>
              </a:rPr>
              <a:t>5. Efficiency and Scalability</a:t>
            </a:r>
          </a:p>
          <a:p>
            <a:r>
              <a:rPr lang="en-US" sz="2100" dirty="0">
                <a:latin typeface="Arial" panose="020B0604020202020204" pitchFamily="34" charset="0"/>
                <a:cs typeface="Arial" panose="020B0604020202020204" pitchFamily="34" charset="0"/>
              </a:rPr>
              <a:t>Enhance the speed and reliability of the data extraction process, with potential scalability for larger datasets or multiple search engines.</a:t>
            </a:r>
            <a:endParaRPr lang="en-GB"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a:bodyPr>
          <a:lstStyle/>
          <a:p>
            <a:pPr marL="0" indent="0">
              <a:buNone/>
            </a:pPr>
            <a:r>
              <a:rPr lang="en-US" sz="2000" b="1" dirty="0">
                <a:latin typeface="Arial" panose="020B0604020202020204" pitchFamily="34" charset="0"/>
                <a:cs typeface="Arial" panose="020B0604020202020204" pitchFamily="34" charset="0"/>
              </a:rPr>
              <a:t>Step :- 1   Problem Identification</a:t>
            </a:r>
          </a:p>
          <a:p>
            <a:r>
              <a:rPr lang="en-US" sz="2000" dirty="0">
                <a:latin typeface="Arial" panose="020B0604020202020204" pitchFamily="34" charset="0"/>
                <a:cs typeface="Arial" panose="020B0604020202020204" pitchFamily="34" charset="0"/>
              </a:rPr>
              <a:t>Automate the process of web search and data extraction to save time and effort.</a:t>
            </a:r>
          </a:p>
          <a:p>
            <a:pPr marL="0" indent="0">
              <a:buNone/>
            </a:pPr>
            <a:r>
              <a:rPr lang="en-US" sz="2000" b="1" dirty="0">
                <a:latin typeface="Arial" panose="020B0604020202020204" pitchFamily="34" charset="0"/>
                <a:cs typeface="Arial" panose="020B0604020202020204" pitchFamily="34" charset="0"/>
              </a:rPr>
              <a:t>Step :- 2 Requirement Analysis</a:t>
            </a:r>
          </a:p>
          <a:p>
            <a:r>
              <a:rPr lang="en-US" sz="2000" dirty="0">
                <a:latin typeface="Arial" panose="020B0604020202020204" pitchFamily="34" charset="0"/>
                <a:cs typeface="Arial" panose="020B0604020202020204" pitchFamily="34" charset="0"/>
              </a:rPr>
              <a:t>Identify necessary hardware (computer/laptop) and software tools (Python, Flask, Selenium, </a:t>
            </a:r>
            <a:r>
              <a:rPr lang="en-US" sz="2000" dirty="0" err="1">
                <a:latin typeface="Arial" panose="020B0604020202020204" pitchFamily="34" charset="0"/>
                <a:cs typeface="Arial" panose="020B0604020202020204" pitchFamily="34" charset="0"/>
              </a:rPr>
              <a:t>BeautifulSoup</a:t>
            </a:r>
            <a:r>
              <a:rPr lang="en-US" sz="2000" dirty="0">
                <a:latin typeface="Arial" panose="020B0604020202020204" pitchFamily="34" charset="0"/>
                <a:cs typeface="Arial" panose="020B0604020202020204" pitchFamily="34" charset="0"/>
              </a:rPr>
              <a:t>).</a:t>
            </a:r>
          </a:p>
          <a:p>
            <a:pPr marL="0" indent="0">
              <a:buNone/>
            </a:pPr>
            <a:r>
              <a:rPr lang="en-US" sz="2000" b="1" dirty="0">
                <a:latin typeface="Arial" panose="020B0604020202020204" pitchFamily="34" charset="0"/>
                <a:cs typeface="Arial" panose="020B0604020202020204" pitchFamily="34" charset="0"/>
              </a:rPr>
              <a:t>Step :- 3 Design Architecture</a:t>
            </a:r>
          </a:p>
          <a:p>
            <a:r>
              <a:rPr lang="en-US" sz="2000" dirty="0">
                <a:latin typeface="Arial" panose="020B0604020202020204" pitchFamily="34" charset="0"/>
                <a:cs typeface="Arial" panose="020B0604020202020204" pitchFamily="34" charset="0"/>
              </a:rPr>
              <a:t>Create a frontend web interface for user input and display results.</a:t>
            </a:r>
          </a:p>
          <a:p>
            <a:r>
              <a:rPr lang="en-US" sz="2000" dirty="0">
                <a:latin typeface="Arial" panose="020B0604020202020204" pitchFamily="34" charset="0"/>
                <a:cs typeface="Arial" panose="020B0604020202020204" pitchFamily="34" charset="0"/>
              </a:rPr>
              <a:t>Develop a backend system for automating search and data processing.</a:t>
            </a:r>
          </a:p>
          <a:p>
            <a:pPr marL="0" indent="0">
              <a:buNone/>
            </a:pPr>
            <a:r>
              <a:rPr lang="en-US" sz="2000" b="1" dirty="0">
                <a:latin typeface="Arial" panose="020B0604020202020204" pitchFamily="34" charset="0"/>
                <a:cs typeface="Arial" panose="020B0604020202020204" pitchFamily="34" charset="0"/>
              </a:rPr>
              <a:t>Step :- 4 Development Steps</a:t>
            </a:r>
          </a:p>
          <a:p>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Frontend Development: </a:t>
            </a:r>
            <a:r>
              <a:rPr lang="en-US" sz="2000" dirty="0">
                <a:latin typeface="Arial" panose="020B0604020202020204" pitchFamily="34" charset="0"/>
                <a:cs typeface="Arial" panose="020B0604020202020204" pitchFamily="34" charset="0"/>
              </a:rPr>
              <a:t>Design a user-friendly input form using HTML and CSS.</a:t>
            </a:r>
          </a:p>
          <a:p>
            <a:r>
              <a:rPr lang="en-US" sz="2000" b="1" dirty="0">
                <a:latin typeface="Arial" panose="020B0604020202020204" pitchFamily="34" charset="0"/>
                <a:cs typeface="Arial" panose="020B0604020202020204" pitchFamily="34" charset="0"/>
              </a:rPr>
              <a:t> Backend Automation:</a:t>
            </a:r>
          </a:p>
          <a:p>
            <a:r>
              <a:rPr lang="en-US" sz="2000" dirty="0">
                <a:latin typeface="Arial" panose="020B0604020202020204" pitchFamily="34" charset="0"/>
                <a:cs typeface="Arial" panose="020B0604020202020204" pitchFamily="34" charset="0"/>
              </a:rPr>
              <a:t>Use Selenium to perform Google searches programmatically.</a:t>
            </a:r>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979</TotalTime>
  <Words>2557</Words>
  <Application>Microsoft Office PowerPoint</Application>
  <PresentationFormat>Widescreen</PresentationFormat>
  <Paragraphs>205</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Bookman Old Style</vt:lpstr>
      <vt:lpstr>Calibri</vt:lpstr>
      <vt:lpstr>Cambria</vt:lpstr>
      <vt:lpstr>Verdana</vt:lpstr>
      <vt:lpstr>Wingdings</vt:lpstr>
      <vt:lpstr>Bioinformatics</vt:lpstr>
      <vt:lpstr>Google Search Engine Using RPA</vt:lpstr>
      <vt:lpstr>Introduction</vt:lpstr>
      <vt:lpstr>Literature Review</vt:lpstr>
      <vt:lpstr>PowerPoint Presentation</vt:lpstr>
      <vt:lpstr>PowerPoint Presentation</vt:lpstr>
      <vt:lpstr>Existing method Drawback</vt:lpstr>
      <vt:lpstr>Proposed Methodology</vt:lpstr>
      <vt:lpstr>Objectives</vt:lpstr>
      <vt:lpstr>Methodology/Modules</vt:lpstr>
      <vt:lpstr>Continued…</vt:lpstr>
      <vt:lpstr>Architecture</vt:lpstr>
      <vt:lpstr>Working Model</vt:lpstr>
      <vt:lpstr>Hardware/software components</vt:lpstr>
      <vt:lpstr>Timeline of Project</vt:lpstr>
      <vt:lpstr>Expected Outcomes</vt:lpstr>
      <vt:lpstr>Conclusion</vt:lpstr>
      <vt:lpstr>Github Link</vt:lpstr>
      <vt:lpstr>References</vt:lpstr>
      <vt:lpstr>PowerPoint Presentation</vt:lpstr>
      <vt:lpstr>PowerPoint Presentation</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Uluva Anji</cp:lastModifiedBy>
  <cp:revision>23</cp:revision>
  <dcterms:created xsi:type="dcterms:W3CDTF">2023-03-16T03:26:27Z</dcterms:created>
  <dcterms:modified xsi:type="dcterms:W3CDTF">2025-01-21T06:28:48Z</dcterms:modified>
</cp:coreProperties>
</file>