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a5a23dfe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a5a23dfe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6ce513ba42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6ce513ba42_0_1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6ce513ba42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6ce513ba42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6ce513ba4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ce513ba4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ce513ba4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ce513ba4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ce513ba4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ce513ba4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ce513ba42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ce513ba42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6ce513ba4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6ce513ba4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6ce513ba42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6ce513ba42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6ce513ba42_0_1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6ce513ba42_0_1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ce513ba42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6ce513ba42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vikasukani/diabetes-dat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0"/>
            <a:ext cx="8520600" cy="104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DIABETES PREDICTION WITH MACHINE LEARNING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BY </a:t>
            </a:r>
            <a:endParaRPr/>
          </a:p>
          <a:p>
            <a:pPr indent="0" lvl="0" marL="0" rtl="0" algn="l">
              <a:spcBef>
                <a:spcPts val="1200"/>
              </a:spcBef>
              <a:spcAft>
                <a:spcPts val="1200"/>
              </a:spcAft>
              <a:buNone/>
            </a:pPr>
            <a:r>
              <a:rPr lang="en"/>
              <a:t>                                 Anjola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solidFill>
                  <a:schemeClr val="dk1"/>
                </a:solidFill>
                <a:highlight>
                  <a:srgbClr val="FFFFFF"/>
                </a:highlight>
              </a:rPr>
              <a:t>In this work different steps were taken. The proposed approach uses different classification and ensemble methods and implemented using python. These methods are standard Machine Learning methods used to obtain the best accuracy from data. In this work we see that support Random Forest achieves better compared to others. Overall we have used best Machine Learning techniques for prediction and to achieve high performance accuracy.</a:t>
            </a:r>
            <a:endParaRPr>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highlight>
                  <a:srgbClr val="FFFFFF"/>
                </a:highlight>
              </a:rPr>
              <a:t>The main aim of this project was to design and implement Diabetes Prediction Using Machine Learning Methods and Performance Analysis of that methods and it has been achieved successfully. The proposed approach uses various classification and ensemble learning method in which SVM, Knn, Random Forest, Decision Tree, Logistic Regression  are used. And 77% classification accuracy has been achieved. The Experimental results can be used in health care to take early prediction and make early decision to cure diabetes and save humans life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22222"/>
                </a:solidFill>
                <a:highlight>
                  <a:srgbClr val="FFFFFF"/>
                </a:highlight>
                <a:latin typeface="Arial"/>
                <a:ea typeface="Arial"/>
                <a:cs typeface="Arial"/>
                <a:sym typeface="Arial"/>
              </a:rPr>
              <a:t>In this article, we will be predicting whether the patient has diabetes or not on the basis of the features we will provide to our machine learning model, and for that,we will be using the Diabetes Database from kaggle </a:t>
            </a:r>
            <a:r>
              <a:rPr lang="en">
                <a:solidFill>
                  <a:srgbClr val="000000"/>
                </a:solidFill>
                <a:highlight>
                  <a:srgbClr val="FFFFFF"/>
                </a:highlight>
                <a:latin typeface="Arial"/>
                <a:ea typeface="Arial"/>
                <a:cs typeface="Arial"/>
                <a:sym typeface="Arial"/>
              </a:rPr>
              <a:t> </a:t>
            </a:r>
            <a:r>
              <a:rPr lang="en" u="sng">
                <a:solidFill>
                  <a:srgbClr val="296EAA"/>
                </a:solidFill>
                <a:highlight>
                  <a:srgbClr val="FFFFFF"/>
                </a:highlight>
                <a:latin typeface="Arial"/>
                <a:ea typeface="Arial"/>
                <a:cs typeface="Arial"/>
                <a:sym typeface="Arial"/>
                <a:hlinkClick r:id="rId3">
                  <a:extLst>
                    <a:ext uri="{A12FA001-AC4F-418D-AE19-62706E023703}">
                      <ahyp:hlinkClr val="tx"/>
                    </a:ext>
                  </a:extLst>
                </a:hlinkClick>
              </a:rPr>
              <a:t>https://www.kaggle.com/datasets/vikasukani/diabetes-data-set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diabetes?</a:t>
            </a:r>
            <a:endParaRPr/>
          </a:p>
        </p:txBody>
      </p:sp>
      <p:sp>
        <p:nvSpPr>
          <p:cNvPr id="67" name="Google Shape;67;p15"/>
          <p:cNvSpPr txBox="1"/>
          <p:nvPr>
            <p:ph idx="1" type="body"/>
          </p:nvPr>
        </p:nvSpPr>
        <p:spPr>
          <a:xfrm>
            <a:off x="4428725" y="0"/>
            <a:ext cx="45408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44444"/>
                </a:solidFill>
                <a:highlight>
                  <a:srgbClr val="FFFFFF"/>
                </a:highlight>
                <a:latin typeface="Roboto"/>
                <a:ea typeface="Roboto"/>
                <a:cs typeface="Roboto"/>
                <a:sym typeface="Roboto"/>
              </a:rPr>
              <a:t>Definition of Diabetes. Diabetes is the name used to describe a metabolic condition of having higher than normal blood sugar levels.</a:t>
            </a:r>
            <a:endParaRPr>
              <a:solidFill>
                <a:srgbClr val="444444"/>
              </a:solidFill>
              <a:highlight>
                <a:srgbClr val="FFFFFF"/>
              </a:highlight>
              <a:latin typeface="Roboto"/>
              <a:ea typeface="Roboto"/>
              <a:cs typeface="Roboto"/>
              <a:sym typeface="Roboto"/>
            </a:endParaRPr>
          </a:p>
          <a:p>
            <a:pPr indent="0" lvl="0" marL="0" rtl="0" algn="l">
              <a:spcBef>
                <a:spcPts val="1200"/>
              </a:spcBef>
              <a:spcAft>
                <a:spcPts val="0"/>
              </a:spcAft>
              <a:buNone/>
            </a:pPr>
            <a:r>
              <a:rPr lang="en">
                <a:solidFill>
                  <a:srgbClr val="111111"/>
                </a:solidFill>
                <a:highlight>
                  <a:srgbClr val="FFFFFF"/>
                </a:highlight>
                <a:latin typeface="Roboto"/>
                <a:ea typeface="Roboto"/>
                <a:cs typeface="Roboto"/>
                <a:sym typeface="Roboto"/>
              </a:rPr>
              <a:t>Diabetes can affect anyone, but certain ethnic groups are more affected by it than others.</a:t>
            </a:r>
            <a:endParaRPr>
              <a:solidFill>
                <a:srgbClr val="111111"/>
              </a:solidFill>
              <a:highlight>
                <a:srgbClr val="FFFFFF"/>
              </a:highlight>
              <a:latin typeface="Roboto"/>
              <a:ea typeface="Roboto"/>
              <a:cs typeface="Roboto"/>
              <a:sym typeface="Roboto"/>
            </a:endParaRPr>
          </a:p>
          <a:p>
            <a:pPr indent="0" lvl="0" marL="0" rtl="0" algn="l">
              <a:spcBef>
                <a:spcPts val="1200"/>
              </a:spcBef>
              <a:spcAft>
                <a:spcPts val="0"/>
              </a:spcAft>
              <a:buNone/>
            </a:pPr>
            <a:r>
              <a:rPr lang="en">
                <a:solidFill>
                  <a:srgbClr val="111111"/>
                </a:solidFill>
                <a:highlight>
                  <a:srgbClr val="FFFFFF"/>
                </a:highlight>
                <a:latin typeface="Roboto"/>
                <a:ea typeface="Roboto"/>
                <a:cs typeface="Roboto"/>
                <a:sym typeface="Roboto"/>
              </a:rPr>
              <a:t>As per the statistics provided by the Centers for Disease Control and Prevention (CDC) in 2020, the</a:t>
            </a:r>
            <a:r>
              <a:rPr b="1" lang="en">
                <a:solidFill>
                  <a:srgbClr val="111111"/>
                </a:solidFill>
                <a:highlight>
                  <a:srgbClr val="FFFFFF"/>
                </a:highlight>
                <a:latin typeface="Roboto"/>
                <a:ea typeface="Roboto"/>
                <a:cs typeface="Roboto"/>
                <a:sym typeface="Roboto"/>
              </a:rPr>
              <a:t> American Indians or the Alaska Natives</a:t>
            </a:r>
            <a:r>
              <a:rPr lang="en">
                <a:solidFill>
                  <a:srgbClr val="111111"/>
                </a:solidFill>
                <a:highlight>
                  <a:srgbClr val="FFFFFF"/>
                </a:highlight>
                <a:latin typeface="Roboto"/>
                <a:ea typeface="Roboto"/>
                <a:cs typeface="Roboto"/>
                <a:sym typeface="Roboto"/>
              </a:rPr>
              <a:t> are the most affected by diabetes than all other ethnic groups.</a:t>
            </a:r>
            <a:endParaRPr>
              <a:solidFill>
                <a:srgbClr val="111111"/>
              </a:solidFill>
              <a:highlight>
                <a:srgbClr val="FFFFFF"/>
              </a:highlight>
              <a:latin typeface="Roboto"/>
              <a:ea typeface="Roboto"/>
              <a:cs typeface="Roboto"/>
              <a:sym typeface="Roboto"/>
            </a:endParaRPr>
          </a:p>
          <a:p>
            <a:pPr indent="0" lvl="0" marL="0" rtl="0" algn="l">
              <a:spcBef>
                <a:spcPts val="1200"/>
              </a:spcBef>
              <a:spcAft>
                <a:spcPts val="1200"/>
              </a:spcAft>
              <a:buNone/>
            </a:pPr>
            <a:r>
              <a:rPr lang="en">
                <a:solidFill>
                  <a:srgbClr val="111111"/>
                </a:solidFill>
                <a:highlight>
                  <a:srgbClr val="FFFFFF"/>
                </a:highlight>
                <a:latin typeface="Roboto"/>
                <a:ea typeface="Roboto"/>
                <a:cs typeface="Roboto"/>
                <a:sym typeface="Roboto"/>
              </a:rPr>
              <a:t>Group of people affected mostly are children,adult,aged, male /female</a:t>
            </a:r>
            <a:endParaRPr>
              <a:solidFill>
                <a:srgbClr val="111111"/>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Diabetes </a:t>
            </a:r>
            <a:endParaRPr/>
          </a:p>
        </p:txBody>
      </p:sp>
      <p:sp>
        <p:nvSpPr>
          <p:cNvPr id="73" name="Google Shape;73;p16"/>
          <p:cNvSpPr txBox="1"/>
          <p:nvPr>
            <p:ph idx="1" type="body"/>
          </p:nvPr>
        </p:nvSpPr>
        <p:spPr>
          <a:xfrm>
            <a:off x="4260550" y="-182200"/>
            <a:ext cx="5650800" cy="47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111111"/>
                </a:solidFill>
                <a:highlight>
                  <a:srgbClr val="FFFFFF"/>
                </a:highlight>
                <a:latin typeface="Roboto"/>
                <a:ea typeface="Roboto"/>
                <a:cs typeface="Roboto"/>
                <a:sym typeface="Roboto"/>
              </a:rPr>
              <a:t>Diabetes has been affecting lives for</a:t>
            </a:r>
            <a:r>
              <a:rPr b="1" lang="en" sz="1700">
                <a:solidFill>
                  <a:srgbClr val="111111"/>
                </a:solidFill>
                <a:highlight>
                  <a:srgbClr val="FFFFFF"/>
                </a:highlight>
                <a:latin typeface="Roboto"/>
                <a:ea typeface="Roboto"/>
                <a:cs typeface="Roboto"/>
                <a:sym typeface="Roboto"/>
              </a:rPr>
              <a:t> thousands of years</a:t>
            </a:r>
            <a:r>
              <a:rPr lang="en" sz="1700">
                <a:solidFill>
                  <a:srgbClr val="111111"/>
                </a:solidFill>
                <a:highlight>
                  <a:srgbClr val="FFFFFF"/>
                </a:highlight>
                <a:latin typeface="Roboto"/>
                <a:ea typeface="Roboto"/>
                <a:cs typeface="Roboto"/>
                <a:sym typeface="Roboto"/>
              </a:rPr>
              <a:t>. An ailment suspected to be diabetes was recognized by the Egyptians in manuscripts dating to approximately 1550 B.C. Diabetes has been existing for thousands of years</a:t>
            </a:r>
            <a:endParaRPr sz="1700">
              <a:solidFill>
                <a:srgbClr val="111111"/>
              </a:solidFill>
              <a:highlight>
                <a:srgbClr val="FFFFFF"/>
              </a:highlight>
              <a:latin typeface="Roboto"/>
              <a:ea typeface="Roboto"/>
              <a:cs typeface="Roboto"/>
              <a:sym typeface="Roboto"/>
            </a:endParaRPr>
          </a:p>
          <a:p>
            <a:pPr indent="0" lvl="0" marL="0" rtl="0" algn="l">
              <a:spcBef>
                <a:spcPts val="1200"/>
              </a:spcBef>
              <a:spcAft>
                <a:spcPts val="0"/>
              </a:spcAft>
              <a:buNone/>
            </a:pPr>
            <a:r>
              <a:rPr lang="en" sz="1700">
                <a:solidFill>
                  <a:srgbClr val="111111"/>
                </a:solidFill>
                <a:highlight>
                  <a:srgbClr val="FFFFFF"/>
                </a:highlight>
                <a:latin typeface="Roboto"/>
                <a:ea typeface="Roboto"/>
                <a:cs typeface="Roboto"/>
                <a:sym typeface="Roboto"/>
              </a:rPr>
              <a:t>Diabetes is one of the most </a:t>
            </a:r>
            <a:r>
              <a:rPr lang="en" sz="1700">
                <a:solidFill>
                  <a:srgbClr val="111111"/>
                </a:solidFill>
                <a:highlight>
                  <a:srgbClr val="FFFFFF"/>
                </a:highlight>
                <a:latin typeface="Roboto"/>
                <a:ea typeface="Roboto"/>
                <a:cs typeface="Roboto"/>
                <a:sym typeface="Roboto"/>
              </a:rPr>
              <a:t>prevalent</a:t>
            </a:r>
            <a:r>
              <a:rPr lang="en" sz="1700">
                <a:solidFill>
                  <a:srgbClr val="111111"/>
                </a:solidFill>
                <a:highlight>
                  <a:srgbClr val="FFFFFF"/>
                </a:highlight>
                <a:latin typeface="Roboto"/>
                <a:ea typeface="Roboto"/>
                <a:cs typeface="Roboto"/>
                <a:sym typeface="Roboto"/>
              </a:rPr>
              <a:t> disease in the world . Out of all the diseases in the world , diabetes is known as the most common one. According to statistics, more than 30million Americans have diabetes.</a:t>
            </a:r>
            <a:endParaRPr sz="1700">
              <a:solidFill>
                <a:srgbClr val="111111"/>
              </a:solidFill>
              <a:highlight>
                <a:srgbClr val="FFFFFF"/>
              </a:highlight>
              <a:latin typeface="Roboto"/>
              <a:ea typeface="Roboto"/>
              <a:cs typeface="Roboto"/>
              <a:sym typeface="Roboto"/>
            </a:endParaRPr>
          </a:p>
          <a:p>
            <a:pPr indent="0" lvl="0" marL="0" rtl="0" algn="l">
              <a:spcBef>
                <a:spcPts val="1200"/>
              </a:spcBef>
              <a:spcAft>
                <a:spcPts val="0"/>
              </a:spcAft>
              <a:buNone/>
            </a:pPr>
            <a:r>
              <a:rPr lang="en" sz="1700">
                <a:solidFill>
                  <a:srgbClr val="111111"/>
                </a:solidFill>
                <a:highlight>
                  <a:srgbClr val="FFFFFF"/>
                </a:highlight>
                <a:latin typeface="Roboto"/>
                <a:ea typeface="Roboto"/>
                <a:cs typeface="Roboto"/>
                <a:sym typeface="Roboto"/>
              </a:rPr>
              <a:t>Symptoms : </a:t>
            </a:r>
            <a:r>
              <a:rPr lang="en" sz="1700">
                <a:solidFill>
                  <a:srgbClr val="444444"/>
                </a:solidFill>
                <a:highlight>
                  <a:srgbClr val="FFFFFF"/>
                </a:highlight>
                <a:latin typeface="Roboto"/>
                <a:ea typeface="Roboto"/>
                <a:cs typeface="Roboto"/>
                <a:sym typeface="Roboto"/>
              </a:rPr>
              <a:t>Symptoms may include frequent urination, excessive thirst or hunger, and weight changes.</a:t>
            </a:r>
            <a:endParaRPr sz="1700">
              <a:solidFill>
                <a:srgbClr val="444444"/>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None/>
            </a:pPr>
            <a:r>
              <a:t/>
            </a:r>
            <a:endParaRPr sz="1700">
              <a:solidFill>
                <a:srgbClr val="444444"/>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b="1" lang="en" sz="1700">
                <a:solidFill>
                  <a:srgbClr val="444444"/>
                </a:solidFill>
                <a:highlight>
                  <a:srgbClr val="FFFFFF"/>
                </a:highlight>
                <a:latin typeface="Roboto"/>
                <a:ea typeface="Roboto"/>
                <a:cs typeface="Roboto"/>
                <a:sym typeface="Roboto"/>
              </a:rPr>
              <a:t>Causes : </a:t>
            </a:r>
            <a:r>
              <a:rPr lang="en" sz="1700">
                <a:solidFill>
                  <a:srgbClr val="444444"/>
                </a:solidFill>
                <a:highlight>
                  <a:srgbClr val="FFFFFF"/>
                </a:highlight>
                <a:latin typeface="Roboto"/>
                <a:ea typeface="Roboto"/>
                <a:cs typeface="Roboto"/>
                <a:sym typeface="Roboto"/>
              </a:rPr>
              <a:t>Caused when there is inadequate production of insulin, or insulin resistance.</a:t>
            </a:r>
            <a:endParaRPr sz="1700">
              <a:solidFill>
                <a:srgbClr val="444444"/>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 sz="1700">
                <a:solidFill>
                  <a:srgbClr val="444444"/>
                </a:solidFill>
                <a:highlight>
                  <a:srgbClr val="FFFFFF"/>
                </a:highlight>
                <a:latin typeface="Roboto"/>
                <a:ea typeface="Roboto"/>
                <a:cs typeface="Roboto"/>
                <a:sym typeface="Roboto"/>
              </a:rPr>
              <a:t>The common types are  Type2 diabetes,Type1 diabetes and Gestational Diabetes</a:t>
            </a:r>
            <a:endParaRPr sz="1700">
              <a:solidFill>
                <a:srgbClr val="444444"/>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sz="1700">
              <a:solidFill>
                <a:srgbClr val="444444"/>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79" name="Google Shape;79;p17"/>
          <p:cNvSpPr txBox="1"/>
          <p:nvPr>
            <p:ph idx="1" type="body"/>
          </p:nvPr>
        </p:nvSpPr>
        <p:spPr>
          <a:xfrm>
            <a:off x="4386700" y="0"/>
            <a:ext cx="4757400" cy="4434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00">
                <a:solidFill>
                  <a:srgbClr val="000000"/>
                </a:solidFill>
                <a:highlight>
                  <a:srgbClr val="FFFFFF"/>
                </a:highlight>
                <a:latin typeface="Arial"/>
                <a:ea typeface="Arial"/>
                <a:cs typeface="Arial"/>
                <a:sym typeface="Arial"/>
              </a:rPr>
              <a:t>Data preprocessing is most important process. Mostly healthcare related data contains missing val</a:t>
            </a:r>
            <a:r>
              <a:rPr lang="en" sz="1400">
                <a:solidFill>
                  <a:srgbClr val="000000"/>
                </a:solidFill>
                <a:highlight>
                  <a:srgbClr val="FFFFFF"/>
                </a:highlight>
              </a:rPr>
              <a:t>ues</a:t>
            </a:r>
            <a:r>
              <a:rPr lang="en" sz="1400">
                <a:solidFill>
                  <a:srgbClr val="000000"/>
                </a:solidFill>
                <a:highlight>
                  <a:srgbClr val="FFFFFF"/>
                </a:highlight>
                <a:latin typeface="Arial"/>
                <a:ea typeface="Arial"/>
                <a:cs typeface="Arial"/>
                <a:sym typeface="Arial"/>
              </a:rPr>
              <a:t> and other impurities that can cause effectiveness of data. To improve quality and effectiveness obtained after mining process, Data preprocessing is done. To use Machine Learning Techniques on the dataset effectively th</a:t>
            </a:r>
            <a:r>
              <a:rPr lang="en" sz="1400">
                <a:solidFill>
                  <a:srgbClr val="000000"/>
                </a:solidFill>
                <a:highlight>
                  <a:srgbClr val="FFFFFF"/>
                </a:highlight>
              </a:rPr>
              <a:t>is</a:t>
            </a:r>
            <a:r>
              <a:rPr lang="en" sz="1400">
                <a:solidFill>
                  <a:srgbClr val="000000"/>
                </a:solidFill>
                <a:highlight>
                  <a:srgbClr val="FFFFFF"/>
                </a:highlight>
                <a:latin typeface="Arial"/>
                <a:ea typeface="Arial"/>
                <a:cs typeface="Arial"/>
                <a:sym typeface="Arial"/>
              </a:rPr>
              <a:t> process is essential for accurate result and successful prediction. For diabetes dataset we need to perform pre processing in two steps.</a:t>
            </a:r>
            <a:endParaRPr sz="1400">
              <a:solidFill>
                <a:srgbClr val="000000"/>
              </a:solidFill>
              <a:highlight>
                <a:srgbClr val="FFFFFF"/>
              </a:highlight>
              <a:latin typeface="Arial"/>
              <a:ea typeface="Arial"/>
              <a:cs typeface="Arial"/>
              <a:sym typeface="Arial"/>
            </a:endParaRPr>
          </a:p>
          <a:p>
            <a:pPr indent="0" lvl="0" marL="0" rtl="0" algn="l">
              <a:lnSpc>
                <a:spcPct val="105000"/>
              </a:lnSpc>
              <a:spcBef>
                <a:spcPts val="1200"/>
              </a:spcBef>
              <a:spcAft>
                <a:spcPts val="0"/>
              </a:spcAft>
              <a:buSzPts val="852"/>
              <a:buNone/>
            </a:pPr>
            <a:r>
              <a:t/>
            </a:r>
            <a:endParaRPr sz="1400">
              <a:solidFill>
                <a:srgbClr val="000000"/>
              </a:solidFill>
              <a:highlight>
                <a:srgbClr val="FFFFFF"/>
              </a:highlight>
              <a:latin typeface="Arial"/>
              <a:ea typeface="Arial"/>
              <a:cs typeface="Arial"/>
              <a:sym typeface="Arial"/>
            </a:endParaRPr>
          </a:p>
          <a:p>
            <a:pPr indent="-317500" lvl="0" marL="457200" rtl="0" algn="l">
              <a:lnSpc>
                <a:spcPct val="105000"/>
              </a:lnSpc>
              <a:spcBef>
                <a:spcPts val="1200"/>
              </a:spcBef>
              <a:spcAft>
                <a:spcPts val="0"/>
              </a:spcAft>
              <a:buClr>
                <a:srgbClr val="000000"/>
              </a:buClr>
              <a:buSzPts val="1400"/>
              <a:buFont typeface="Arial"/>
              <a:buAutoNum type="arabicPeriod"/>
            </a:pPr>
            <a:r>
              <a:rPr lang="en" sz="1400">
                <a:solidFill>
                  <a:srgbClr val="000000"/>
                </a:solidFill>
                <a:highlight>
                  <a:srgbClr val="FFFFFF"/>
                </a:highlight>
                <a:latin typeface="Arial"/>
                <a:ea typeface="Arial"/>
                <a:cs typeface="Arial"/>
                <a:sym typeface="Arial"/>
              </a:rPr>
              <a:t>Missing Values removal</a:t>
            </a:r>
            <a:endParaRPr sz="1400">
              <a:solidFill>
                <a:srgbClr val="000000"/>
              </a:solidFill>
              <a:highlight>
                <a:srgbClr val="FFFFFF"/>
              </a:highlight>
              <a:latin typeface="Arial"/>
              <a:ea typeface="Arial"/>
              <a:cs typeface="Arial"/>
              <a:sym typeface="Arial"/>
            </a:endParaRPr>
          </a:p>
          <a:p>
            <a:pPr indent="0" lvl="0" marL="0" rtl="0" algn="l">
              <a:lnSpc>
                <a:spcPct val="105000"/>
              </a:lnSpc>
              <a:spcBef>
                <a:spcPts val="1200"/>
              </a:spcBef>
              <a:spcAft>
                <a:spcPts val="0"/>
              </a:spcAft>
              <a:buSzPts val="852"/>
              <a:buNone/>
            </a:pPr>
            <a:r>
              <a:rPr lang="en" sz="1400">
                <a:solidFill>
                  <a:srgbClr val="000000"/>
                </a:solidFill>
                <a:highlight>
                  <a:srgbClr val="FFFFFF"/>
                </a:highlight>
                <a:latin typeface="Arial"/>
                <a:ea typeface="Arial"/>
                <a:cs typeface="Arial"/>
                <a:sym typeface="Arial"/>
              </a:rPr>
              <a:t> </a:t>
            </a:r>
            <a:r>
              <a:rPr lang="en" sz="1400">
                <a:solidFill>
                  <a:srgbClr val="000000"/>
                </a:solidFill>
                <a:highlight>
                  <a:srgbClr val="FFFFFF"/>
                </a:highlight>
              </a:rPr>
              <a:t>There are no missing values</a:t>
            </a:r>
            <a:endParaRPr sz="1400">
              <a:solidFill>
                <a:srgbClr val="000000"/>
              </a:solidFill>
              <a:highlight>
                <a:srgbClr val="FFFFFF"/>
              </a:highlight>
              <a:latin typeface="Arial"/>
              <a:ea typeface="Arial"/>
              <a:cs typeface="Arial"/>
              <a:sym typeface="Arial"/>
            </a:endParaRPr>
          </a:p>
          <a:p>
            <a:pPr indent="-317500" lvl="0" marL="457200" rtl="0" algn="l">
              <a:lnSpc>
                <a:spcPct val="105000"/>
              </a:lnSpc>
              <a:spcBef>
                <a:spcPts val="3500"/>
              </a:spcBef>
              <a:spcAft>
                <a:spcPts val="0"/>
              </a:spcAft>
              <a:buClr>
                <a:srgbClr val="000000"/>
              </a:buClr>
              <a:buSzPts val="1400"/>
              <a:buFont typeface="Arial"/>
              <a:buAutoNum type="arabicPeriod"/>
            </a:pPr>
            <a:r>
              <a:rPr lang="en" sz="1400">
                <a:solidFill>
                  <a:srgbClr val="000000"/>
                </a:solidFill>
                <a:highlight>
                  <a:srgbClr val="FFFFFF"/>
                </a:highlight>
                <a:latin typeface="Arial"/>
                <a:ea typeface="Arial"/>
                <a:cs typeface="Arial"/>
                <a:sym typeface="Arial"/>
              </a:rPr>
              <a:t>Splitting of data- After cleaning the data, data is normalized in training and testing the model. When data is spitted then we train algorithm on the training data set and keep test data set aside. This training process will produce the training model based on logic and algorithms and values of the feature in training data. </a:t>
            </a:r>
            <a:endParaRPr sz="1400">
              <a:solidFill>
                <a:srgbClr val="000000"/>
              </a:solidFill>
              <a:highlight>
                <a:srgbClr val="FFFFFF"/>
              </a:highlight>
              <a:latin typeface="Arial"/>
              <a:ea typeface="Arial"/>
              <a:cs typeface="Arial"/>
              <a:sym typeface="Arial"/>
            </a:endParaRPr>
          </a:p>
          <a:p>
            <a:pPr indent="0" lvl="0" marL="0" rtl="0" algn="l">
              <a:lnSpc>
                <a:spcPct val="105000"/>
              </a:lnSpc>
              <a:spcBef>
                <a:spcPts val="4200"/>
              </a:spcBef>
              <a:spcAft>
                <a:spcPts val="0"/>
              </a:spcAft>
              <a:buSzPts val="852"/>
              <a:buNone/>
            </a:pPr>
            <a:r>
              <a:t/>
            </a:r>
            <a:endParaRPr sz="1400">
              <a:solidFill>
                <a:srgbClr val="000000"/>
              </a:solidFill>
              <a:highlight>
                <a:srgbClr val="FFFFFF"/>
              </a:highlight>
              <a:latin typeface="Arial"/>
              <a:ea typeface="Arial"/>
              <a:cs typeface="Arial"/>
              <a:sym typeface="Arial"/>
            </a:endParaRPr>
          </a:p>
          <a:p>
            <a:pPr indent="0" lvl="0" marL="0" rtl="0" algn="l">
              <a:lnSpc>
                <a:spcPct val="105000"/>
              </a:lnSpc>
              <a:spcBef>
                <a:spcPts val="1200"/>
              </a:spcBef>
              <a:spcAft>
                <a:spcPts val="1200"/>
              </a:spcAft>
              <a:buSzPts val="852"/>
              <a:buNone/>
            </a:pPr>
            <a:r>
              <a:t/>
            </a:r>
            <a:endParaRPr sz="1400">
              <a:solidFill>
                <a:srgbClr val="000000"/>
              </a:solidFill>
              <a:highlight>
                <a:srgbClr val="FFFFFF"/>
              </a:highlight>
              <a:latin typeface="Arial"/>
              <a:ea typeface="Arial"/>
              <a:cs typeface="Arial"/>
              <a:sym typeface="Arial"/>
            </a:endParaRPr>
          </a:p>
        </p:txBody>
      </p:sp>
      <p:sp>
        <p:nvSpPr>
          <p:cNvPr id="80" name="Google Shape;80;p17"/>
          <p:cNvSpPr txBox="1"/>
          <p:nvPr/>
        </p:nvSpPr>
        <p:spPr>
          <a:xfrm>
            <a:off x="2312475" y="4162450"/>
            <a:ext cx="685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81" name="Google Shape;81;p17"/>
          <p:cNvSpPr txBox="1"/>
          <p:nvPr/>
        </p:nvSpPr>
        <p:spPr>
          <a:xfrm>
            <a:off x="2114550" y="3562350"/>
            <a:ext cx="706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82" name="Google Shape;82;p17"/>
          <p:cNvSpPr txBox="1"/>
          <p:nvPr/>
        </p:nvSpPr>
        <p:spPr>
          <a:xfrm>
            <a:off x="171450" y="5962650"/>
            <a:ext cx="70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83" name="Google Shape;83;p17"/>
          <p:cNvSpPr txBox="1"/>
          <p:nvPr/>
        </p:nvSpPr>
        <p:spPr>
          <a:xfrm>
            <a:off x="1543050" y="3486000"/>
            <a:ext cx="73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the problem is solved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The solution is a diabetes model detection . It helps health practioneers in hospitals and laboratories detect diabetes in patients faster. </a:t>
            </a:r>
            <a:endParaRPr/>
          </a:p>
          <a:p>
            <a:pPr indent="0" lvl="0" marL="0" rtl="0" algn="l">
              <a:spcBef>
                <a:spcPts val="1200"/>
              </a:spcBef>
              <a:spcAft>
                <a:spcPts val="0"/>
              </a:spcAft>
              <a:buNone/>
            </a:pPr>
            <a:r>
              <a:rPr lang="en"/>
              <a:t>The goal of the model is to predict diabetes with better accuracy .I experimented with different classification and ensemble algorithms to predict diabetes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used</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 The data is gathered from kaggle which </a:t>
            </a:r>
            <a:r>
              <a:rPr lang="en">
                <a:solidFill>
                  <a:srgbClr val="000000"/>
                </a:solidFill>
                <a:highlight>
                  <a:srgbClr val="FFFFFF"/>
                </a:highlight>
              </a:rPr>
              <a:t>is made up of important clinical and laboratories measurements along with demographic information .</a:t>
            </a:r>
            <a:endParaRPr>
              <a:solidFill>
                <a:srgbClr val="000000"/>
              </a:solidFill>
              <a:highlight>
                <a:srgbClr val="FFFFFF"/>
              </a:highlight>
            </a:endParaRPr>
          </a:p>
          <a:p>
            <a:pPr indent="0" lvl="0" marL="0" rtl="0" algn="l">
              <a:spcBef>
                <a:spcPts val="1200"/>
              </a:spcBef>
              <a:spcAft>
                <a:spcPts val="1200"/>
              </a:spcAft>
              <a:buNone/>
            </a:pPr>
            <a:r>
              <a:t/>
            </a:r>
            <a:endParaRPr>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3500"/>
              </a:spcBef>
              <a:spcAft>
                <a:spcPts val="0"/>
              </a:spcAft>
              <a:buNone/>
            </a:pPr>
            <a:r>
              <a:rPr lang="en" sz="5600">
                <a:solidFill>
                  <a:schemeClr val="dk1"/>
                </a:solidFill>
                <a:highlight>
                  <a:srgbClr val="FFFFFF"/>
                </a:highlight>
              </a:rPr>
              <a:t>This is the most important part which include model building for prediction of diabetes.</a:t>
            </a:r>
            <a:endParaRPr sz="5600">
              <a:solidFill>
                <a:schemeClr val="dk1"/>
              </a:solidFill>
              <a:highlight>
                <a:srgbClr val="FFFFFF"/>
              </a:highlight>
            </a:endParaRPr>
          </a:p>
          <a:p>
            <a:pPr indent="0" lvl="0" marL="0" rtl="0" algn="l">
              <a:spcBef>
                <a:spcPts val="4200"/>
              </a:spcBef>
              <a:spcAft>
                <a:spcPts val="0"/>
              </a:spcAft>
              <a:buNone/>
            </a:pPr>
            <a:r>
              <a:rPr lang="en" sz="5500">
                <a:solidFill>
                  <a:schemeClr val="dk1"/>
                </a:solidFill>
                <a:highlight>
                  <a:srgbClr val="FFFFFF"/>
                </a:highlight>
              </a:rPr>
              <a:t>Step 1. Import required libraries, Import diabetes dataset.</a:t>
            </a:r>
            <a:br>
              <a:rPr lang="en" sz="5500">
                <a:solidFill>
                  <a:schemeClr val="dk1"/>
                </a:solidFill>
                <a:highlight>
                  <a:srgbClr val="FFFFFF"/>
                </a:highlight>
              </a:rPr>
            </a:br>
            <a:r>
              <a:rPr lang="en" sz="5500">
                <a:solidFill>
                  <a:schemeClr val="dk1"/>
                </a:solidFill>
                <a:highlight>
                  <a:srgbClr val="FFFFFF"/>
                </a:highlight>
              </a:rPr>
              <a:t>Step 2: Pre-process data to remove missing data.</a:t>
            </a:r>
            <a:br>
              <a:rPr lang="en" sz="5500">
                <a:solidFill>
                  <a:schemeClr val="dk1"/>
                </a:solidFill>
                <a:highlight>
                  <a:srgbClr val="FFFFFF"/>
                </a:highlight>
              </a:rPr>
            </a:br>
            <a:r>
              <a:rPr lang="en" sz="5500">
                <a:solidFill>
                  <a:schemeClr val="dk1"/>
                </a:solidFill>
                <a:highlight>
                  <a:srgbClr val="FFFFFF"/>
                </a:highlight>
              </a:rPr>
              <a:t>Step 3: Perform percentage split of 80% to divide dataset as Training set and 20% to Test set.</a:t>
            </a:r>
            <a:br>
              <a:rPr lang="en" sz="5500">
                <a:solidFill>
                  <a:schemeClr val="dk1"/>
                </a:solidFill>
                <a:highlight>
                  <a:srgbClr val="FFFFFF"/>
                </a:highlight>
              </a:rPr>
            </a:br>
            <a:r>
              <a:rPr lang="en" sz="5500">
                <a:solidFill>
                  <a:schemeClr val="dk1"/>
                </a:solidFill>
                <a:highlight>
                  <a:srgbClr val="FFFFFF"/>
                </a:highlight>
              </a:rPr>
              <a:t>Step 4: Select the machine learning algorithm i.e. K- Nearest Neighbor, Support Vector Machine, Decision Tree, Logistic regression, Random Forest.</a:t>
            </a:r>
            <a:br>
              <a:rPr lang="en" sz="5500">
                <a:solidFill>
                  <a:schemeClr val="dk1"/>
                </a:solidFill>
                <a:highlight>
                  <a:srgbClr val="FFFFFF"/>
                </a:highlight>
              </a:rPr>
            </a:br>
            <a:r>
              <a:rPr lang="en" sz="5500">
                <a:solidFill>
                  <a:schemeClr val="dk1"/>
                </a:solidFill>
                <a:highlight>
                  <a:srgbClr val="FFFFFF"/>
                </a:highlight>
              </a:rPr>
              <a:t>Step 5: Build the classifier model for the mentioned machine learning algorithm based on training set.</a:t>
            </a:r>
            <a:br>
              <a:rPr lang="en" sz="5500">
                <a:solidFill>
                  <a:schemeClr val="dk1"/>
                </a:solidFill>
                <a:highlight>
                  <a:srgbClr val="FFFFFF"/>
                </a:highlight>
              </a:rPr>
            </a:br>
            <a:r>
              <a:rPr lang="en" sz="5500">
                <a:solidFill>
                  <a:schemeClr val="dk1"/>
                </a:solidFill>
                <a:highlight>
                  <a:srgbClr val="FFFFFF"/>
                </a:highlight>
              </a:rPr>
              <a:t>Step 6: Test the Classifier model for the mentioned machine learning algorithm based on test set.</a:t>
            </a:r>
            <a:br>
              <a:rPr lang="en" sz="5500">
                <a:solidFill>
                  <a:schemeClr val="dk1"/>
                </a:solidFill>
                <a:highlight>
                  <a:srgbClr val="FFFFFF"/>
                </a:highlight>
              </a:rPr>
            </a:br>
            <a:r>
              <a:rPr lang="en" sz="5500">
                <a:solidFill>
                  <a:schemeClr val="dk1"/>
                </a:solidFill>
                <a:highlight>
                  <a:srgbClr val="FFFFFF"/>
                </a:highlight>
              </a:rPr>
              <a:t>Step 7: Perform Comparison Evaluation of the experimental performance results obtained for each classifier.</a:t>
            </a:r>
            <a:br>
              <a:rPr lang="en" sz="5500">
                <a:solidFill>
                  <a:schemeClr val="dk1"/>
                </a:solidFill>
                <a:highlight>
                  <a:srgbClr val="FFFFFF"/>
                </a:highlight>
              </a:rPr>
            </a:br>
            <a:r>
              <a:rPr lang="en" sz="5500">
                <a:solidFill>
                  <a:schemeClr val="dk1"/>
                </a:solidFill>
                <a:highlight>
                  <a:srgbClr val="FFFFFF"/>
                </a:highlight>
              </a:rPr>
              <a:t>Step 8: After analyzing based on various measures conclude the best performing algorithm.</a:t>
            </a:r>
            <a:endParaRPr sz="5500">
              <a:solidFill>
                <a:schemeClr val="dk1"/>
              </a:solidFill>
              <a:highlight>
                <a:srgbClr val="FFFFFF"/>
              </a:highlight>
            </a:endParaRPr>
          </a:p>
          <a:p>
            <a:pPr indent="-246062" lvl="0" marL="635000" rtl="0" algn="l">
              <a:spcBef>
                <a:spcPts val="2300"/>
              </a:spcBef>
              <a:spcAft>
                <a:spcPts val="0"/>
              </a:spcAft>
              <a:buClr>
                <a:schemeClr val="dk1"/>
              </a:buClr>
              <a:buSzPct val="100000"/>
              <a:buAutoNum type="arabicPeriod"/>
            </a:pPr>
            <a:r>
              <a:t/>
            </a:r>
            <a:endParaRPr sz="1100">
              <a:solidFill>
                <a:schemeClr val="dk1"/>
              </a:solidFill>
              <a:highlight>
                <a:srgbClr val="FFFFFF"/>
              </a:highlight>
            </a:endParaRPr>
          </a:p>
          <a:p>
            <a:pPr indent="0" lvl="0" marL="0" rtl="0" algn="l">
              <a:spcBef>
                <a:spcPts val="3500"/>
              </a:spcBef>
              <a:spcAft>
                <a:spcPts val="0"/>
              </a:spcAft>
              <a:buNone/>
            </a:pPr>
            <a:r>
              <a:t/>
            </a:r>
            <a:endParaRPr>
              <a:solidFill>
                <a:schemeClr val="dk1"/>
              </a:solidFill>
              <a:highlight>
                <a:srgbClr val="FFFFFF"/>
              </a:highlight>
            </a:endParaRPr>
          </a:p>
          <a:p>
            <a:pPr indent="0" lvl="0" marL="0" rtl="0" algn="l">
              <a:spcBef>
                <a:spcPts val="4200"/>
              </a:spcBef>
              <a:spcAft>
                <a:spcPts val="4200"/>
              </a:spcAft>
              <a:buNone/>
            </a:pPr>
            <a:r>
              <a:t/>
            </a:r>
            <a:endParaRPr>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07" name="Google Shape;107;p21"/>
          <p:cNvSpPr txBox="1"/>
          <p:nvPr>
            <p:ph idx="1" type="body"/>
          </p:nvPr>
        </p:nvSpPr>
        <p:spPr>
          <a:xfrm>
            <a:off x="-319000" y="1017725"/>
            <a:ext cx="13114800" cy="47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the training 80% of the dataset was used while 20% was used for testing.Recall f1_score,precision and accuracy were the evaluation metrics used.</a:t>
            </a:r>
            <a:endParaRPr/>
          </a:p>
          <a:p>
            <a:pPr indent="0" lvl="0" marL="0" rtl="0" algn="l">
              <a:spcBef>
                <a:spcPts val="1200"/>
              </a:spcBef>
              <a:spcAft>
                <a:spcPts val="1200"/>
              </a:spcAft>
              <a:buNone/>
            </a:pPr>
            <a:r>
              <a:rPr lang="en"/>
              <a:t>Confusion metrics was used to know how right the algorithm was in predicting the wrong classes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