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%20Course\Week%205\Week%205%20-%20Car%20Sale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%20Course\Week%205\Week%205%20-%20Car%20Sale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%20Course\Week%205\Week%205%20-%20Car%20Sales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%20Course\Week%205\Week%205%20-%20Car%20Sales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%20Course\Week%205\Week%205%20-%20Car%20Sales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%20Course\Week%205\Week%205%20-%20Car%20Sales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Analysis%20Course\Week%205\Week%205%20-%20Car%20Sales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</a:t>
            </a:r>
            <a:r>
              <a:rPr lang="en-US"/>
              <a:t>Car</a:t>
            </a:r>
            <a:r>
              <a:rPr lang="en-US" baseline="0"/>
              <a:t> sold per regions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4"/>
              <c:pt idx="0">
                <c:v>Aurora 2022</c:v>
              </c:pt>
              <c:pt idx="1">
                <c:v>Aurora 2023</c:v>
              </c:pt>
              <c:pt idx="2">
                <c:v>Austin 2022</c:v>
              </c:pt>
              <c:pt idx="3">
                <c:v>Austin 2023</c:v>
              </c:pt>
              <c:pt idx="4">
                <c:v>Greenville 2022</c:v>
              </c:pt>
              <c:pt idx="5">
                <c:v>Greenville 2023</c:v>
              </c:pt>
              <c:pt idx="6">
                <c:v>Janesville 2022</c:v>
              </c:pt>
              <c:pt idx="7">
                <c:v>Janesville 2023</c:v>
              </c:pt>
              <c:pt idx="8">
                <c:v>Middletown 2022</c:v>
              </c:pt>
              <c:pt idx="9">
                <c:v>Middletown 2023</c:v>
              </c:pt>
              <c:pt idx="10">
                <c:v>Pasco 2022</c:v>
              </c:pt>
              <c:pt idx="11">
                <c:v>Pasco 2023</c:v>
              </c:pt>
              <c:pt idx="12">
                <c:v>Scottsdale 2022</c:v>
              </c:pt>
              <c:pt idx="13">
                <c:v>Scottsdale 2023</c:v>
              </c:pt>
            </c:strLit>
          </c:cat>
          <c:val>
            <c:numLit>
              <c:formatCode>General</c:formatCode>
              <c:ptCount val="14"/>
              <c:pt idx="0">
                <c:v>1132</c:v>
              </c:pt>
              <c:pt idx="1">
                <c:v>2173</c:v>
              </c:pt>
              <c:pt idx="2">
                <c:v>1510</c:v>
              </c:pt>
              <c:pt idx="3">
                <c:v>2868</c:v>
              </c:pt>
              <c:pt idx="4">
                <c:v>1148</c:v>
              </c:pt>
              <c:pt idx="5">
                <c:v>2167</c:v>
              </c:pt>
              <c:pt idx="6">
                <c:v>1377</c:v>
              </c:pt>
              <c:pt idx="7">
                <c:v>2666</c:v>
              </c:pt>
              <c:pt idx="8">
                <c:v>1138</c:v>
              </c:pt>
              <c:pt idx="9">
                <c:v>2174</c:v>
              </c:pt>
              <c:pt idx="10">
                <c:v>1131</c:v>
              </c:pt>
              <c:pt idx="11">
                <c:v>2199</c:v>
              </c:pt>
              <c:pt idx="12">
                <c:v>1234</c:v>
              </c:pt>
              <c:pt idx="13">
                <c:v>2389</c:v>
              </c:pt>
            </c:numLit>
          </c:val>
          <c:extLst>
            <c:ext xmlns:c16="http://schemas.microsoft.com/office/drawing/2014/chart" uri="{C3380CC4-5D6E-409C-BE32-E72D297353CC}">
              <c16:uniqueId val="{00000000-EA2E-449B-9EEA-17B011761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587632"/>
        <c:axId val="265588112"/>
      </c:barChart>
      <c:catAx>
        <c:axId val="26558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88112"/>
        <c:crosses val="autoZero"/>
        <c:auto val="1"/>
        <c:lblAlgn val="ctr"/>
        <c:lblOffset val="100"/>
        <c:noMultiLvlLbl val="0"/>
      </c:catAx>
      <c:valAx>
        <c:axId val="2655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8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No</a:t>
            </a:r>
            <a:r>
              <a:rPr lang="en-US" sz="1800" b="1" baseline="0"/>
              <a:t> of Car sales per Company</a:t>
            </a:r>
            <a:endParaRPr lang="en-US" sz="1800" b="1"/>
          </a:p>
        </c:rich>
      </c:tx>
      <c:layout>
        <c:manualLayout>
          <c:xMode val="edge"/>
          <c:yMode val="edge"/>
          <c:x val="0.20413997500849645"/>
          <c:y val="1.0025066613410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0"/>
              <c:pt idx="0">
                <c:v>Jaguar</c:v>
              </c:pt>
              <c:pt idx="1">
                <c:v>Infiniti</c:v>
              </c:pt>
              <c:pt idx="2">
                <c:v>Saab</c:v>
              </c:pt>
              <c:pt idx="3">
                <c:v>Hyundai</c:v>
              </c:pt>
              <c:pt idx="4">
                <c:v>Porsche</c:v>
              </c:pt>
              <c:pt idx="5">
                <c:v>Jeep</c:v>
              </c:pt>
              <c:pt idx="6">
                <c:v>Subaru</c:v>
              </c:pt>
              <c:pt idx="7">
                <c:v>Buick</c:v>
              </c:pt>
              <c:pt idx="8">
                <c:v>Audi</c:v>
              </c:pt>
              <c:pt idx="9">
                <c:v>Lincoln</c:v>
              </c:pt>
              <c:pt idx="10">
                <c:v>Saturn</c:v>
              </c:pt>
              <c:pt idx="11">
                <c:v>Plymouth</c:v>
              </c:pt>
              <c:pt idx="12">
                <c:v>Cadillac</c:v>
              </c:pt>
              <c:pt idx="13">
                <c:v>Acura</c:v>
              </c:pt>
              <c:pt idx="14">
                <c:v>Honda</c:v>
              </c:pt>
              <c:pt idx="15">
                <c:v>BMW</c:v>
              </c:pt>
              <c:pt idx="16">
                <c:v>Pontiac</c:v>
              </c:pt>
              <c:pt idx="17">
                <c:v>Lexus</c:v>
              </c:pt>
              <c:pt idx="18">
                <c:v>Volvo</c:v>
              </c:pt>
              <c:pt idx="19">
                <c:v>Nissan</c:v>
              </c:pt>
              <c:pt idx="20">
                <c:v>Mercury</c:v>
              </c:pt>
              <c:pt idx="21">
                <c:v>Toyota</c:v>
              </c:pt>
              <c:pt idx="22">
                <c:v>Oldsmobile</c:v>
              </c:pt>
              <c:pt idx="23">
                <c:v>Chrysler</c:v>
              </c:pt>
              <c:pt idx="24">
                <c:v>Mercedes-B</c:v>
              </c:pt>
              <c:pt idx="25">
                <c:v>Mitsubishi</c:v>
              </c:pt>
              <c:pt idx="26">
                <c:v>Volkswagen</c:v>
              </c:pt>
              <c:pt idx="27">
                <c:v>Ford</c:v>
              </c:pt>
              <c:pt idx="28">
                <c:v>Dodge</c:v>
              </c:pt>
              <c:pt idx="29">
                <c:v>Chevrolet</c:v>
              </c:pt>
            </c:strLit>
          </c:cat>
          <c:val>
            <c:numLit>
              <c:formatCode>General</c:formatCode>
              <c:ptCount val="30"/>
              <c:pt idx="0">
                <c:v>185</c:v>
              </c:pt>
              <c:pt idx="1">
                <c:v>204</c:v>
              </c:pt>
              <c:pt idx="2">
                <c:v>230</c:v>
              </c:pt>
              <c:pt idx="3">
                <c:v>276</c:v>
              </c:pt>
              <c:pt idx="4">
                <c:v>376</c:v>
              </c:pt>
              <c:pt idx="5">
                <c:v>380</c:v>
              </c:pt>
              <c:pt idx="6">
                <c:v>426</c:v>
              </c:pt>
              <c:pt idx="7">
                <c:v>462</c:v>
              </c:pt>
              <c:pt idx="8">
                <c:v>502</c:v>
              </c:pt>
              <c:pt idx="9">
                <c:v>522</c:v>
              </c:pt>
              <c:pt idx="10">
                <c:v>622</c:v>
              </c:pt>
              <c:pt idx="11">
                <c:v>633</c:v>
              </c:pt>
              <c:pt idx="12">
                <c:v>676</c:v>
              </c:pt>
              <c:pt idx="13">
                <c:v>732</c:v>
              </c:pt>
              <c:pt idx="14">
                <c:v>743</c:v>
              </c:pt>
              <c:pt idx="15">
                <c:v>831</c:v>
              </c:pt>
              <c:pt idx="16">
                <c:v>845</c:v>
              </c:pt>
              <c:pt idx="17">
                <c:v>851</c:v>
              </c:pt>
              <c:pt idx="18">
                <c:v>852</c:v>
              </c:pt>
              <c:pt idx="19">
                <c:v>939</c:v>
              </c:pt>
              <c:pt idx="20">
                <c:v>948</c:v>
              </c:pt>
              <c:pt idx="21">
                <c:v>1166</c:v>
              </c:pt>
              <c:pt idx="22">
                <c:v>1174</c:v>
              </c:pt>
              <c:pt idx="23">
                <c:v>1191</c:v>
              </c:pt>
              <c:pt idx="24">
                <c:v>1361</c:v>
              </c:pt>
              <c:pt idx="25">
                <c:v>1370</c:v>
              </c:pt>
              <c:pt idx="26">
                <c:v>1398</c:v>
              </c:pt>
              <c:pt idx="27">
                <c:v>1705</c:v>
              </c:pt>
              <c:pt idx="28">
                <c:v>1774</c:v>
              </c:pt>
              <c:pt idx="29">
                <c:v>1932</c:v>
              </c:pt>
            </c:numLit>
          </c:val>
          <c:extLst>
            <c:ext xmlns:c16="http://schemas.microsoft.com/office/drawing/2014/chart" uri="{C3380CC4-5D6E-409C-BE32-E72D297353CC}">
              <c16:uniqueId val="{00000000-AF28-4E6C-B3AC-6D8C7C353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9677744"/>
        <c:axId val="229696464"/>
      </c:barChart>
      <c:catAx>
        <c:axId val="22967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696464"/>
        <c:crosses val="autoZero"/>
        <c:auto val="1"/>
        <c:lblAlgn val="ctr"/>
        <c:lblOffset val="100"/>
        <c:noMultiLvlLbl val="0"/>
      </c:catAx>
      <c:valAx>
        <c:axId val="22969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67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Regional</a:t>
            </a:r>
            <a:r>
              <a:rPr lang="en-US" baseline="0"/>
              <a:t> sales per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rgbClr val="FF0000"/>
          </a:solidFill>
          <a:ln>
            <a:noFill/>
          </a:ln>
          <a:effectLst/>
        </c:spPr>
      </c:pivotFmt>
      <c:pivotFmt>
        <c:idx val="5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33-4347-B3F3-3930BA16E40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33-4347-B3F3-3930BA16E40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33-4347-B3F3-3930BA16E40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33-4347-B3F3-3930BA16E405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233-4347-B3F3-3930BA16E405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233-4347-B3F3-3930BA16E40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233-4347-B3F3-3930BA16E40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233-4347-B3F3-3930BA16E405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233-4347-B3F3-3930BA16E405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233-4347-B3F3-3930BA16E405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233-4347-B3F3-3930BA16E405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233-4347-B3F3-3930BA16E405}"/>
              </c:ext>
            </c:extLst>
          </c:dPt>
          <c:cat>
            <c:strLit>
              <c:ptCount val="14"/>
              <c:pt idx="0">
                <c:v>Aurora 2022</c:v>
              </c:pt>
              <c:pt idx="1">
                <c:v>Aurora 2023</c:v>
              </c:pt>
              <c:pt idx="2">
                <c:v>Austin 2022</c:v>
              </c:pt>
              <c:pt idx="3">
                <c:v>Austin 2023</c:v>
              </c:pt>
              <c:pt idx="4">
                <c:v>Greenville 2022</c:v>
              </c:pt>
              <c:pt idx="5">
                <c:v>Greenville 2023</c:v>
              </c:pt>
              <c:pt idx="6">
                <c:v>Janesville 2022</c:v>
              </c:pt>
              <c:pt idx="7">
                <c:v>Janesville 2023</c:v>
              </c:pt>
              <c:pt idx="8">
                <c:v>Middletown 2022</c:v>
              </c:pt>
              <c:pt idx="9">
                <c:v>Middletown 2023</c:v>
              </c:pt>
              <c:pt idx="10">
                <c:v>Pasco 2022</c:v>
              </c:pt>
              <c:pt idx="11">
                <c:v>Pasco 2023</c:v>
              </c:pt>
              <c:pt idx="12">
                <c:v>Scottsdale 2022</c:v>
              </c:pt>
              <c:pt idx="13">
                <c:v>Scottsdale 2023</c:v>
              </c:pt>
            </c:strLit>
          </c:cat>
          <c:val>
            <c:numLit>
              <c:formatCode>General</c:formatCode>
              <c:ptCount val="14"/>
              <c:pt idx="0">
                <c:v>32203145</c:v>
              </c:pt>
              <c:pt idx="1">
                <c:v>60851782</c:v>
              </c:pt>
              <c:pt idx="2">
                <c:v>43152888</c:v>
              </c:pt>
              <c:pt idx="3">
                <c:v>80357120</c:v>
              </c:pt>
              <c:pt idx="4">
                <c:v>32683410</c:v>
              </c:pt>
              <c:pt idx="5">
                <c:v>60458195</c:v>
              </c:pt>
              <c:pt idx="6">
                <c:v>38635973</c:v>
              </c:pt>
              <c:pt idx="7">
                <c:v>73977929</c:v>
              </c:pt>
              <c:pt idx="8">
                <c:v>31979571</c:v>
              </c:pt>
              <c:pt idx="9">
                <c:v>60589457</c:v>
              </c:pt>
              <c:pt idx="10">
                <c:v>31893572</c:v>
              </c:pt>
              <c:pt idx="11">
                <c:v>61015203</c:v>
              </c:pt>
              <c:pt idx="12">
                <c:v>34521421</c:v>
              </c:pt>
              <c:pt idx="13">
                <c:v>66679412</c:v>
              </c:pt>
            </c:numLit>
          </c:val>
          <c:extLst>
            <c:ext xmlns:c16="http://schemas.microsoft.com/office/drawing/2014/chart" uri="{C3380CC4-5D6E-409C-BE32-E72D297353CC}">
              <c16:uniqueId val="{00000018-6233-4347-B3F3-3930BA16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559312"/>
        <c:axId val="265566032"/>
      </c:barChart>
      <c:catAx>
        <c:axId val="26555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66032"/>
        <c:crosses val="autoZero"/>
        <c:auto val="1"/>
        <c:lblAlgn val="ctr"/>
        <c:lblOffset val="100"/>
        <c:noMultiLvlLbl val="0"/>
      </c:catAx>
      <c:valAx>
        <c:axId val="26556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5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/>
              <a:t>Monthly Sales per Years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</c:pivotFmt>
      <c:pivotFmt>
        <c:idx val="44"/>
        <c:spPr>
          <a:solidFill>
            <a:schemeClr val="accent2"/>
          </a:solidFill>
          <a:ln>
            <a:noFill/>
          </a:ln>
          <a:effectLst/>
        </c:spPr>
      </c:pivotFmt>
      <c:pivotFmt>
        <c:idx val="45"/>
        <c:spPr>
          <a:solidFill>
            <a:schemeClr val="accent2"/>
          </a:solidFill>
          <a:ln>
            <a:noFill/>
          </a:ln>
          <a:effectLst/>
        </c:spPr>
      </c:pivotFmt>
      <c:pivotFmt>
        <c:idx val="46"/>
        <c:spPr>
          <a:solidFill>
            <a:schemeClr val="accent2"/>
          </a:solidFill>
          <a:ln>
            <a:noFill/>
          </a:ln>
          <a:effectLst/>
        </c:spPr>
      </c:pivotFmt>
      <c:pivotFmt>
        <c:idx val="47"/>
        <c:spPr>
          <a:solidFill>
            <a:schemeClr val="accent2"/>
          </a:solidFill>
          <a:ln>
            <a:noFill/>
          </a:ln>
          <a:effectLst/>
        </c:spPr>
      </c:pivotFmt>
      <c:pivotFmt>
        <c:idx val="48"/>
        <c:spPr>
          <a:solidFill>
            <a:schemeClr val="accent2"/>
          </a:solidFill>
          <a:ln>
            <a:noFill/>
          </a:ln>
          <a:effectLst/>
        </c:spPr>
      </c:pivotFmt>
      <c:pivotFmt>
        <c:idx val="49"/>
        <c:spPr>
          <a:solidFill>
            <a:schemeClr val="accent2"/>
          </a:solidFill>
          <a:ln>
            <a:noFill/>
          </a:ln>
          <a:effectLst/>
        </c:spPr>
      </c:pivotFmt>
      <c:pivotFmt>
        <c:idx val="50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687771902944232"/>
          <c:y val="0.14200648088481257"/>
          <c:w val="0.83378894147799298"/>
          <c:h val="0.50659903622673752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F-4FE2-B7D5-7B4D936FF4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F-4FE2-B7D5-7B4D936FF4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0F-4FE2-B7D5-7B4D936FF4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0F-4FE2-B7D5-7B4D936FF4F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0F-4FE2-B7D5-7B4D936FF4F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0F-4FE2-B7D5-7B4D936FF4F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0F-4FE2-B7D5-7B4D936FF4F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0F-4FE2-B7D5-7B4D936FF4F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0F-4FE2-B7D5-7B4D936FF4F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0F-4FE2-B7D5-7B4D936FF4F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0F-4FE2-B7D5-7B4D936FF4F8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0F-4FE2-B7D5-7B4D936FF4F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0F-4FE2-B7D5-7B4D936FF4F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0F-4FE2-B7D5-7B4D936FF4F8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0F-4FE2-B7D5-7B4D936FF4F8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0F-4FE2-B7D5-7B4D936FF4F8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0F-4FE2-B7D5-7B4D936FF4F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0F-4FE2-B7D5-7B4D936FF4F8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0F-4FE2-B7D5-7B4D936FF4F8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0F-4FE2-B7D5-7B4D936FF4F8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0F-4FE2-B7D5-7B4D936FF4F8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0F-4FE2-B7D5-7B4D936FF4F8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0F-4FE2-B7D5-7B4D936FF4F8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0F-4FE2-B7D5-7B4D936FF4F8}"/>
              </c:ext>
            </c:extLst>
          </c:dPt>
          <c:cat>
            <c:strLit>
              <c:ptCount val="24"/>
              <c:pt idx="0">
                <c:v>2022 January</c:v>
              </c:pt>
              <c:pt idx="1">
                <c:v>2022 February</c:v>
              </c:pt>
              <c:pt idx="2">
                <c:v>2022 March</c:v>
              </c:pt>
              <c:pt idx="3">
                <c:v>2022 April</c:v>
              </c:pt>
              <c:pt idx="4">
                <c:v>2022 May</c:v>
              </c:pt>
              <c:pt idx="5">
                <c:v>2022 June</c:v>
              </c:pt>
              <c:pt idx="6">
                <c:v>2022 July</c:v>
              </c:pt>
              <c:pt idx="7">
                <c:v>2022 August</c:v>
              </c:pt>
              <c:pt idx="8">
                <c:v>2022 September</c:v>
              </c:pt>
              <c:pt idx="9">
                <c:v>2022 October</c:v>
              </c:pt>
              <c:pt idx="10">
                <c:v>2022 November</c:v>
              </c:pt>
              <c:pt idx="11">
                <c:v>2022 December</c:v>
              </c:pt>
              <c:pt idx="12">
                <c:v>2023 January</c:v>
              </c:pt>
              <c:pt idx="13">
                <c:v>2023 February</c:v>
              </c:pt>
              <c:pt idx="14">
                <c:v>2023 March</c:v>
              </c:pt>
              <c:pt idx="15">
                <c:v>2023 April</c:v>
              </c:pt>
              <c:pt idx="16">
                <c:v>2023 May</c:v>
              </c:pt>
              <c:pt idx="17">
                <c:v>2023 June</c:v>
              </c:pt>
              <c:pt idx="18">
                <c:v>2023 July</c:v>
              </c:pt>
              <c:pt idx="19">
                <c:v>2023 August</c:v>
              </c:pt>
              <c:pt idx="20">
                <c:v>2023 September</c:v>
              </c:pt>
              <c:pt idx="21">
                <c:v>2023 October</c:v>
              </c:pt>
              <c:pt idx="22">
                <c:v>2023 November</c:v>
              </c:pt>
              <c:pt idx="23">
                <c:v>2023 December</c:v>
              </c:pt>
            </c:strLit>
          </c:cat>
          <c:val>
            <c:numLit>
              <c:formatCode>General</c:formatCode>
              <c:ptCount val="24"/>
              <c:pt idx="0">
                <c:v>8931920</c:v>
              </c:pt>
              <c:pt idx="1">
                <c:v>8795365</c:v>
              </c:pt>
              <c:pt idx="2">
                <c:v>19502059</c:v>
              </c:pt>
              <c:pt idx="3">
                <c:v>22748867</c:v>
              </c:pt>
              <c:pt idx="4">
                <c:v>20608086</c:v>
              </c:pt>
              <c:pt idx="5">
                <c:v>19604211</c:v>
              </c:pt>
              <c:pt idx="6">
                <c:v>19935002</c:v>
              </c:pt>
              <c:pt idx="7">
                <c:v>23631362</c:v>
              </c:pt>
              <c:pt idx="8">
                <c:v>24115567</c:v>
              </c:pt>
              <c:pt idx="9">
                <c:v>23991509</c:v>
              </c:pt>
              <c:pt idx="10">
                <c:v>25162276</c:v>
              </c:pt>
              <c:pt idx="11">
                <c:v>28043756</c:v>
              </c:pt>
              <c:pt idx="12">
                <c:v>26170098</c:v>
              </c:pt>
              <c:pt idx="13">
                <c:v>25254380</c:v>
              </c:pt>
              <c:pt idx="14">
                <c:v>32865827</c:v>
              </c:pt>
              <c:pt idx="15">
                <c:v>42218216</c:v>
              </c:pt>
              <c:pt idx="16">
                <c:v>32613157</c:v>
              </c:pt>
              <c:pt idx="17">
                <c:v>28901691</c:v>
              </c:pt>
              <c:pt idx="18">
                <c:v>28243030</c:v>
              </c:pt>
              <c:pt idx="19">
                <c:v>45389290</c:v>
              </c:pt>
              <c:pt idx="20">
                <c:v>51416962</c:v>
              </c:pt>
              <c:pt idx="21">
                <c:v>44984458</c:v>
              </c:pt>
              <c:pt idx="22">
                <c:v>51590388</c:v>
              </c:pt>
              <c:pt idx="23">
                <c:v>54281601</c:v>
              </c:pt>
            </c:numLit>
          </c:val>
          <c:extLst>
            <c:ext xmlns:c16="http://schemas.microsoft.com/office/drawing/2014/chart" uri="{C3380CC4-5D6E-409C-BE32-E72D297353CC}">
              <c16:uniqueId val="{00000030-F10F-4FE2-B7D5-7B4D936FF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6192463"/>
        <c:axId val="1596197743"/>
      </c:barChart>
      <c:catAx>
        <c:axId val="15961924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197743"/>
        <c:crosses val="autoZero"/>
        <c:auto val="1"/>
        <c:lblAlgn val="ctr"/>
        <c:lblOffset val="100"/>
        <c:noMultiLvlLbl val="0"/>
      </c:catAx>
      <c:valAx>
        <c:axId val="159619774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19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Total Sales per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/>
        </c:spP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noFill/>
          </a:ln>
          <a:effectLst/>
        </c:spP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>
            <a:noFill/>
          </a:ln>
          <a:effectLst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B05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5524759405074365"/>
          <c:y val="0.17171296296296296"/>
          <c:w val="0.69753018372703413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DC-4A34-B76B-660AB30840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2022</c:v>
              </c:pt>
              <c:pt idx="1">
                <c:v>2023</c:v>
              </c:pt>
            </c:strLit>
          </c:cat>
          <c:val>
            <c:numLit>
              <c:formatCode>General</c:formatCode>
              <c:ptCount val="2"/>
              <c:pt idx="0">
                <c:v>245069980</c:v>
              </c:pt>
              <c:pt idx="1">
                <c:v>463929098</c:v>
              </c:pt>
            </c:numLit>
          </c:val>
          <c:extLst>
            <c:ext xmlns:c16="http://schemas.microsoft.com/office/drawing/2014/chart" uri="{C3380CC4-5D6E-409C-BE32-E72D297353CC}">
              <c16:uniqueId val="{00000002-B4DC-4A34-B76B-660AB30840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1139968"/>
        <c:axId val="2111140448"/>
      </c:barChart>
      <c:catAx>
        <c:axId val="211113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140448"/>
        <c:crosses val="autoZero"/>
        <c:auto val="1"/>
        <c:lblAlgn val="ctr"/>
        <c:lblOffset val="100"/>
        <c:noMultiLvlLbl val="0"/>
      </c:catAx>
      <c:valAx>
        <c:axId val="2111140448"/>
        <c:scaling>
          <c:orientation val="minMax"/>
          <c:max val="500000000"/>
        </c:scaling>
        <c:delete val="1"/>
        <c:axPos val="l"/>
        <c:numFmt formatCode="General" sourceLinked="1"/>
        <c:majorTickMark val="none"/>
        <c:minorTickMark val="none"/>
        <c:tickLblPos val="nextTo"/>
        <c:crossAx val="211113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preferences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5688174457648965"/>
          <c:y val="0.20234013605442178"/>
          <c:w val="0.8122410692656844"/>
          <c:h val="0.58053586158872983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A0-46A8-ADD1-F86D7AE17C0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A0-46A8-ADD1-F86D7AE17C0E}"/>
              </c:ext>
            </c:extLst>
          </c:dPt>
          <c:cat>
            <c:strLit>
              <c:ptCount val="4"/>
              <c:pt idx="0">
                <c:v>Female 2022</c:v>
              </c:pt>
              <c:pt idx="1">
                <c:v>Female 2023</c:v>
              </c:pt>
              <c:pt idx="2">
                <c:v>Male 2022</c:v>
              </c:pt>
              <c:pt idx="3">
                <c:v>Male 2023</c:v>
              </c:pt>
            </c:strLit>
          </c:cat>
          <c:val>
            <c:numLit>
              <c:formatCode>General</c:formatCode>
              <c:ptCount val="4"/>
              <c:pt idx="0">
                <c:v>58861502</c:v>
              </c:pt>
              <c:pt idx="1">
                <c:v>91187235</c:v>
              </c:pt>
              <c:pt idx="2">
                <c:v>186208478</c:v>
              </c:pt>
              <c:pt idx="3">
                <c:v>372741863</c:v>
              </c:pt>
            </c:numLit>
          </c:val>
          <c:extLst>
            <c:ext xmlns:c16="http://schemas.microsoft.com/office/drawing/2014/chart" uri="{C3380CC4-5D6E-409C-BE32-E72D297353CC}">
              <c16:uniqueId val="{00000004-44A0-46A8-ADD1-F86D7AE17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577552"/>
        <c:axId val="265563152"/>
      </c:barChart>
      <c:catAx>
        <c:axId val="26557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63152"/>
        <c:crosses val="autoZero"/>
        <c:auto val="1"/>
        <c:lblAlgn val="ctr"/>
        <c:lblOffset val="100"/>
        <c:noMultiLvlLbl val="0"/>
      </c:catAx>
      <c:valAx>
        <c:axId val="26556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7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Trasmission and </a:t>
            </a:r>
            <a:r>
              <a:rPr lang="en-US" sz="1400" b="1"/>
              <a:t>Body</a:t>
            </a:r>
            <a:r>
              <a:rPr lang="en-US" sz="1400" b="1" baseline="0"/>
              <a:t>  style sales per year</a:t>
            </a:r>
            <a:endParaRPr lang="en-US" sz="1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0"/>
              <c:pt idx="0">
                <c:v>Hardtop 2022 Auto</c:v>
              </c:pt>
              <c:pt idx="1">
                <c:v>Hardtop 2022 Manual</c:v>
              </c:pt>
              <c:pt idx="2">
                <c:v>Hardtop 2023 Auto</c:v>
              </c:pt>
              <c:pt idx="3">
                <c:v>Hardtop 2023 Manual</c:v>
              </c:pt>
              <c:pt idx="4">
                <c:v>Hatchback 2022 Auto</c:v>
              </c:pt>
              <c:pt idx="5">
                <c:v>Hatchback 2022 Manual</c:v>
              </c:pt>
              <c:pt idx="6">
                <c:v>Hatchback 2023 Auto</c:v>
              </c:pt>
              <c:pt idx="7">
                <c:v>Hatchback 2023 Manual</c:v>
              </c:pt>
              <c:pt idx="8">
                <c:v>Passenger 2022 Auto</c:v>
              </c:pt>
              <c:pt idx="9">
                <c:v>Passenger 2022 Manual</c:v>
              </c:pt>
              <c:pt idx="10">
                <c:v>Passenger 2023 Auto</c:v>
              </c:pt>
              <c:pt idx="11">
                <c:v>Passenger 2023 Manual</c:v>
              </c:pt>
              <c:pt idx="12">
                <c:v>Sedan 2022 Auto</c:v>
              </c:pt>
              <c:pt idx="13">
                <c:v>Sedan 2022 Manual</c:v>
              </c:pt>
              <c:pt idx="14">
                <c:v>Sedan 2023 Auto</c:v>
              </c:pt>
              <c:pt idx="15">
                <c:v>Sedan 2023 Manual</c:v>
              </c:pt>
              <c:pt idx="16">
                <c:v>SUV 2022 Auto</c:v>
              </c:pt>
              <c:pt idx="17">
                <c:v>SUV 2022 Manual</c:v>
              </c:pt>
              <c:pt idx="18">
                <c:v>SUV 2023 Auto</c:v>
              </c:pt>
              <c:pt idx="19">
                <c:v>SUV 2023 Manual</c:v>
              </c:pt>
            </c:strLit>
          </c:cat>
          <c:val>
            <c:numLit>
              <c:formatCode>General</c:formatCode>
              <c:ptCount val="20"/>
              <c:pt idx="0">
                <c:v>13192205</c:v>
              </c:pt>
              <c:pt idx="1">
                <c:v>12542856</c:v>
              </c:pt>
              <c:pt idx="2">
                <c:v>34280755</c:v>
              </c:pt>
              <c:pt idx="3">
                <c:v>32441173</c:v>
              </c:pt>
              <c:pt idx="4">
                <c:v>33727482</c:v>
              </c:pt>
              <c:pt idx="5">
                <c:v>30971611</c:v>
              </c:pt>
              <c:pt idx="6">
                <c:v>62260794</c:v>
              </c:pt>
              <c:pt idx="7">
                <c:v>49834903</c:v>
              </c:pt>
              <c:pt idx="8">
                <c:v>21628042</c:v>
              </c:pt>
              <c:pt idx="9">
                <c:v>20414531</c:v>
              </c:pt>
              <c:pt idx="10">
                <c:v>39544217</c:v>
              </c:pt>
              <c:pt idx="11">
                <c:v>38185421</c:v>
              </c:pt>
              <c:pt idx="12">
                <c:v>29068096</c:v>
              </c:pt>
              <c:pt idx="13">
                <c:v>19487713</c:v>
              </c:pt>
              <c:pt idx="14">
                <c:v>52392156</c:v>
              </c:pt>
              <c:pt idx="15">
                <c:v>40327635</c:v>
              </c:pt>
              <c:pt idx="16">
                <c:v>32874248</c:v>
              </c:pt>
              <c:pt idx="17">
                <c:v>31163196</c:v>
              </c:pt>
              <c:pt idx="18">
                <c:v>56034280</c:v>
              </c:pt>
              <c:pt idx="19">
                <c:v>58627764</c:v>
              </c:pt>
            </c:numLit>
          </c:val>
          <c:extLst>
            <c:ext xmlns:c16="http://schemas.microsoft.com/office/drawing/2014/chart" uri="{C3380CC4-5D6E-409C-BE32-E72D297353CC}">
              <c16:uniqueId val="{00000000-4A94-4AA7-89B9-2403D19B9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550192"/>
        <c:axId val="265551152"/>
      </c:barChart>
      <c:catAx>
        <c:axId val="26555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51152"/>
        <c:crosses val="autoZero"/>
        <c:auto val="1"/>
        <c:lblAlgn val="ctr"/>
        <c:lblOffset val="100"/>
        <c:noMultiLvlLbl val="0"/>
      </c:catAx>
      <c:valAx>
        <c:axId val="2655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5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2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2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9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9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9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2845-6EB7-47E1-9B58-88A7FFBE796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13C59C-E53C-4C1C-ADC2-63D9142800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B17F-D821-3B25-D8F4-C4A24F727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Point</a:t>
            </a:r>
          </a:p>
        </p:txBody>
      </p:sp>
    </p:spTree>
    <p:extLst>
      <p:ext uri="{BB962C8B-B14F-4D97-AF65-F5344CB8AC3E}">
        <p14:creationId xmlns:p14="http://schemas.microsoft.com/office/powerpoint/2010/main" val="70184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0B28-78E6-0156-E0DB-581B02D3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and body style sales per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4AE22E-A2DA-4D42-8F5F-0993E35947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466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D189-EA02-41B8-2F70-951A04F3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9D3A-453F-0DA5-45E3-6CEDD5E9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sales was generated in 2023 compared to 2022.</a:t>
            </a:r>
          </a:p>
          <a:p>
            <a:r>
              <a:rPr lang="en-US" dirty="0"/>
              <a:t>More Marketing campaigns should be more intensified in the region with low sales 2023.</a:t>
            </a:r>
          </a:p>
          <a:p>
            <a:r>
              <a:rPr lang="en-US" dirty="0"/>
              <a:t>The marketing campaign adopted in the highest region should be replicated in the region with low sales 2023.</a:t>
            </a:r>
          </a:p>
          <a:p>
            <a:r>
              <a:rPr lang="en-US" dirty="0"/>
              <a:t>The company with low car purchased should be encouraged.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0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80F7-5648-578A-0A26-852EB6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3832-7A58-E59E-8F5A-FAA0302C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Car Point Sales Review</a:t>
            </a:r>
          </a:p>
          <a:p>
            <a:r>
              <a:rPr lang="en-US" dirty="0"/>
              <a:t>Total car sold per Region</a:t>
            </a:r>
          </a:p>
          <a:p>
            <a:r>
              <a:rPr lang="en-US" dirty="0"/>
              <a:t>Total no of car sales per company</a:t>
            </a:r>
          </a:p>
          <a:p>
            <a:r>
              <a:rPr lang="en-US" dirty="0"/>
              <a:t>Regional sales per year</a:t>
            </a:r>
          </a:p>
          <a:p>
            <a:r>
              <a:rPr lang="en-US" dirty="0"/>
              <a:t>Monthly sales per year</a:t>
            </a:r>
          </a:p>
          <a:p>
            <a:r>
              <a:rPr lang="en-US" dirty="0"/>
              <a:t>Total no of sales per year</a:t>
            </a:r>
          </a:p>
          <a:p>
            <a:r>
              <a:rPr lang="en-US" dirty="0"/>
              <a:t>Sales per Gender</a:t>
            </a:r>
          </a:p>
          <a:p>
            <a:r>
              <a:rPr lang="en-US" dirty="0"/>
              <a:t>Transmission and body style sales per year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7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ADE7-A9E4-3F96-9073-722C1DC3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Point Sales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2E18-D1ED-9891-8531-CAC77CFA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2022, Car Point embarked on a campaign that lasted for 4</a:t>
            </a:r>
            <a:r>
              <a:rPr lang="en-US" baseline="30000" dirty="0"/>
              <a:t>th</a:t>
            </a:r>
            <a:r>
              <a:rPr lang="en-US" dirty="0"/>
              <a:t> quarter of the year. The company is interested in knowing the effect of the campaign at the end of 2023.</a:t>
            </a:r>
          </a:p>
          <a:p>
            <a:pPr marL="0" indent="0">
              <a:buNone/>
            </a:pPr>
            <a:r>
              <a:rPr lang="en-US" dirty="0"/>
              <a:t>The campaign covers the following areas:</a:t>
            </a:r>
          </a:p>
          <a:p>
            <a:pPr marL="514350" indent="-514350">
              <a:buAutoNum type="arabicPeriod"/>
            </a:pPr>
            <a:r>
              <a:rPr lang="en-US" dirty="0"/>
              <a:t>Company Cover: 30</a:t>
            </a:r>
          </a:p>
          <a:p>
            <a:pPr marL="514350" indent="-514350">
              <a:buAutoNum type="arabicPeriod"/>
            </a:pPr>
            <a:r>
              <a:rPr lang="en-US" dirty="0"/>
              <a:t>Dealer Region Cover: 7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0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165D-E2BE-57D8-2FD0-B3FFD488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car sold per region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CDF050-B7E1-4712-9D67-C215C2263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71978"/>
              </p:ext>
            </p:extLst>
          </p:nvPr>
        </p:nvGraphicFramePr>
        <p:xfrm>
          <a:off x="695960" y="159194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51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8D36-B789-BF14-F47B-6A1E8F16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No of Car sales per company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B04F59-5417-4883-8ADA-4AB2816446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84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9B68-ACAB-6C59-81D5-DD79579B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sales per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0A56AA-F084-4AE7-984A-83D08E7BA4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02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2D58-774E-667F-12C7-DBA4A14C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per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66657B-3FFE-41DF-9923-1F53403409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16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323D-CD65-0D97-A326-2E1CBC03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No of Sales per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7410B5-3E2A-43C6-B62E-DB4A0B499A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250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0F1-77A1-EDDF-1F79-775AE3B3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per gender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46443-080F-4B99-9714-30DB2270E3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6369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224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Car Point</vt:lpstr>
      <vt:lpstr>Table of Content</vt:lpstr>
      <vt:lpstr>Car Point Sales Review</vt:lpstr>
      <vt:lpstr>Total car sold per region</vt:lpstr>
      <vt:lpstr>Total No of Car sales per company</vt:lpstr>
      <vt:lpstr>Regional sales per Year</vt:lpstr>
      <vt:lpstr>Monthly Sales per Year</vt:lpstr>
      <vt:lpstr>Total No of Sales per Year</vt:lpstr>
      <vt:lpstr>Sales per gender</vt:lpstr>
      <vt:lpstr>Transmission and body style sales per year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Point</dc:title>
  <dc:creator>ajalaolateju@gmail.com</dc:creator>
  <cp:lastModifiedBy>ajalaolateju@gmail.com</cp:lastModifiedBy>
  <cp:revision>5</cp:revision>
  <dcterms:created xsi:type="dcterms:W3CDTF">2024-03-17T13:00:37Z</dcterms:created>
  <dcterms:modified xsi:type="dcterms:W3CDTF">2024-03-17T14:12:01Z</dcterms:modified>
</cp:coreProperties>
</file>