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402-E4F9-5F5E-7910-4D2185E0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C45B-A64B-61CE-5A45-EDE6D5A6D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4D6E-F16F-3076-67AE-3C62BDFE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100E-0212-DA78-756B-FACE2A7A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5E35-F06E-F6FE-34B0-B3916F58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D534-E28E-EF62-1A28-92A6CA33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4A8F-E087-1D73-DE9D-B3772F81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2EE4-7B6D-F3F6-8082-0E8F609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7C7C-5546-0D01-B440-3CBD73B7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6AA9-3580-A2A1-D1EC-B419DFA4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1BDC2-139C-FDFF-0ED0-2A98464ED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893F2-C345-0B63-4200-3DA1D3EEE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D34F-ED7C-9556-AAF2-309DB97C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267E-D939-7F4E-04A5-957133D9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49D4-0D61-A3C8-1D49-DA33E514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3A01-E532-9907-C7AD-DB2F193C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8DA7-5489-0779-A8CD-223F0C3C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868-882A-BC04-1BD9-BB33F505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BCDF-1A21-E9CB-B874-983B4868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D2AD-88D4-E1E3-B10E-9050B0E5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2BA1-1F70-4D1A-ED39-B0E71A5E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F327C-7C5B-C7AE-C66B-B84C723A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6562-21DA-6EBA-9D55-20964BDD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A3CE-9975-ECB8-DC88-5354077B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FBA9-ABFD-207A-B788-F6109F5C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6C5D-2B76-E630-827C-F84880E8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5326-5ECB-71F5-A4B2-E4432AE7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FCAC8-FE19-089D-AC6E-A6B26C0BB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780F-357D-7942-DA15-90F580A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5636F-8744-5E3E-F349-2CF1A146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8FFA1-7553-3066-DEF9-E3E6A2F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2483-0984-DC17-59F4-3E9A846D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7992-C040-AF23-C5A7-2473ED67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F8846-E0B6-0CFD-330C-34019F52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9AA62-5706-792F-B8A7-139C2B879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B8F20-9FDA-25A6-6970-029E063BA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A8AA0-10B5-1536-C651-21EF48B3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6A138-2E20-BAE9-35E1-22DF614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8DE48-345B-6693-D2D4-7068A14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79FF-DD56-897C-A128-22AEF0B3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670AC-2B3A-6594-AB84-7DCC4171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2C48F-6F29-C057-87B5-281C8928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8C9BC-417A-6B08-F2E9-0F2BBEE1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F21B3-0D10-7A61-5B81-B44A1716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309DE-2CB6-8D39-FB87-D1A49A02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CD368-41BC-A3B5-5380-46AAE7B4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D1D7-3567-DE59-35D2-C926E5A6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4426-5CAA-4D61-2179-1BBB5669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284E7-B8C1-B429-6932-369E576FD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B710-5D77-5174-EE67-AE74ECF6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D492-EE41-8D82-5E82-498E2F4C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AB8A-65C7-660D-2C31-FAC38EB1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D0B1-B447-4617-5BAA-C3815F7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851F7-8E18-7829-F8E3-D127166C2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55F3B-51DE-7F46-EDF8-5953BA66B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F6DC-5F6B-1D4F-2CA8-567C6760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7378F-35E0-159B-1E11-5DC87DBC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4FA4-B90A-700F-972E-F27ACCF7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4993F-3B93-CCC6-3AE0-BE353B62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70BA-D6E7-8BF3-3535-F86E52A9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5AA7-940C-5BB0-FED2-5609697A3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574DB-4614-4CAD-8273-397E7B20735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D943B-E484-F893-D595-DD18BB0F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1E5C-CBD8-312B-3825-05FDE602B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80887-161A-45C1-867D-F5E2FC7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DA63-0456-508D-A9B6-453E10110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D639A-4825-E424-B69E-CE8F37F79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TOPIC: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39108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314D-751D-0331-9353-F8182EF4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FBB2-3193-6C24-0AD9-04CCD9EC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207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5F2-6799-A495-E387-AC26838F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17EC-4F0F-FEA3-0864-AF51580F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large company employs at any given point of time, around 4000 employees. However, every year, around 15% of its employees leave the company and need to be replaced with the talent pool available n the job market.</a:t>
            </a:r>
          </a:p>
        </p:txBody>
      </p:sp>
    </p:spTree>
    <p:extLst>
      <p:ext uri="{BB962C8B-B14F-4D97-AF65-F5344CB8AC3E}">
        <p14:creationId xmlns:p14="http://schemas.microsoft.com/office/powerpoint/2010/main" val="56692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889A-D3E7-47F3-8488-155D7745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83B3-BE22-0DCD-3114-20C2E31E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management believes that the level of attrition (employees leaving, either on their own or because they got fired) is bad for the company, because of the following reasons:</a:t>
            </a:r>
          </a:p>
          <a:p>
            <a:pPr marL="514350" indent="-514350">
              <a:buAutoNum type="arabicPeriod"/>
            </a:pPr>
            <a:r>
              <a:rPr lang="en-US" dirty="0"/>
              <a:t>The former employees’ projects get delayed, which makes it difficult to meet timelines, resulting in a reputation loss among consumers and partners.</a:t>
            </a:r>
          </a:p>
          <a:p>
            <a:pPr marL="514350" indent="-514350">
              <a:buAutoNum type="arabicPeriod"/>
            </a:pPr>
            <a:r>
              <a:rPr lang="en-US" dirty="0"/>
              <a:t>A sizeable department has to be maintained, for the purposes of recruiting new talent.</a:t>
            </a:r>
          </a:p>
          <a:p>
            <a:pPr marL="514350" indent="-514350">
              <a:buAutoNum type="arabicPeriod"/>
            </a:pPr>
            <a:r>
              <a:rPr lang="en-US" dirty="0"/>
              <a:t>More often than not, the new employees have to be trained for the job and/or given time to acclimatize themselves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90664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CC94-36A8-F800-F8D9-89DE0254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 descr="A black screen with white text">
            <a:extLst>
              <a:ext uri="{FF2B5EF4-FFF2-40B4-BE49-F238E27FC236}">
                <a16:creationId xmlns:a16="http://schemas.microsoft.com/office/drawing/2014/main" id="{20AAA783-70B0-6AB3-91F1-F30D1020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1690687"/>
            <a:ext cx="5390803" cy="422797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89E68E-C1A1-7358-4200-4356B17B1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730240" cy="41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8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EAC-8641-6A21-A7F5-D1C3B8A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CONT…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883D304D-2185-C7BA-234E-1CC1956A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6" y="1690688"/>
            <a:ext cx="5494764" cy="4410854"/>
          </a:xfrm>
        </p:spPr>
      </p:pic>
      <p:pic>
        <p:nvPicPr>
          <p:cNvPr id="7" name="Picture 6" descr="A graph of a bar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6AC1E72A-9A68-3E87-9CB8-1756FCC21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49" y="1690688"/>
            <a:ext cx="5494764" cy="42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A175-D4C3-3BE0-E94E-FA17C347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CONT…</a:t>
            </a:r>
          </a:p>
        </p:txBody>
      </p:sp>
      <p:pic>
        <p:nvPicPr>
          <p:cNvPr id="5" name="Content Placeholder 4" descr="A graph of blue squares&#10;&#10;Description automatically generated">
            <a:extLst>
              <a:ext uri="{FF2B5EF4-FFF2-40B4-BE49-F238E27FC236}">
                <a16:creationId xmlns:a16="http://schemas.microsoft.com/office/drawing/2014/main" id="{321A1F47-7AC5-41C5-C688-B55A4042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1" y="1690688"/>
            <a:ext cx="5194820" cy="4111596"/>
          </a:xfrm>
        </p:spPr>
      </p:pic>
      <p:pic>
        <p:nvPicPr>
          <p:cNvPr id="7" name="Picture 6" descr="A graph of blue squares&#10;&#10;Description automatically generated">
            <a:extLst>
              <a:ext uri="{FF2B5EF4-FFF2-40B4-BE49-F238E27FC236}">
                <a16:creationId xmlns:a16="http://schemas.microsoft.com/office/drawing/2014/main" id="{12630206-657C-9916-604A-C26D5C605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442064" cy="41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4529-610A-FFF3-AB6D-CC0FD92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CONT…</a:t>
            </a:r>
          </a:p>
        </p:txBody>
      </p:sp>
      <p:pic>
        <p:nvPicPr>
          <p:cNvPr id="5" name="Content Placeholder 4" descr="A graph of blue squares&#10;&#10;Description automatically generated">
            <a:extLst>
              <a:ext uri="{FF2B5EF4-FFF2-40B4-BE49-F238E27FC236}">
                <a16:creationId xmlns:a16="http://schemas.microsoft.com/office/drawing/2014/main" id="{3BEDE2E2-5E16-DE3E-5437-98DA98BFA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52" y="1862051"/>
            <a:ext cx="7697584" cy="4206240"/>
          </a:xfrm>
        </p:spPr>
      </p:pic>
    </p:spTree>
    <p:extLst>
      <p:ext uri="{BB962C8B-B14F-4D97-AF65-F5344CB8AC3E}">
        <p14:creationId xmlns:p14="http://schemas.microsoft.com/office/powerpoint/2010/main" val="8531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576C-4723-17D1-51D0-3F3F2A26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116C-120B-A75D-B170-4D31A354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number of employee that are still in the company is higher than the number of employee that has left.</a:t>
            </a:r>
          </a:p>
          <a:p>
            <a:pPr marL="514350" indent="-514350">
              <a:buAutoNum type="arabicPeriod"/>
            </a:pPr>
            <a:r>
              <a:rPr lang="en-US" dirty="0"/>
              <a:t>The total number of employee in the company is 4410</a:t>
            </a:r>
          </a:p>
          <a:p>
            <a:pPr marL="514350" indent="-514350">
              <a:buAutoNum type="arabicPeriod"/>
            </a:pPr>
            <a:r>
              <a:rPr lang="en-US" dirty="0"/>
              <a:t>Research and Development department has the highest numbers of employee</a:t>
            </a:r>
          </a:p>
          <a:p>
            <a:pPr marL="514350" indent="-514350">
              <a:buAutoNum type="arabicPeriod"/>
            </a:pPr>
            <a:r>
              <a:rPr lang="en-US" dirty="0"/>
              <a:t>The number of employee that live far from home is very high</a:t>
            </a:r>
          </a:p>
          <a:p>
            <a:pPr marL="514350" indent="-514350">
              <a:buAutoNum type="arabicPeriod"/>
            </a:pPr>
            <a:r>
              <a:rPr lang="en-US" dirty="0"/>
              <a:t>Level 5 has the highest job level.</a:t>
            </a:r>
          </a:p>
          <a:p>
            <a:pPr marL="514350" indent="-514350">
              <a:buAutoNum type="arabicPeriod"/>
            </a:pPr>
            <a:r>
              <a:rPr lang="en-US" dirty="0"/>
              <a:t>Most employee in the company rarely travel.</a:t>
            </a:r>
          </a:p>
        </p:txBody>
      </p:sp>
    </p:spTree>
    <p:extLst>
      <p:ext uri="{BB962C8B-B14F-4D97-AF65-F5344CB8AC3E}">
        <p14:creationId xmlns:p14="http://schemas.microsoft.com/office/powerpoint/2010/main" val="157651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FINAL PROJECT</vt:lpstr>
      <vt:lpstr>TABLE OF CONTENT</vt:lpstr>
      <vt:lpstr>INTRODUCTION</vt:lpstr>
      <vt:lpstr>PROBLEM STATEMENT</vt:lpstr>
      <vt:lpstr>VISUALIZATIONS</vt:lpstr>
      <vt:lpstr>VISUALIZATION CONT…</vt:lpstr>
      <vt:lpstr>VISUALIZATION CONT…</vt:lpstr>
      <vt:lpstr>VISUALIZATION CONT…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ajalaolateju@gmail.com</dc:creator>
  <cp:lastModifiedBy>ajalaolateju@gmail.com</cp:lastModifiedBy>
  <cp:revision>2</cp:revision>
  <dcterms:created xsi:type="dcterms:W3CDTF">2024-06-25T20:07:40Z</dcterms:created>
  <dcterms:modified xsi:type="dcterms:W3CDTF">2024-06-25T20:33:53Z</dcterms:modified>
</cp:coreProperties>
</file>