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324" r:id="rId4"/>
    <p:sldId id="258" r:id="rId5"/>
    <p:sldId id="259" r:id="rId6"/>
    <p:sldId id="262" r:id="rId7"/>
    <p:sldId id="261" r:id="rId8"/>
    <p:sldId id="263" r:id="rId9"/>
    <p:sldId id="317" r:id="rId10"/>
    <p:sldId id="265" r:id="rId11"/>
    <p:sldId id="264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325" r:id="rId20"/>
    <p:sldId id="277" r:id="rId21"/>
    <p:sldId id="278" r:id="rId22"/>
    <p:sldId id="279" r:id="rId23"/>
    <p:sldId id="327" r:id="rId24"/>
    <p:sldId id="280" r:id="rId25"/>
    <p:sldId id="281" r:id="rId26"/>
    <p:sldId id="282" r:id="rId27"/>
    <p:sldId id="328" r:id="rId28"/>
    <p:sldId id="283" r:id="rId29"/>
    <p:sldId id="329" r:id="rId30"/>
    <p:sldId id="284" r:id="rId31"/>
    <p:sldId id="288" r:id="rId32"/>
    <p:sldId id="286" r:id="rId33"/>
    <p:sldId id="285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306" r:id="rId46"/>
    <p:sldId id="299" r:id="rId47"/>
    <p:sldId id="321" r:id="rId48"/>
    <p:sldId id="300" r:id="rId49"/>
    <p:sldId id="301" r:id="rId50"/>
    <p:sldId id="330" r:id="rId51"/>
    <p:sldId id="302" r:id="rId52"/>
    <p:sldId id="331" r:id="rId53"/>
    <p:sldId id="303" r:id="rId54"/>
    <p:sldId id="332" r:id="rId55"/>
    <p:sldId id="304" r:id="rId56"/>
    <p:sldId id="322" r:id="rId57"/>
    <p:sldId id="305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23" r:id="rId68"/>
    <p:sldId id="318" r:id="rId69"/>
    <p:sldId id="333" r:id="rId70"/>
    <p:sldId id="319" r:id="rId71"/>
    <p:sldId id="320" r:id="rId72"/>
    <p:sldId id="334" r:id="rId73"/>
    <p:sldId id="326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3A3AAE-0D81-4397-A232-AA1E8B46BE8E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E05F2-68D4-4929-9984-781E89B8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69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3A3AAE-0D81-4397-A232-AA1E8B46BE8E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E05F2-68D4-4929-9984-781E89B8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73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3A3AAE-0D81-4397-A232-AA1E8B46BE8E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E05F2-68D4-4929-9984-781E89B8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190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Garamond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aramond" pitchFamily="18" charset="0"/>
              </a:defRPr>
            </a:lvl1pPr>
            <a:lvl2pPr>
              <a:defRPr>
                <a:latin typeface="Garamond" pitchFamily="18" charset="0"/>
              </a:defRPr>
            </a:lvl2pPr>
            <a:lvl3pPr>
              <a:defRPr>
                <a:latin typeface="Garamond" pitchFamily="18" charset="0"/>
              </a:defRPr>
            </a:lvl3pPr>
            <a:lvl4pPr>
              <a:defRPr>
                <a:latin typeface="Garamond" pitchFamily="18" charset="0"/>
              </a:defRPr>
            </a:lvl4pPr>
            <a:lvl5pPr>
              <a:defRPr>
                <a:latin typeface="Garamond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3A3AAE-0D81-4397-A232-AA1E8B46BE8E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E05F2-68D4-4929-9984-781E89B8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56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3A3AAE-0D81-4397-A232-AA1E8B46BE8E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E05F2-68D4-4929-9984-781E89B8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74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3A3AAE-0D81-4397-A232-AA1E8B46BE8E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E05F2-68D4-4929-9984-781E89B8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96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3A3AAE-0D81-4397-A232-AA1E8B46BE8E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E05F2-68D4-4929-9984-781E89B8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70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3A3AAE-0D81-4397-A232-AA1E8B46BE8E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E05F2-68D4-4929-9984-781E89B8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2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3A3AAE-0D81-4397-A232-AA1E8B46BE8E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E05F2-68D4-4929-9984-781E89B8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20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3A3AAE-0D81-4397-A232-AA1E8B46BE8E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E05F2-68D4-4929-9984-781E89B8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62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3A3AAE-0D81-4397-A232-AA1E8B46BE8E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E05F2-68D4-4929-9984-781E89B8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00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C:\Documents and Settings\Administrator\Desktop\slide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F3A3AAE-0D81-4397-A232-AA1E8B46BE8E}" type="datetimeFigureOut">
              <a:rPr lang="en-IN" smtClean="0"/>
              <a:t>05-03-2022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073E05F2-68D4-4929-9984-781E89B815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05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unique.asp" TargetMode="External"/><Relationship Id="rId2" Type="http://schemas.openxmlformats.org/officeDocument/2006/relationships/hyperlink" Target="https://www.w3schools.com/sql/sql_notnull.as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w3schools.com/sql/sql_create_index.asp" TargetMode="External"/><Relationship Id="rId5" Type="http://schemas.openxmlformats.org/officeDocument/2006/relationships/hyperlink" Target="https://www.w3schools.com/sql/sql_default.asp" TargetMode="External"/><Relationship Id="rId4" Type="http://schemas.openxmlformats.org/officeDocument/2006/relationships/hyperlink" Target="https://www.w3schools.com/sql/sql_check.asp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Cryptographic_hash_function" TargetMode="Externa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725" y="2092326"/>
            <a:ext cx="10363200" cy="1470025"/>
          </a:xfrm>
        </p:spPr>
        <p:txBody>
          <a:bodyPr/>
          <a:lstStyle/>
          <a:p>
            <a:r>
              <a:rPr lang="en-US" sz="9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</a:t>
            </a:r>
            <a:endParaRPr lang="en-IN" sz="9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019299" y="374382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Model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242887" y="1148815"/>
            <a:ext cx="11706225" cy="1352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DBMSs add database functionality to object programming languages. They bring much more than persistent storage of programming language objects.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C146923-A709-4F36-A2F7-82B0570B9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724" y="3059631"/>
            <a:ext cx="7839075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019300" y="426219"/>
            <a:ext cx="8153400" cy="990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b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95263" y="1054969"/>
            <a:ext cx="11801474" cy="20810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(RDBMS - relational database management system) A database based on the relational model developed by E.F. Code.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such a database the data and relations between them are organized in tables. A table is a collection of records and each record in a table contains the same fields. 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6AC114-7946-4A2C-978F-4915E1D80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604" y="3269481"/>
            <a:ext cx="81534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019300" y="469532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Relational Tables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876500" y="1397368"/>
            <a:ext cx="9813925" cy="449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 are atomic.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of the values in a column have the same data type.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row is unique.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sequence of columns is insignificant.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sequence of rows is insignificant.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column has a unique name.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Integrity constraints maintain data consistency across multiple tables</a:t>
            </a:r>
            <a:r>
              <a:rPr lang="en-US" sz="1400" b="0" i="0" dirty="0">
                <a:solidFill>
                  <a:srgbClr val="474747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019300" y="172152"/>
            <a:ext cx="8153400" cy="99060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DBMS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061252" y="1340017"/>
            <a:ext cx="8153400" cy="4495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IN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Integrity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Data Security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Better data integration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Minimized Data Inconsistency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Faster Data Access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Recovery and Backup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Increased end-user productivity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IN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Simplicity</a:t>
            </a:r>
          </a:p>
          <a:p>
            <a:pPr marL="0" indent="0">
              <a:buNone/>
            </a:pPr>
            <a:endParaRPr lang="en-IN" sz="1100" b="0" i="0" dirty="0">
              <a:solidFill>
                <a:srgbClr val="333333"/>
              </a:solidFill>
              <a:effectLst/>
              <a:latin typeface="Montserrat" panose="020B0604020202020204" pitchFamily="2" charset="0"/>
            </a:endParaRPr>
          </a:p>
          <a:p>
            <a:pPr marL="0" indent="0">
              <a:buNone/>
            </a:pPr>
            <a:endParaRPr lang="en-IN" sz="1600" b="0" i="0" dirty="0">
              <a:solidFill>
                <a:srgbClr val="333333"/>
              </a:solidFill>
              <a:effectLst/>
              <a:latin typeface="Montserrat" panose="020B0604020202020204" pitchFamily="2" charset="0"/>
            </a:endParaRPr>
          </a:p>
          <a:p>
            <a:pPr marL="514350" indent="-51435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019300" y="400150"/>
            <a:ext cx="8153400" cy="99060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 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DBMS</a:t>
            </a:r>
            <a:br>
              <a:rPr lang="en-US" dirty="0">
                <a:solidFill>
                  <a:srgbClr val="00B050"/>
                </a:solidFill>
              </a:rPr>
            </a:b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1146376" y="1567414"/>
            <a:ext cx="8153400" cy="4495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Hardware and Software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Data Conversion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Staff Training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Appointing Technical Staff</a:t>
            </a:r>
          </a:p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Damage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097605" y="1137641"/>
            <a:ext cx="10456220" cy="222468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60120" rIns="90000" bIns="45000"/>
          <a:lstStyle>
            <a:defPPr>
              <a:defRPr lang="en-GB"/>
            </a:defPPr>
            <a:lvl1pPr marL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742950" lvl="1" indent="-28575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2pPr>
            <a:lvl3pPr marL="1143000" lvl="2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3pPr>
            <a:lvl4pPr marL="1600200" lvl="3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4pPr>
            <a:lvl5pPr marL="2057400" lvl="4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5pPr>
            <a:lvl6pPr marL="2286000" lvl="5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6pPr>
            <a:lvl7pPr marL="2743200" lvl="6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7pPr>
            <a:lvl8pPr marL="3200400" lvl="7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8pPr>
            <a:lvl9pPr marL="3657600" lvl="8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9pPr>
          </a:lstStyle>
          <a:p>
            <a:pPr marL="214630" marR="0" indent="-212725" defTabSz="449580">
              <a:lnSpc>
                <a:spcPct val="100000"/>
              </a:lnSpc>
              <a:spcBef>
                <a:spcPts val="1450"/>
              </a:spcBef>
              <a:spcAft>
                <a:spcPts val="14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+mn-cs"/>
              </a:rPr>
              <a:t>Constraints are the rules enforced on data columns on table. </a:t>
            </a:r>
          </a:p>
          <a:p>
            <a:pPr marL="214630" marR="0" indent="-212725" defTabSz="449580">
              <a:lnSpc>
                <a:spcPct val="100000"/>
              </a:lnSpc>
              <a:spcBef>
                <a:spcPts val="1450"/>
              </a:spcBef>
              <a:spcAft>
                <a:spcPts val="14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+mn-cs"/>
              </a:rPr>
              <a:t>These are used to limit the type of data that can go into a table. </a:t>
            </a:r>
          </a:p>
          <a:p>
            <a:pPr marL="214630" marR="0" indent="-212725" defTabSz="449580">
              <a:lnSpc>
                <a:spcPct val="100000"/>
              </a:lnSpc>
              <a:spcBef>
                <a:spcPts val="1450"/>
              </a:spcBef>
              <a:spcAft>
                <a:spcPts val="14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+mn-cs"/>
              </a:rPr>
              <a:t>This ensures the accuracy and reliability of the data in the database</a:t>
            </a:r>
            <a:r>
              <a:rPr kumimoji="0" lang="en-IN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+mn-cs"/>
              </a:rPr>
              <a:t>. </a:t>
            </a:r>
          </a:p>
          <a:p>
            <a:pPr marL="215900" marR="0" indent="-214630" defTabSz="449580">
              <a:lnSpc>
                <a:spcPct val="95000"/>
              </a:lnSpc>
              <a:spcAft>
                <a:spcPts val="165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endParaRPr kumimoji="0" lang="en-IN" kern="1200" cap="none" spc="0" normalizeH="0" baseline="0" noProof="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96784" y="2855863"/>
            <a:ext cx="8903591" cy="31085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 NULL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a column cannot have a NULL value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UNIQUE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Ensures that all values in a column are different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 Ensures that the values in a column satisfies a specific condition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DEFAULT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Sets a default value for a column if no value is specified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 INDEX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Used to create and retrieve data from the database very quickly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D5A5DA-2B1E-45D7-950C-CFFD2017F1B4}"/>
              </a:ext>
            </a:extLst>
          </p:cNvPr>
          <p:cNvSpPr txBox="1"/>
          <p:nvPr/>
        </p:nvSpPr>
        <p:spPr>
          <a:xfrm>
            <a:off x="4000500" y="337422"/>
            <a:ext cx="4191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28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charset="-122"/>
                <a:cs typeface="+mn-cs"/>
              </a:rPr>
              <a:t>SQL Constraints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228" y="0"/>
            <a:ext cx="10515600" cy="1325563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263140" y="2819400"/>
            <a:ext cx="10270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21715" y="1630029"/>
            <a:ext cx="10148570" cy="3807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data types :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int,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float, real, etc.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and Time data types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Date, Time, Datetime, etc.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and String data types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char, varchar, text, etc.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Unicode character string data types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example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nchar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nvarchar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ntext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data types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binary,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varbinary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EFD7-224F-4FBF-84D7-C9046F9D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5264"/>
            <a:ext cx="10972800" cy="1143000"/>
          </a:xfrm>
        </p:spPr>
        <p:txBody>
          <a:bodyPr/>
          <a:lstStyle/>
          <a:p>
            <a:r>
              <a:rPr lang="en-IN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DBMS Keys</a:t>
            </a:r>
            <a:br>
              <a:rPr lang="en-IN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FAF7F-AA45-4521-8125-10112C4240BD}"/>
              </a:ext>
            </a:extLst>
          </p:cNvPr>
          <p:cNvSpPr txBox="1"/>
          <p:nvPr/>
        </p:nvSpPr>
        <p:spPr>
          <a:xfrm>
            <a:off x="457200" y="1344645"/>
            <a:ext cx="11410950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KEYS in DBMS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an attribute or set of attributes which helps you to identify a row(tuple) in a relation(table). They allow you to find the relation between two tables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6910D-86FE-4032-9758-95899590A9D3}"/>
              </a:ext>
            </a:extLst>
          </p:cNvPr>
          <p:cNvSpPr txBox="1"/>
          <p:nvPr/>
        </p:nvSpPr>
        <p:spPr>
          <a:xfrm>
            <a:off x="547687" y="3032158"/>
            <a:ext cx="112299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we need a Key?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Keys help you to identify any row of data in a table. </a:t>
            </a:r>
          </a:p>
          <a:p>
            <a:pPr algn="l">
              <a:lnSpc>
                <a:spcPct val="150000"/>
              </a:lnSpc>
            </a:pP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you to establish a relationship between and identify the relation between tables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 you to enforce identity and integrity in the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3272164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9B5574-6678-4E2B-B514-9C004C53472B}"/>
              </a:ext>
            </a:extLst>
          </p:cNvPr>
          <p:cNvSpPr txBox="1"/>
          <p:nvPr/>
        </p:nvSpPr>
        <p:spPr>
          <a:xfrm>
            <a:off x="600075" y="1623819"/>
            <a:ext cx="10991849" cy="3614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 Key – 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super key is a group of single or multiple keys which identifies rows in a table.</a:t>
            </a:r>
          </a:p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 Key – 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column or group of columns in a table that uniquely identify every row in that table.</a:t>
            </a:r>
          </a:p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Candidate Key – 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set of attributes that uniquely identify tuples in a table. Candidate Key is a super 				key with no repeated attributes.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E8D43BF-F84F-4335-9018-1F27D5A4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60363"/>
            <a:ext cx="10972800" cy="1143000"/>
          </a:xfrm>
        </p:spPr>
        <p:txBody>
          <a:bodyPr/>
          <a:lstStyle/>
          <a:p>
            <a:r>
              <a:rPr lang="en-IN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DBMS Keys</a:t>
            </a:r>
            <a:br>
              <a:rPr lang="en-IN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031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709AC4-D447-4DDC-9E54-2B92DAF46807}"/>
              </a:ext>
            </a:extLst>
          </p:cNvPr>
          <p:cNvSpPr txBox="1"/>
          <p:nvPr/>
        </p:nvSpPr>
        <p:spPr>
          <a:xfrm>
            <a:off x="609599" y="1797656"/>
            <a:ext cx="11652985" cy="326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Alternate Key –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column or group of columns in a table that uniquely identify every row in that table.</a:t>
            </a:r>
          </a:p>
          <a:p>
            <a:pPr algn="l">
              <a:lnSpc>
                <a:spcPct val="300000"/>
              </a:lnSpc>
            </a:pPr>
            <a:endParaRPr lang="en-US" sz="1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Foreign Key – 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column that creates a relationship between two tables. The purpose of Foreign keys is 				to maintain data integrity and allow navigation between two different instances of an entity.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20A4B6-D250-4612-9DCF-919C128B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343032"/>
            <a:ext cx="10972800" cy="1143000"/>
          </a:xfrm>
        </p:spPr>
        <p:txBody>
          <a:bodyPr/>
          <a:lstStyle/>
          <a:p>
            <a:r>
              <a:rPr lang="en-IN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DBMS Keys</a:t>
            </a:r>
            <a:br>
              <a:rPr lang="en-IN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96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7469"/>
            <a:ext cx="10515600" cy="701675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What is Database Management System?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771525" y="1228725"/>
            <a:ext cx="10353676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Systems (DBMS) are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systems used to store, retrieve, and run queries on data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DBMS serves as an interface between an end-user and a database, allowing users to create, read, update, and delete data in the database.</a:t>
            </a:r>
            <a:r>
              <a:rPr lang="en-IN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IN" sz="2000" b="0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DBMS examples include MySQL, PostgreSQL, Microsoft Access, SQL Server, FileMaker, Oracle, RDBMS.</a:t>
            </a:r>
          </a:p>
          <a:p>
            <a:pPr>
              <a:lnSpc>
                <a:spcPct val="150000"/>
              </a:lnSpc>
            </a:pPr>
            <a:endParaRPr lang="en-IN" sz="20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D96CA708-D3E2-4EAE-B10B-D9C7055CEBF0}"/>
              </a:ext>
            </a:extLst>
          </p:cNvPr>
          <p:cNvSpPr txBox="1"/>
          <p:nvPr/>
        </p:nvSpPr>
        <p:spPr>
          <a:xfrm>
            <a:off x="5030787" y="2776537"/>
            <a:ext cx="3159125" cy="6524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70200" rIns="90000" bIns="45000"/>
          <a:lstStyle>
            <a:defPPr>
              <a:defRPr lang="en-GB"/>
            </a:defPPr>
            <a:lvl1pPr marL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742950" lvl="1" indent="-28575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2pPr>
            <a:lvl3pPr marL="1143000" lvl="2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3pPr>
            <a:lvl4pPr marL="1600200" lvl="3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4pPr>
            <a:lvl5pPr marL="2057400" lvl="4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5pPr>
            <a:lvl6pPr marL="2286000" lvl="5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6pPr>
            <a:lvl7pPr marL="2743200" lvl="6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7pPr>
            <a:lvl8pPr marL="3200400" lvl="7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8pPr>
            <a:lvl9pPr marL="3657600" lvl="8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9pPr>
          </a:lstStyle>
          <a:p>
            <a:pPr defTabSz="449580">
              <a:lnSpc>
                <a:spcPct val="95000"/>
              </a:lnSpc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</a:tabLst>
            </a:pPr>
            <a:r>
              <a:rPr lang="en-IN" altLang="x-none" sz="4400" b="1" dirty="0">
                <a:solidFill>
                  <a:srgbClr val="000000"/>
                </a:solidFill>
                <a:latin typeface="Times New Roman" panose="02020603050405020304" pitchFamily="16" charset="0"/>
                <a:cs typeface="Arial Unicode MS" charset="0"/>
              </a:rPr>
              <a:t>SQL</a:t>
            </a:r>
            <a:endParaRPr lang="en-IN" altLang="x-none" sz="4400" b="1" dirty="0">
              <a:solidFill>
                <a:srgbClr val="000000"/>
              </a:solidFill>
              <a:latin typeface="Times New Roman" panose="02020603050405020304" pitchFamily="16" charset="0"/>
              <a:ea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79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10875343-FBBF-4845-BF73-7430B0E4C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692944"/>
            <a:ext cx="10669587" cy="5472113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5000" rIns="90000" bIns="45000"/>
          <a:lstStyle>
            <a:defPPr>
              <a:defRPr lang="en-GB"/>
            </a:defPPr>
            <a:lvl1pPr marL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742950" lvl="1" indent="-28575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2pPr>
            <a:lvl3pPr marL="1143000" lvl="2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3pPr>
            <a:lvl4pPr marL="1600200" lvl="3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4pPr>
            <a:lvl5pPr marL="2057400" lvl="4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5pPr>
            <a:lvl6pPr marL="2286000" lvl="5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6pPr>
            <a:lvl7pPr marL="2743200" lvl="6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7pPr>
            <a:lvl8pPr marL="3200400" lvl="7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8pPr>
            <a:lvl9pPr marL="3657600" lvl="8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9pPr>
          </a:lstStyle>
          <a:p>
            <a:pPr marL="215900" marR="0" indent="-214630" defTabSz="449580"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endParaRPr kumimoji="0" lang="en-IN" sz="2000" kern="1200" cap="none" spc="0" normalizeH="0" baseline="0" noProof="0" dirty="0">
              <a:solidFill>
                <a:srgbClr val="000000"/>
              </a:solidFill>
              <a:latin typeface="Times New Roman" panose="02020603050405020304" pitchFamily="16" charset="0"/>
              <a:ea typeface="Microsoft YaHei" panose="020B0503020204020204" charset="-122"/>
              <a:cs typeface="+mn-cs"/>
            </a:endParaRPr>
          </a:p>
          <a:p>
            <a:pPr marL="214630" marR="0" indent="-212725" defTabSz="449580">
              <a:lnSpc>
                <a:spcPct val="200000"/>
              </a:lnSpc>
              <a:spcBef>
                <a:spcPts val="290"/>
              </a:spcBef>
              <a:spcAft>
                <a:spcPts val="29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r>
              <a:rPr kumimoji="0" lang="en-I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SQL</a:t>
            </a:r>
            <a:r>
              <a:rPr kumimoji="0" lang="en-I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 is </a:t>
            </a:r>
            <a:r>
              <a:rPr kumimoji="0" lang="en-IN" sz="2000" b="1" i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Structured Query Language</a:t>
            </a:r>
            <a:r>
              <a:rPr kumimoji="0" lang="en-I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, which is a computer language for storing, manipulating and retrieving data stored in relational database. </a:t>
            </a:r>
          </a:p>
          <a:p>
            <a:pPr marL="214630" marR="0" indent="-212725" defTabSz="449580">
              <a:lnSpc>
                <a:spcPct val="200000"/>
              </a:lnSpc>
              <a:spcBef>
                <a:spcPts val="290"/>
              </a:spcBef>
              <a:spcAft>
                <a:spcPts val="29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r>
              <a:rPr kumimoji="0" lang="en-I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SQL is the standard language for Relation Database System. </a:t>
            </a:r>
          </a:p>
          <a:p>
            <a:pPr marL="1905" marR="0" defTabSz="449580">
              <a:lnSpc>
                <a:spcPct val="200000"/>
              </a:lnSpc>
              <a:spcBef>
                <a:spcPts val="290"/>
              </a:spcBef>
              <a:spcAft>
                <a:spcPts val="290"/>
              </a:spcAft>
              <a:buClr>
                <a:srgbClr val="000000"/>
              </a:buClr>
              <a:buSzPct val="45000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endParaRPr kumimoji="0" lang="en-IN" sz="2000" kern="1200" cap="none" spc="0" normalizeH="0" baseline="0" noProof="0" dirty="0">
              <a:solidFill>
                <a:srgbClr val="000000"/>
              </a:solidFill>
              <a:latin typeface="Times New Roman" panose="02020603050405020304" pitchFamily="16" charset="0"/>
              <a:ea typeface="Microsoft YaHei" panose="020B0503020204020204" charset="-122"/>
              <a:cs typeface="+mn-cs"/>
            </a:endParaRPr>
          </a:p>
          <a:p>
            <a:pPr marL="214630" marR="0" indent="-212725" defTabSz="449580">
              <a:lnSpc>
                <a:spcPct val="200000"/>
              </a:lnSpc>
              <a:spcBef>
                <a:spcPts val="290"/>
              </a:spcBef>
              <a:spcAft>
                <a:spcPts val="29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r>
              <a:rPr kumimoji="0" lang="en-I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All relational database management systems like MySQL, MS Access, Oracle, Sybase, Informix, </a:t>
            </a:r>
            <a:r>
              <a:rPr kumimoji="0" lang="en-IN" sz="2000" kern="1200" cap="none" spc="0" normalizeH="0" baseline="0" noProof="0" dirty="0" err="1">
                <a:solidFill>
                  <a:srgbClr val="000000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postgres</a:t>
            </a:r>
            <a:r>
              <a:rPr kumimoji="0" lang="en-I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 and SQL Server use SQL as standard database language. </a:t>
            </a:r>
          </a:p>
        </p:txBody>
      </p:sp>
    </p:spTree>
    <p:extLst>
      <p:ext uri="{BB962C8B-B14F-4D97-AF65-F5344CB8AC3E}">
        <p14:creationId xmlns:p14="http://schemas.microsoft.com/office/powerpoint/2010/main" val="3799873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E49CEF70-7822-48D7-9749-807ACD746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703" y="1357161"/>
            <a:ext cx="11191875" cy="4148489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5000" rIns="90000" bIns="45000"/>
          <a:lstStyle>
            <a:defPPr>
              <a:defRPr lang="en-GB"/>
            </a:defPPr>
            <a:lvl1pPr marL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742950" lvl="1" indent="-28575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2pPr>
            <a:lvl3pPr marL="1143000" lvl="2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3pPr>
            <a:lvl4pPr marL="1600200" lvl="3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4pPr>
            <a:lvl5pPr marL="2057400" lvl="4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5pPr>
            <a:lvl6pPr marL="2286000" lvl="5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6pPr>
            <a:lvl7pPr marL="2743200" lvl="6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7pPr>
            <a:lvl8pPr marL="3200400" lvl="7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8pPr>
            <a:lvl9pPr marL="3657600" lvl="8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9pPr>
          </a:lstStyle>
          <a:p>
            <a:pPr marL="215900" marR="0" indent="-214630" defTabSz="449580">
              <a:spcBef>
                <a:spcPts val="590"/>
              </a:spcBef>
              <a:spcAft>
                <a:spcPts val="5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r>
              <a:rPr kumimoji="0" lang="en-I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SQL Commands:</a:t>
            </a:r>
          </a:p>
          <a:p>
            <a:pPr marL="214630" marR="0" indent="-212725" defTabSz="449580">
              <a:lnSpc>
                <a:spcPct val="250000"/>
              </a:lnSpc>
              <a:spcBef>
                <a:spcPts val="590"/>
              </a:spcBef>
              <a:spcAft>
                <a:spcPts val="59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r>
              <a:rPr kumimoji="0" lang="en-I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The standard SQL commands to interact with relational databases are </a:t>
            </a:r>
            <a:r>
              <a:rPr kumimoji="0" lang="en-IN" sz="2000" b="1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CREATE, SELECT, INSERT, UPDATE, DELETE and DROP. </a:t>
            </a:r>
          </a:p>
          <a:p>
            <a:pPr marL="1905" marR="0" defTabSz="449580">
              <a:spcBef>
                <a:spcPts val="590"/>
              </a:spcBef>
              <a:spcAft>
                <a:spcPts val="590"/>
              </a:spcAft>
              <a:buClr>
                <a:srgbClr val="000000"/>
              </a:buClr>
              <a:buSzPct val="45000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endParaRPr kumimoji="0" lang="en-IN" sz="2000" b="1" kern="1200" cap="none" spc="0" normalizeH="0" baseline="0" noProof="0" dirty="0">
              <a:solidFill>
                <a:srgbClr val="000000"/>
              </a:solidFill>
              <a:latin typeface="Times New Roman" panose="02020603050405020304" pitchFamily="16" charset="0"/>
              <a:ea typeface="Microsoft YaHei" panose="020B0503020204020204" charset="-122"/>
              <a:cs typeface="+mn-cs"/>
            </a:endParaRPr>
          </a:p>
          <a:p>
            <a:pPr marL="1905" marR="0" defTabSz="449580">
              <a:spcBef>
                <a:spcPts val="590"/>
              </a:spcBef>
              <a:spcAft>
                <a:spcPts val="590"/>
              </a:spcAft>
              <a:buClr>
                <a:srgbClr val="000000"/>
              </a:buClr>
              <a:buSzPct val="45000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endParaRPr kumimoji="0" lang="en-IN" sz="2000" b="1" kern="1200" cap="none" spc="0" normalizeH="0" baseline="0" noProof="0" dirty="0">
              <a:solidFill>
                <a:srgbClr val="000000"/>
              </a:solidFill>
              <a:latin typeface="Times New Roman" panose="02020603050405020304" pitchFamily="16" charset="0"/>
              <a:ea typeface="Microsoft YaHei" panose="020B0503020204020204" charset="-122"/>
              <a:cs typeface="+mn-cs"/>
            </a:endParaRPr>
          </a:p>
          <a:p>
            <a:pPr marL="214630" marR="0" indent="-212725" defTabSz="449580">
              <a:spcBef>
                <a:spcPts val="590"/>
              </a:spcBef>
              <a:spcAft>
                <a:spcPts val="59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r>
              <a:rPr kumimoji="0" lang="en-I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These commands can be classified into groups based on their nature: </a:t>
            </a:r>
          </a:p>
          <a:p>
            <a:pPr marL="1905" marR="0" defTabSz="449580">
              <a:spcBef>
                <a:spcPts val="590"/>
              </a:spcBef>
              <a:spcAft>
                <a:spcPts val="590"/>
              </a:spcAft>
              <a:buClr>
                <a:srgbClr val="000000"/>
              </a:buClr>
              <a:buSzPct val="45000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endParaRPr kumimoji="0" lang="en-IN" sz="2000" kern="1200" cap="none" spc="0" normalizeH="0" baseline="0" noProof="0" dirty="0">
              <a:solidFill>
                <a:srgbClr val="000000"/>
              </a:solidFill>
              <a:latin typeface="Times New Roman" panose="02020603050405020304" pitchFamily="16" charset="0"/>
              <a:ea typeface="Microsoft YaHei" panose="020B0503020204020204" charset="-122"/>
              <a:cs typeface="+mn-cs"/>
            </a:endParaRPr>
          </a:p>
          <a:p>
            <a:pPr marL="1905" marR="0" defTabSz="449580">
              <a:spcBef>
                <a:spcPts val="590"/>
              </a:spcBef>
              <a:spcAft>
                <a:spcPts val="590"/>
              </a:spcAft>
              <a:buClr>
                <a:srgbClr val="000000"/>
              </a:buClr>
              <a:buSzPct val="45000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endParaRPr kumimoji="0" lang="en-IN" sz="2000" kern="1200" cap="none" spc="0" normalizeH="0" baseline="0" noProof="0" dirty="0">
              <a:solidFill>
                <a:srgbClr val="000000"/>
              </a:solidFill>
              <a:latin typeface="Times New Roman" panose="02020603050405020304" pitchFamily="16" charset="0"/>
              <a:ea typeface="Microsoft YaHei" panose="020B0503020204020204" charset="-122"/>
              <a:cs typeface="+mn-cs"/>
            </a:endParaRPr>
          </a:p>
          <a:p>
            <a:pPr marL="215900" marR="0" indent="-214630" defTabSz="449580">
              <a:spcBef>
                <a:spcPts val="590"/>
              </a:spcBef>
              <a:spcAft>
                <a:spcPts val="5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endParaRPr kumimoji="0" lang="en-IN" sz="2000" kern="1200" cap="none" spc="0" normalizeH="0" baseline="0" noProof="0" dirty="0">
              <a:solidFill>
                <a:srgbClr val="000000"/>
              </a:solidFill>
              <a:latin typeface="Times New Roman" panose="02020603050405020304" pitchFamily="16" charset="0"/>
              <a:ea typeface="Microsoft YaHei" panose="020B0503020204020204" charset="-122"/>
              <a:cs typeface="+mn-cs"/>
            </a:endParaRPr>
          </a:p>
          <a:p>
            <a:pPr marL="215900" marR="0" indent="-214630" defTabSz="449580">
              <a:spcBef>
                <a:spcPts val="590"/>
              </a:spcBef>
              <a:spcAft>
                <a:spcPts val="5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endParaRPr kumimoji="0" lang="en-IN" sz="2000" kern="1200" cap="none" spc="0" normalizeH="0" baseline="0" noProof="0" dirty="0">
              <a:solidFill>
                <a:srgbClr val="000000"/>
              </a:solidFill>
              <a:latin typeface="Times New Roman" panose="02020603050405020304" pitchFamily="16" charset="0"/>
              <a:ea typeface="Microsoft YaHei" panose="020B050302020402020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1875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3DCE49-0305-4288-B7CF-402C04027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16302"/>
              </p:ext>
            </p:extLst>
          </p:nvPr>
        </p:nvGraphicFramePr>
        <p:xfrm>
          <a:off x="798796" y="2194234"/>
          <a:ext cx="10082212" cy="3167037"/>
        </p:xfrm>
        <a:graphic>
          <a:graphicData uri="http://schemas.openxmlformats.org/drawingml/2006/table">
            <a:tbl>
              <a:tblPr/>
              <a:tblGrid>
                <a:gridCol w="4970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2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997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  <a:tab pos="9410700" algn="l"/>
                        </a:tabLst>
                      </a:pPr>
                      <a:r>
                        <a:rPr kumimoji="0" lang="en-I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6" charset="0"/>
                          <a:ea typeface="Microsoft YaHei" panose="020B0503020204020204" charset="-122"/>
                        </a:rPr>
                        <a:t>Command </a:t>
                      </a:r>
                    </a:p>
                  </a:txBody>
                  <a:tcPr marL="90000" marR="90000" marT="81000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  <a:tab pos="9410700" algn="l"/>
                        </a:tabLst>
                      </a:pPr>
                      <a:r>
                        <a:rPr kumimoji="0" lang="en-I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6" charset="0"/>
                          <a:ea typeface="Microsoft YaHei" panose="020B0503020204020204" charset="-122"/>
                        </a:rPr>
                        <a:t>Description </a:t>
                      </a:r>
                    </a:p>
                  </a:txBody>
                  <a:tcPr marL="90000" marR="90000" marT="81000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272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6" charset="0"/>
                          <a:ea typeface="Microsoft YaHei" panose="020B0503020204020204" charset="-122"/>
                        </a:rPr>
                        <a:t>CREATE </a:t>
                      </a:r>
                    </a:p>
                  </a:txBody>
                  <a:tcPr marL="90000" marR="90000" marT="81000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6" charset="0"/>
                          <a:ea typeface="Microsoft YaHei" panose="020B0503020204020204" charset="-122"/>
                        </a:rPr>
                        <a:t>Creates a new table, a view of a table, or other object in database </a:t>
                      </a:r>
                    </a:p>
                  </a:txBody>
                  <a:tcPr marL="90000" marR="90000" marT="81000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4496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6" charset="0"/>
                          <a:ea typeface="Microsoft YaHei" panose="020B0503020204020204" charset="-122"/>
                        </a:rPr>
                        <a:t>ALTER </a:t>
                      </a:r>
                    </a:p>
                  </a:txBody>
                  <a:tcPr marL="90000" marR="90000" marT="81000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6" charset="0"/>
                          <a:ea typeface="Microsoft YaHei" panose="020B0503020204020204" charset="-122"/>
                        </a:rPr>
                        <a:t>Modifies an existing database object, such as a table. </a:t>
                      </a:r>
                    </a:p>
                  </a:txBody>
                  <a:tcPr marL="90000" marR="90000" marT="81000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272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6" charset="0"/>
                          <a:ea typeface="Microsoft YaHei" panose="020B0503020204020204" charset="-122"/>
                        </a:rPr>
                        <a:t>DROP </a:t>
                      </a:r>
                    </a:p>
                  </a:txBody>
                  <a:tcPr marL="90000" marR="90000" marT="81000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7675" algn="l"/>
                          <a:tab pos="896620" algn="l"/>
                          <a:tab pos="1346200" algn="l"/>
                          <a:tab pos="1795145" algn="l"/>
                          <a:tab pos="2244725" algn="l"/>
                          <a:tab pos="2693670" algn="l"/>
                          <a:tab pos="3143250" algn="l"/>
                          <a:tab pos="3592195" algn="l"/>
                          <a:tab pos="4041775" algn="l"/>
                          <a:tab pos="4490720" algn="l"/>
                          <a:tab pos="4940300" algn="l"/>
                          <a:tab pos="5389245" algn="l"/>
                          <a:tab pos="5838825" algn="l"/>
                          <a:tab pos="6287770" algn="l"/>
                          <a:tab pos="6737350" algn="l"/>
                          <a:tab pos="7186295" algn="l"/>
                          <a:tab pos="7635875" algn="l"/>
                          <a:tab pos="8084820" algn="l"/>
                          <a:tab pos="8534400" algn="l"/>
                          <a:tab pos="8983345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6" charset="0"/>
                          <a:ea typeface="Microsoft YaHei" panose="020B0503020204020204" charset="-122"/>
                        </a:rPr>
                        <a:t>Deletes an entire table, a view of a table or other object in the database. </a:t>
                      </a:r>
                    </a:p>
                  </a:txBody>
                  <a:tcPr marL="90000" marR="90000" marT="81000" marB="46800" horzOverflow="overflow">
                    <a:lnL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BF1368-6218-4378-9938-CA20B988F170}"/>
              </a:ext>
            </a:extLst>
          </p:cNvPr>
          <p:cNvSpPr txBox="1"/>
          <p:nvPr/>
        </p:nvSpPr>
        <p:spPr>
          <a:xfrm>
            <a:off x="1162251" y="1296674"/>
            <a:ext cx="86170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4630" marR="0" indent="-212725" defTabSz="449580">
              <a:spcBef>
                <a:spcPts val="590"/>
              </a:spcBef>
              <a:spcAft>
                <a:spcPts val="59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r>
              <a:rPr kumimoji="0" lang="en-I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SQL uses the following set of commands to define the structure of database.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F662C4-9442-44DC-943B-1855700D946B}"/>
              </a:ext>
            </a:extLst>
          </p:cNvPr>
          <p:cNvSpPr txBox="1"/>
          <p:nvPr/>
        </p:nvSpPr>
        <p:spPr>
          <a:xfrm>
            <a:off x="3295048" y="344999"/>
            <a:ext cx="56019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28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DDL -Data Definition Language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700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1AA284C3-AE82-41C5-88B4-E67B7735E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1039340"/>
            <a:ext cx="11801475" cy="502688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5000" rIns="90000" bIns="45000"/>
          <a:lstStyle>
            <a:defPPr>
              <a:defRPr lang="en-GB"/>
            </a:defPPr>
            <a:lvl1pPr marL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742950" lvl="1" indent="-28575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2pPr>
            <a:lvl3pPr marL="1143000" lvl="2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3pPr>
            <a:lvl4pPr marL="1600200" lvl="3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4pPr>
            <a:lvl5pPr marL="2057400" lvl="4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5pPr>
            <a:lvl6pPr marL="2286000" lvl="5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6pPr>
            <a:lvl7pPr marL="2743200" lvl="6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7pPr>
            <a:lvl8pPr marL="3200400" lvl="7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8pPr>
            <a:lvl9pPr marL="3657600" lvl="8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9pPr>
          </a:lstStyle>
          <a:p>
            <a:pPr marL="215900" marR="0" indent="-214630" defTabSz="449580">
              <a:lnSpc>
                <a:spcPct val="100000"/>
              </a:lnSpc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endParaRPr kumimoji="0" lang="en-IN" b="1" kern="1200" cap="none" spc="0" normalizeH="0" baseline="0" noProof="0" dirty="0">
              <a:solidFill>
                <a:srgbClr val="0000FF"/>
              </a:solidFill>
              <a:latin typeface="Times New Roman" panose="02020603050405020304" pitchFamily="16" charset="0"/>
              <a:ea typeface="Microsoft YaHei" panose="020B0503020204020204" charset="-122"/>
              <a:cs typeface="Arial" panose="020B0604020202020204" pitchFamily="34" charset="0"/>
            </a:endParaRPr>
          </a:p>
          <a:p>
            <a:pPr marL="214630" marR="0" indent="-212725" defTabSz="449580">
              <a:lnSpc>
                <a:spcPct val="100000"/>
              </a:lnSpc>
              <a:spcBef>
                <a:spcPts val="290"/>
              </a:spcBef>
              <a:spcAft>
                <a:spcPts val="29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r>
              <a:rPr kumimoji="0" lang="en-IN" sz="2000" kern="1200" cap="none" spc="0" normalizeH="0" baseline="0" noProof="0" dirty="0">
                <a:solidFill>
                  <a:srgbClr val="333333"/>
                </a:solidFill>
                <a:latin typeface="Times New Roman" panose="02020603050405020304" pitchFamily="16" charset="0"/>
                <a:ea typeface="Microsoft YaHei" panose="020B0503020204020204" charset="-122"/>
                <a:cs typeface="Times New Roman" panose="02020603050405020304" pitchFamily="16" charset="0"/>
              </a:rPr>
              <a:t>The CREATE statement is used to create a database or a table.</a:t>
            </a:r>
          </a:p>
          <a:p>
            <a:pPr marL="1905" marR="0" defTabSz="449580">
              <a:lnSpc>
                <a:spcPct val="100000"/>
              </a:lnSpc>
              <a:spcBef>
                <a:spcPts val="290"/>
              </a:spcBef>
              <a:spcAft>
                <a:spcPts val="290"/>
              </a:spcAft>
              <a:buClr>
                <a:srgbClr val="000000"/>
              </a:buClr>
              <a:buSzPct val="45000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endParaRPr kumimoji="0" lang="en-IN" sz="2000" kern="1200" cap="none" spc="0" normalizeH="0" baseline="0" noProof="0" dirty="0">
              <a:solidFill>
                <a:srgbClr val="333333"/>
              </a:solidFill>
              <a:latin typeface="Times New Roman" panose="02020603050405020304" pitchFamily="16" charset="0"/>
              <a:ea typeface="Microsoft YaHei" panose="020B0503020204020204" charset="-122"/>
              <a:cs typeface="Times New Roman" panose="02020603050405020304" pitchFamily="16" charset="0"/>
            </a:endParaRPr>
          </a:p>
          <a:p>
            <a:pPr marL="215900" marR="0" indent="-214630" defTabSz="449580">
              <a:lnSpc>
                <a:spcPct val="100000"/>
              </a:lnSpc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r>
              <a:rPr kumimoji="0" lang="en-IN" sz="20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Arial" panose="020B0604020202020204" pitchFamily="34" charset="0"/>
              </a:rPr>
              <a:t>Syntax</a:t>
            </a:r>
          </a:p>
          <a:p>
            <a:pPr marL="215900" marR="0" indent="-214630" defTabSz="449580"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r>
              <a:rPr kumimoji="0" lang="en-IN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	</a:t>
            </a: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CREATE DATABASE  </a:t>
            </a:r>
            <a:r>
              <a:rPr kumimoji="0" lang="en-IN" sz="2000" i="1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dbname</a:t>
            </a: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;</a:t>
            </a:r>
          </a:p>
          <a:p>
            <a:pPr marL="215900" marR="0" indent="-214630" defTabSz="449580"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endParaRPr lang="en-IN" sz="2000" i="1" dirty="0">
              <a:solidFill>
                <a:schemeClr val="tx1"/>
              </a:solidFill>
              <a:latin typeface="Times New Roman" panose="02020603050405020304" pitchFamily="16" charset="0"/>
            </a:endParaRPr>
          </a:p>
          <a:p>
            <a:pPr marL="215900" marR="0" indent="-214630" defTabSz="449580"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endParaRPr kumimoji="0" lang="en-IN" sz="2000" i="1" kern="1200" cap="none" spc="0" normalizeH="0" baseline="0" noProof="0" dirty="0">
              <a:solidFill>
                <a:schemeClr val="tx1"/>
              </a:solidFill>
              <a:latin typeface="Times New Roman" panose="02020603050405020304" pitchFamily="16" charset="0"/>
              <a:ea typeface="Microsoft YaHei" panose="020B0503020204020204" charset="-122"/>
              <a:cs typeface="Arial" panose="020B0604020202020204" pitchFamily="34" charset="0"/>
            </a:endParaRPr>
          </a:p>
          <a:p>
            <a:pPr marL="215900" marR="0" indent="-214630" defTabSz="449580"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 	CREATE TABLE  </a:t>
            </a:r>
            <a:r>
              <a:rPr kumimoji="0" lang="en-IN" sz="2000" i="1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table_name</a:t>
            </a:r>
            <a:b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</a:b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	(</a:t>
            </a:r>
            <a:b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</a:b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		column_name1 </a:t>
            </a:r>
            <a:r>
              <a:rPr kumimoji="0" lang="en-IN" sz="2000" i="1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data_type</a:t>
            </a: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(size),</a:t>
            </a:r>
            <a:b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</a:b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		column_name2 </a:t>
            </a:r>
            <a:r>
              <a:rPr kumimoji="0" lang="en-IN" sz="2000" i="1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data_type</a:t>
            </a: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(size),</a:t>
            </a:r>
            <a:b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</a:b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		column_name3 </a:t>
            </a:r>
            <a:r>
              <a:rPr kumimoji="0" lang="en-IN" sz="2000" i="1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data_type</a:t>
            </a: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(size),</a:t>
            </a:r>
            <a:b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</a:b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		....</a:t>
            </a:r>
            <a:b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</a:b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	);</a:t>
            </a:r>
          </a:p>
          <a:p>
            <a:pPr marL="215900" marR="0" indent="-214630" defTabSz="449580"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endParaRPr kumimoji="0" lang="en-IN" kern="1200" cap="none" spc="0" normalizeH="0" baseline="0" noProof="0" dirty="0">
              <a:solidFill>
                <a:srgbClr val="000000"/>
              </a:solidFill>
              <a:latin typeface="Times New Roman" panose="02020603050405020304" pitchFamily="16" charset="0"/>
              <a:ea typeface="Microsoft YaHei" panose="020B0503020204020204" charset="-122"/>
              <a:cs typeface="+mn-cs"/>
            </a:endParaRPr>
          </a:p>
          <a:p>
            <a:pPr marL="215900" marR="0" indent="-214630" defTabSz="449580">
              <a:lnSpc>
                <a:spcPct val="100000"/>
              </a:lnSpc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  <a:tab pos="9410700" algn="l"/>
              </a:tabLst>
              <a:defRPr/>
            </a:pPr>
            <a:endParaRPr kumimoji="0" lang="en-IN" kern="1200" cap="none" spc="0" normalizeH="0" baseline="0" noProof="0" dirty="0">
              <a:solidFill>
                <a:srgbClr val="000000"/>
              </a:solidFill>
              <a:latin typeface="Times New Roman" panose="02020603050405020304" pitchFamily="16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2A083-7552-46B8-A5D7-3C32038C7045}"/>
              </a:ext>
            </a:extLst>
          </p:cNvPr>
          <p:cNvSpPr txBox="1"/>
          <p:nvPr/>
        </p:nvSpPr>
        <p:spPr>
          <a:xfrm>
            <a:off x="3295048" y="344999"/>
            <a:ext cx="56019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28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DDL -Data Definition Language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455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4829E4AA-5AD8-4345-9F0F-00A1E5229975}"/>
              </a:ext>
            </a:extLst>
          </p:cNvPr>
          <p:cNvSpPr txBox="1"/>
          <p:nvPr/>
        </p:nvSpPr>
        <p:spPr>
          <a:xfrm>
            <a:off x="1093786" y="969451"/>
            <a:ext cx="10004425" cy="5543550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/>
          <a:lstStyle>
            <a:defPPr>
              <a:defRPr lang="en-GB"/>
            </a:defPPr>
            <a:lvl1pPr marL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742950" lvl="1" indent="-28575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2pPr>
            <a:lvl3pPr marL="1143000" lvl="2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3pPr>
            <a:lvl4pPr marL="1600200" lvl="3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4pPr>
            <a:lvl5pPr marL="2057400" lvl="4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5pPr>
            <a:lvl6pPr marL="2286000" lvl="5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6pPr>
            <a:lvl7pPr marL="2743200" lvl="6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7pPr>
            <a:lvl8pPr marL="3200400" lvl="7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8pPr>
            <a:lvl9pPr marL="3657600" lvl="8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9pPr>
          </a:lstStyle>
          <a:p>
            <a:pPr defTabSz="449580">
              <a:lnSpc>
                <a:spcPct val="100000"/>
              </a:lnSpc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sz="2000" dirty="0">
              <a:solidFill>
                <a:srgbClr val="333333"/>
              </a:solidFill>
              <a:latin typeface="Times New Roman" panose="02020603050405020304" pitchFamily="16" charset="0"/>
              <a:cs typeface="Arial" panose="020B0604020202020204" pitchFamily="34" charset="0"/>
            </a:endParaRPr>
          </a:p>
          <a:p>
            <a:pPr defTabSz="449580">
              <a:spcBef>
                <a:spcPts val="290"/>
              </a:spcBef>
              <a:spcAft>
                <a:spcPts val="290"/>
              </a:spcAft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Eg:-</a:t>
            </a:r>
          </a:p>
          <a:p>
            <a:pPr defTabSz="449580">
              <a:spcBef>
                <a:spcPts val="290"/>
              </a:spcBef>
              <a:spcAft>
                <a:spcPts val="290"/>
              </a:spcAft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	</a:t>
            </a:r>
            <a: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CREATE DATABASE mydb;</a:t>
            </a:r>
          </a:p>
          <a:p>
            <a:pPr defTabSz="449580">
              <a:spcBef>
                <a:spcPts val="290"/>
              </a:spcBef>
              <a:spcAft>
                <a:spcPts val="290"/>
              </a:spcAft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sz="2000" i="1" dirty="0">
              <a:solidFill>
                <a:schemeClr val="tx1"/>
              </a:solidFill>
              <a:latin typeface="Times New Roman" panose="02020603050405020304" pitchFamily="16" charset="0"/>
              <a:cs typeface="Arial Unicode MS" charset="0"/>
            </a:endParaRPr>
          </a:p>
          <a:p>
            <a:pPr defTabSz="449580">
              <a:spcBef>
                <a:spcPts val="290"/>
              </a:spcBef>
              <a:spcAft>
                <a:spcPts val="290"/>
              </a:spcAft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sz="2000" dirty="0">
              <a:solidFill>
                <a:schemeClr val="tx1"/>
              </a:solidFill>
              <a:latin typeface="Times New Roman" panose="02020603050405020304" pitchFamily="16" charset="0"/>
              <a:cs typeface="Arial Unicode MS" charset="0"/>
            </a:endParaRPr>
          </a:p>
          <a:p>
            <a:pPr defTabSz="449580">
              <a:spcBef>
                <a:spcPts val="290"/>
              </a:spcBef>
              <a:spcAft>
                <a:spcPts val="290"/>
              </a:spcAft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sz="2000" dirty="0">
              <a:solidFill>
                <a:schemeClr val="tx1"/>
              </a:solidFill>
              <a:latin typeface="Times New Roman" panose="02020603050405020304" pitchFamily="16" charset="0"/>
              <a:cs typeface="Arial Unicode MS" charset="0"/>
            </a:endParaRPr>
          </a:p>
          <a:p>
            <a:pPr defTabSz="449580">
              <a:lnSpc>
                <a:spcPct val="100000"/>
              </a:lnSpc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dirty="0">
                <a:solidFill>
                  <a:schemeClr val="tx1"/>
                </a:solidFill>
                <a:latin typeface="Times New Roman" panose="02020603050405020304" pitchFamily="16" charset="0"/>
                <a:cs typeface="Arial" panose="020B0604020202020204" pitchFamily="34" charset="0"/>
              </a:rPr>
              <a:t>Eg;-</a:t>
            </a:r>
          </a:p>
          <a:p>
            <a:pPr defTabSz="449580">
              <a:lnSpc>
                <a:spcPct val="100000"/>
              </a:lnSpc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	</a:t>
            </a:r>
            <a: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CREATE TABLE Persons</a:t>
            </a:r>
            <a:b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</a:br>
            <a: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	(</a:t>
            </a:r>
            <a:b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</a:br>
            <a: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		PersonID int(150),</a:t>
            </a:r>
            <a:b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</a:br>
            <a: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		LastName varchar(255),</a:t>
            </a:r>
            <a:b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</a:br>
            <a: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		FirstName varchar(255),</a:t>
            </a:r>
            <a:b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</a:br>
            <a: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		Address text,</a:t>
            </a:r>
            <a:b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</a:br>
            <a: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		City varchar(255)</a:t>
            </a:r>
            <a:b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</a:br>
            <a: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	);</a:t>
            </a:r>
          </a:p>
          <a:p>
            <a:pPr defTabSz="449580">
              <a:buClr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b="1" i="1" dirty="0">
              <a:solidFill>
                <a:srgbClr val="007826"/>
              </a:solidFill>
              <a:latin typeface="Times New Roman" panose="02020603050405020304" pitchFamily="16" charset="0"/>
              <a:ea typeface="Times New Roman" panose="02020603050405020304" pitchFamily="1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C649B-0970-4F91-9DF8-3BE3996C7433}"/>
              </a:ext>
            </a:extLst>
          </p:cNvPr>
          <p:cNvSpPr txBox="1"/>
          <p:nvPr/>
        </p:nvSpPr>
        <p:spPr>
          <a:xfrm>
            <a:off x="3295048" y="344999"/>
            <a:ext cx="56019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28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DDL -Data Definition Language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6784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FAFA68DA-B2D7-454F-BCC0-3EBBC33F2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780" y="1714675"/>
            <a:ext cx="10953750" cy="3874294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wrap="none" lIns="90000" tIns="45000" rIns="90000" bIns="45000"/>
          <a:lstStyle>
            <a:defPPr>
              <a:defRPr lang="en-GB"/>
            </a:defPPr>
            <a:lvl1pPr marL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742950" lvl="1" indent="-28575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2pPr>
            <a:lvl3pPr marL="1143000" lvl="2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3pPr>
            <a:lvl4pPr marL="1600200" lvl="3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4pPr>
            <a:lvl5pPr marL="2057400" lvl="4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5pPr>
            <a:lvl6pPr marL="2286000" lvl="5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6pPr>
            <a:lvl7pPr marL="2743200" lvl="6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7pPr>
            <a:lvl8pPr marL="3200400" lvl="7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8pPr>
            <a:lvl9pPr marL="3657600" lvl="8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9pPr>
          </a:lstStyle>
          <a:p>
            <a:pPr marL="215900" marR="0" indent="-214630" defTabSz="449580"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0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Arial" panose="020B0604020202020204" pitchFamily="34" charset="0"/>
              </a:rPr>
              <a:t>DROP</a:t>
            </a:r>
          </a:p>
          <a:p>
            <a:pPr marL="214630" marR="0" indent="-212725" defTabSz="449580">
              <a:spcBef>
                <a:spcPts val="290"/>
              </a:spcBef>
              <a:spcAft>
                <a:spcPts val="29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Drops commands, views, tables, and databases from RDBMS.</a:t>
            </a:r>
          </a:p>
          <a:p>
            <a:pPr marL="214630" marR="0" indent="-212725" defTabSz="449580">
              <a:spcBef>
                <a:spcPts val="290"/>
              </a:spcBef>
              <a:spcAft>
                <a:spcPts val="29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endParaRPr lang="en-IN" sz="2000" dirty="0">
              <a:solidFill>
                <a:schemeClr val="tx1"/>
              </a:solidFill>
              <a:latin typeface="Times New Roman" panose="02020603050405020304" pitchFamily="16" charset="0"/>
            </a:endParaRPr>
          </a:p>
          <a:p>
            <a:pPr marL="1905" marR="0" defTabSz="449580">
              <a:spcBef>
                <a:spcPts val="290"/>
              </a:spcBef>
              <a:spcAft>
                <a:spcPts val="290"/>
              </a:spcAft>
              <a:buClr>
                <a:srgbClr val="000000"/>
              </a:buClr>
              <a:buSzPct val="45000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endParaRPr kumimoji="0" lang="en-IN" sz="2000" kern="1200" cap="none" spc="0" normalizeH="0" baseline="0" noProof="0" dirty="0">
              <a:solidFill>
                <a:schemeClr val="tx1"/>
              </a:solidFill>
              <a:latin typeface="Times New Roman" panose="02020603050405020304" pitchFamily="16" charset="0"/>
              <a:ea typeface="Microsoft YaHei" panose="020B0503020204020204" charset="-122"/>
              <a:cs typeface="+mn-cs"/>
            </a:endParaRPr>
          </a:p>
          <a:p>
            <a:pPr marL="215900" marR="0" indent="-214630" defTabSz="449580"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endParaRPr kumimoji="0" lang="en-IN" sz="2000" kern="1200" cap="none" spc="0" normalizeH="0" baseline="0" noProof="0" dirty="0">
              <a:solidFill>
                <a:schemeClr val="tx1"/>
              </a:solidFill>
              <a:latin typeface="Times New Roman" panose="02020603050405020304" pitchFamily="16" charset="0"/>
              <a:ea typeface="Microsoft YaHei" panose="020B0503020204020204" charset="-122"/>
              <a:cs typeface="+mn-cs"/>
            </a:endParaRPr>
          </a:p>
          <a:p>
            <a:pPr marL="215900" marR="0" indent="-214630" defTabSz="449580"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0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Arial" panose="020B0604020202020204" pitchFamily="34" charset="0"/>
              </a:rPr>
              <a:t>Syntax</a:t>
            </a:r>
          </a:p>
          <a:p>
            <a:pPr marL="215900" marR="0" indent="-214630" defTabSz="449580"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Consolas" panose="020B0609020204030204" pitchFamily="33" charset="0"/>
              </a:rPr>
              <a:t>		</a:t>
            </a: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Consolas" panose="020B0609020204030204" pitchFamily="33" charset="0"/>
              </a:rPr>
              <a:t>Drop database </a:t>
            </a:r>
            <a:r>
              <a:rPr kumimoji="0" lang="en-IN" sz="2000" i="1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Consolas" panose="020B0609020204030204" pitchFamily="33" charset="0"/>
              </a:rPr>
              <a:t>databasename</a:t>
            </a: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Consolas" panose="020B0609020204030204" pitchFamily="33" charset="0"/>
              </a:rPr>
              <a:t>;</a:t>
            </a:r>
          </a:p>
          <a:p>
            <a:pPr marL="215900" marR="0" indent="-214630" defTabSz="449580"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endParaRPr kumimoji="0" lang="en-IN" sz="2000" i="1" kern="1200" cap="none" spc="0" normalizeH="0" baseline="0" noProof="0" dirty="0">
              <a:solidFill>
                <a:schemeClr val="tx1"/>
              </a:solidFill>
              <a:latin typeface="Times New Roman" panose="02020603050405020304" pitchFamily="16" charset="0"/>
              <a:ea typeface="Microsoft YaHei" panose="020B0503020204020204" charset="-122"/>
              <a:cs typeface="Consolas" panose="020B0609020204030204" pitchFamily="33" charset="0"/>
            </a:endParaRPr>
          </a:p>
          <a:p>
            <a:pPr marL="215900" marR="0" indent="-214630" defTabSz="449580"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Consolas" panose="020B0609020204030204" pitchFamily="33" charset="0"/>
              </a:rPr>
              <a:t>		Drop table </a:t>
            </a:r>
            <a:r>
              <a:rPr kumimoji="0" lang="en-IN" sz="2000" i="1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Consolas" panose="020B0609020204030204" pitchFamily="33" charset="0"/>
              </a:rPr>
              <a:t>tablename</a:t>
            </a: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Consolas" panose="020B0609020204030204" pitchFamily="33" charset="0"/>
              </a:rPr>
              <a:t>;</a:t>
            </a:r>
          </a:p>
          <a:p>
            <a:pPr marL="215900" marR="0" indent="-214630" defTabSz="449580"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endParaRPr kumimoji="0" lang="en-IN" sz="2000" b="1" i="1" kern="1200" cap="none" spc="0" normalizeH="0" baseline="0" noProof="0" dirty="0">
              <a:solidFill>
                <a:schemeClr val="tx1"/>
              </a:solidFill>
              <a:latin typeface="Times New Roman" panose="02020603050405020304" pitchFamily="16" charset="0"/>
              <a:ea typeface="Microsoft YaHei" panose="020B0503020204020204" charset="-122"/>
              <a:cs typeface="Consolas" panose="020B0609020204030204" pitchFamily="33" charset="0"/>
            </a:endParaRPr>
          </a:p>
          <a:p>
            <a:pPr marL="215900" marR="0" indent="-214630" defTabSz="449580"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endParaRPr kumimoji="0" lang="en-IN" sz="2000" b="1" i="1" kern="1200" cap="none" spc="0" normalizeH="0" baseline="0" noProof="0" dirty="0">
              <a:solidFill>
                <a:srgbClr val="009933"/>
              </a:solidFill>
              <a:latin typeface="Times New Roman" panose="02020603050405020304" pitchFamily="16" charset="0"/>
              <a:ea typeface="Microsoft YaHei" panose="020B0503020204020204" charset="-122"/>
              <a:cs typeface="Consolas" panose="020B0609020204030204" pitchFamily="33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3D4C7A-AF35-4EEA-B1AE-3732A5CDFDF8}"/>
              </a:ext>
            </a:extLst>
          </p:cNvPr>
          <p:cNvSpPr txBox="1"/>
          <p:nvPr/>
        </p:nvSpPr>
        <p:spPr>
          <a:xfrm>
            <a:off x="3295048" y="344999"/>
            <a:ext cx="56019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28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DDL -Data Definition Language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123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2C66F-167B-4A8A-B7C5-8694FDC2188D}"/>
              </a:ext>
            </a:extLst>
          </p:cNvPr>
          <p:cNvSpPr txBox="1"/>
          <p:nvPr/>
        </p:nvSpPr>
        <p:spPr>
          <a:xfrm>
            <a:off x="609599" y="1022780"/>
            <a:ext cx="10972800" cy="4915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5900" marR="0" indent="-214630" defTabSz="449580">
              <a:lnSpc>
                <a:spcPct val="150000"/>
              </a:lnSpc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18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Arial" panose="020B0604020202020204" pitchFamily="34" charset="0"/>
              </a:rPr>
              <a:t>ALTER</a:t>
            </a:r>
          </a:p>
          <a:p>
            <a:pPr marL="214630" marR="0" indent="-212725" defTabSz="449580">
              <a:lnSpc>
                <a:spcPct val="15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Modifies database schema.</a:t>
            </a:r>
          </a:p>
          <a:p>
            <a:pPr marL="1905" marR="0" defTabSz="449580">
              <a:lnSpc>
                <a:spcPct val="150000"/>
              </a:lnSpc>
              <a:buClr>
                <a:srgbClr val="000000"/>
              </a:buClr>
              <a:buSzPct val="45000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endParaRPr kumimoji="0" lang="en-IN" sz="2000" kern="1200" cap="none" spc="0" normalizeH="0" baseline="0" noProof="0" dirty="0">
              <a:solidFill>
                <a:schemeClr val="tx1"/>
              </a:solidFill>
              <a:latin typeface="Times New Roman" panose="02020603050405020304" pitchFamily="16" charset="0"/>
              <a:ea typeface="Microsoft YaHei" panose="020B0503020204020204" charset="-122"/>
              <a:cs typeface="+mn-cs"/>
            </a:endParaRPr>
          </a:p>
          <a:p>
            <a:pPr marL="215900" marR="0" indent="-214630" defTabSz="449580">
              <a:lnSpc>
                <a:spcPct val="150000"/>
              </a:lnSpc>
              <a:buClrTx/>
              <a:buSzTx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0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Syntax:</a:t>
            </a:r>
          </a:p>
          <a:p>
            <a:pPr marL="215900" marR="0" indent="-214630" defTabSz="449580">
              <a:lnSpc>
                <a:spcPct val="200000"/>
              </a:lnSpc>
              <a:buClrTx/>
              <a:buSzTx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		</a:t>
            </a: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ALTER TABLE </a:t>
            </a:r>
            <a:r>
              <a:rPr kumimoji="0" lang="en-IN" sz="2000" i="1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table_name</a:t>
            </a: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 {ADD|DROP|MODIFY} </a:t>
            </a:r>
            <a:r>
              <a:rPr kumimoji="0" lang="en-IN" sz="2000" i="1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column_name</a:t>
            </a: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 {</a:t>
            </a:r>
            <a:r>
              <a:rPr kumimoji="0" lang="en-IN" sz="2000" i="1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data_ype</a:t>
            </a: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};</a:t>
            </a:r>
          </a:p>
          <a:p>
            <a:pPr marL="215900" marR="0" indent="-214630" defTabSz="449580">
              <a:lnSpc>
                <a:spcPct val="200000"/>
              </a:lnSpc>
              <a:buClrTx/>
              <a:buSzTx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	        ALTER TABLE </a:t>
            </a:r>
            <a:r>
              <a:rPr kumimoji="0" lang="en-IN" sz="2000" i="1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table_name</a:t>
            </a: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 RENAME TO </a:t>
            </a:r>
            <a:r>
              <a:rPr kumimoji="0" lang="en-IN" sz="2000" i="1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new_table_name</a:t>
            </a: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;  </a:t>
            </a:r>
            <a:endParaRPr lang="en-IN" sz="2000" i="1" dirty="0">
              <a:latin typeface="Times New Roman" panose="02020603050405020304" pitchFamily="16" charset="0"/>
              <a:ea typeface="Microsoft YaHei" panose="020B0503020204020204" charset="-122"/>
            </a:endParaRPr>
          </a:p>
          <a:p>
            <a:pPr marL="215900" marR="0" indent="-214630" defTabSz="449580">
              <a:lnSpc>
                <a:spcPct val="150000"/>
              </a:lnSpc>
              <a:buClrTx/>
              <a:buSzTx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endParaRPr kumimoji="0" lang="en-IN" sz="2000" i="1" kern="1200" cap="none" spc="0" normalizeH="0" baseline="0" noProof="0" dirty="0">
              <a:solidFill>
                <a:schemeClr val="tx1"/>
              </a:solidFill>
              <a:latin typeface="Times New Roman" panose="02020603050405020304" pitchFamily="16" charset="0"/>
              <a:ea typeface="Microsoft YaHei" panose="020B0503020204020204" charset="-122"/>
              <a:cs typeface="+mn-cs"/>
            </a:endParaRPr>
          </a:p>
          <a:p>
            <a:pPr marL="215900" marR="0" indent="-214630" defTabSz="449580">
              <a:lnSpc>
                <a:spcPct val="150000"/>
              </a:lnSpc>
              <a:buClrTx/>
              <a:buSzTx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endParaRPr kumimoji="0" lang="en-IN" sz="2000" b="1" i="1" kern="1200" cap="none" spc="0" normalizeH="0" baseline="0" noProof="0" dirty="0">
              <a:solidFill>
                <a:schemeClr val="tx1"/>
              </a:solidFill>
              <a:latin typeface="Times New Roman" panose="02020603050405020304" pitchFamily="16" charset="0"/>
              <a:ea typeface="Microsoft YaHei" panose="020B0503020204020204" charset="-122"/>
              <a:cs typeface="+mn-cs"/>
            </a:endParaRPr>
          </a:p>
          <a:p>
            <a:pPr marL="215900" marR="0" indent="-214630" defTabSz="449580">
              <a:lnSpc>
                <a:spcPct val="150000"/>
              </a:lnSpc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000" kern="1200" cap="none" spc="0" normalizeH="0" baseline="0" noProof="0" dirty="0" err="1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Eg</a:t>
            </a:r>
            <a:r>
              <a:rPr kumimoji="0" lang="en-IN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:-</a:t>
            </a:r>
          </a:p>
          <a:p>
            <a:pPr marL="215900" marR="0" indent="-214630" defTabSz="449580">
              <a:lnSpc>
                <a:spcPct val="150000"/>
              </a:lnSpc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000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		</a:t>
            </a:r>
            <a:r>
              <a:rPr kumimoji="0" lang="en-IN" sz="2000" i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Consolas" panose="020B0609020204030204" pitchFamily="33" charset="0"/>
              </a:rPr>
              <a:t>Alter table article add subject varchar;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8FB050-5023-41C6-A78E-E8479609DB18}"/>
              </a:ext>
            </a:extLst>
          </p:cNvPr>
          <p:cNvSpPr txBox="1"/>
          <p:nvPr/>
        </p:nvSpPr>
        <p:spPr>
          <a:xfrm>
            <a:off x="3295048" y="344999"/>
            <a:ext cx="56019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28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DDL -Data Definition Language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6857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9">
            <a:extLst>
              <a:ext uri="{FF2B5EF4-FFF2-40B4-BE49-F238E27FC236}">
                <a16:creationId xmlns:a16="http://schemas.microsoft.com/office/drawing/2014/main" id="{BC15A2BD-2562-4CB0-80EC-E66261AEA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112" y="2069081"/>
            <a:ext cx="10610850" cy="1933625"/>
          </a:xfrm>
          <a:prstGeom prst="rect">
            <a:avLst/>
          </a:prstGeom>
          <a:noFill/>
          <a:ln w="9525" cap="flat">
            <a:noFill/>
            <a:round/>
          </a:ln>
          <a:effectLst/>
        </p:spPr>
        <p:txBody>
          <a:bodyPr lIns="90000" tIns="45000" rIns="90000" bIns="45000"/>
          <a:lstStyle>
            <a:defPPr>
              <a:defRPr lang="en-GB"/>
            </a:defPPr>
            <a:lvl1pPr marL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742950" lvl="1" indent="-28575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2pPr>
            <a:lvl3pPr marL="1143000" lvl="2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3pPr>
            <a:lvl4pPr marL="1600200" lvl="3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4pPr>
            <a:lvl5pPr marL="2057400" lvl="4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5pPr>
            <a:lvl6pPr marL="2286000" lvl="5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6pPr>
            <a:lvl7pPr marL="2743200" lvl="6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7pPr>
            <a:lvl8pPr marL="3200400" lvl="7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8pPr>
            <a:lvl9pPr marL="3657600" lvl="8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9pPr>
          </a:lstStyle>
          <a:p>
            <a:pPr marL="214630" marR="0" indent="-212725" defTabSz="449580">
              <a:spcBef>
                <a:spcPts val="290"/>
              </a:spcBef>
              <a:spcAft>
                <a:spcPts val="29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SQL is equipped with data manipulation language (DML). </a:t>
            </a:r>
          </a:p>
          <a:p>
            <a:pPr marL="214630" marR="0" indent="-212725" defTabSz="449580">
              <a:spcBef>
                <a:spcPts val="290"/>
              </a:spcBef>
              <a:spcAft>
                <a:spcPts val="29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endParaRPr lang="en-IN" sz="2000" dirty="0">
              <a:solidFill>
                <a:srgbClr val="000000"/>
              </a:solidFill>
              <a:latin typeface="Times New Roman" panose="02020603050405020304" pitchFamily="16" charset="0"/>
            </a:endParaRPr>
          </a:p>
          <a:p>
            <a:pPr marL="1905" marR="0" defTabSz="449580">
              <a:spcBef>
                <a:spcPts val="290"/>
              </a:spcBef>
              <a:spcAft>
                <a:spcPts val="290"/>
              </a:spcAft>
              <a:buClr>
                <a:srgbClr val="000000"/>
              </a:buClr>
              <a:buSzPct val="45000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endParaRPr kumimoji="0" lang="en-IN" sz="2000" kern="1200" cap="none" spc="0" normalizeH="0" baseline="0" noProof="0" dirty="0">
              <a:solidFill>
                <a:srgbClr val="000000"/>
              </a:solidFill>
              <a:latin typeface="Times New Roman" panose="02020603050405020304" pitchFamily="16" charset="0"/>
              <a:ea typeface="Microsoft YaHei" panose="020B0503020204020204" charset="-122"/>
              <a:cs typeface="+mn-cs"/>
            </a:endParaRPr>
          </a:p>
          <a:p>
            <a:pPr marL="214630" marR="0" indent="-212725" defTabSz="449580">
              <a:spcBef>
                <a:spcPts val="290"/>
              </a:spcBef>
              <a:spcAft>
                <a:spcPts val="29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000" kern="1200" cap="none" spc="0" normalizeH="0" baseline="0" noProof="0" dirty="0">
                <a:solidFill>
                  <a:srgbClr val="000000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DML modifies the database instance by inserting, updating, and deleting its data.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5249B-CFE3-44BF-8BB6-14E3F31C51B6}"/>
              </a:ext>
            </a:extLst>
          </p:cNvPr>
          <p:cNvSpPr txBox="1"/>
          <p:nvPr/>
        </p:nvSpPr>
        <p:spPr>
          <a:xfrm>
            <a:off x="2938913" y="351355"/>
            <a:ext cx="7013609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5900" marR="0" indent="-214630" defTabSz="449580"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8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DML -Data Manipulation Language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280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031BF9-707C-42B1-893D-3A70CCA32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702520"/>
              </p:ext>
            </p:extLst>
          </p:nvPr>
        </p:nvGraphicFramePr>
        <p:xfrm>
          <a:off x="965935" y="2081962"/>
          <a:ext cx="10015538" cy="2694075"/>
        </p:xfrm>
        <a:graphic>
          <a:graphicData uri="http://schemas.openxmlformats.org/drawingml/2006/table">
            <a:tbl>
              <a:tblPr/>
              <a:tblGrid>
                <a:gridCol w="492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1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647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I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6" charset="0"/>
                          <a:ea typeface="Microsoft YaHei" panose="020B0503020204020204" charset="-122"/>
                        </a:rPr>
                        <a:t>Command </a:t>
                      </a:r>
                    </a:p>
                  </a:txBody>
                  <a:tcPr marL="90000" marR="90000" marT="6948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I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6" charset="0"/>
                          <a:ea typeface="Microsoft YaHei" panose="020B0503020204020204" charset="-122"/>
                        </a:rPr>
                        <a:t>Description </a:t>
                      </a:r>
                    </a:p>
                  </a:txBody>
                  <a:tcPr marL="90000" marR="90000" marT="6948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499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6" charset="0"/>
                          <a:ea typeface="Microsoft YaHei" panose="020B0503020204020204" charset="-122"/>
                        </a:rPr>
                        <a:t>INSERT </a:t>
                      </a:r>
                    </a:p>
                  </a:txBody>
                  <a:tcPr marL="90000" marR="90000" marT="6948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6" charset="0"/>
                          <a:ea typeface="Microsoft YaHei" panose="020B0503020204020204" charset="-122"/>
                        </a:rPr>
                        <a:t>Creates a record </a:t>
                      </a:r>
                    </a:p>
                  </a:txBody>
                  <a:tcPr marL="90000" marR="90000" marT="6948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499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6" charset="0"/>
                          <a:ea typeface="Microsoft YaHei" panose="020B0503020204020204" charset="-122"/>
                        </a:rPr>
                        <a:t>UPDATE </a:t>
                      </a:r>
                    </a:p>
                  </a:txBody>
                  <a:tcPr marL="90000" marR="90000" marT="6948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6" charset="0"/>
                          <a:ea typeface="Microsoft YaHei" panose="020B0503020204020204" charset="-122"/>
                        </a:rPr>
                        <a:t>Modifies records </a:t>
                      </a:r>
                    </a:p>
                  </a:txBody>
                  <a:tcPr marL="90000" marR="90000" marT="6948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499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6" charset="0"/>
                          <a:ea typeface="Microsoft YaHei" panose="020B0503020204020204" charset="-122"/>
                        </a:rPr>
                        <a:t>DELETE </a:t>
                      </a:r>
                    </a:p>
                  </a:txBody>
                  <a:tcPr marL="90000" marR="90000" marT="6948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6" charset="0"/>
                          <a:ea typeface="Microsoft YaHei" panose="020B0503020204020204" charset="-122"/>
                        </a:rPr>
                        <a:t>Deletes records </a:t>
                      </a:r>
                    </a:p>
                  </a:txBody>
                  <a:tcPr marL="90000" marR="90000" marT="6948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931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6" charset="0"/>
                          <a:ea typeface="Microsoft YaHei" panose="020B0503020204020204" charset="-122"/>
                        </a:rPr>
                        <a:t>SELECT</a:t>
                      </a:r>
                    </a:p>
                  </a:txBody>
                  <a:tcPr marL="90000" marR="90000" marT="5814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ctr" defTabSz="449580" rtl="0" eaLnBrk="1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  <a:tab pos="7962900" algn="l"/>
                          <a:tab pos="8686800" algn="l"/>
                          <a:tab pos="9410700" algn="l"/>
                        </a:tabLst>
                      </a:pPr>
                      <a:r>
                        <a:rPr kumimoji="0" lang="en-I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6" charset="0"/>
                          <a:ea typeface="Microsoft YaHei" panose="020B0503020204020204" charset="-122"/>
                        </a:rPr>
                        <a:t>Retrieve Records</a:t>
                      </a:r>
                    </a:p>
                  </a:txBody>
                  <a:tcPr marL="90000" marR="90000" marT="5814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B8E137A-0F95-42AD-9D94-314F4646E26F}"/>
              </a:ext>
            </a:extLst>
          </p:cNvPr>
          <p:cNvSpPr txBox="1"/>
          <p:nvPr/>
        </p:nvSpPr>
        <p:spPr>
          <a:xfrm>
            <a:off x="2938913" y="351355"/>
            <a:ext cx="7013609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5900" marR="0" indent="-214630" defTabSz="449580"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8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DML -Data Manipulation Language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51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2EDCF-2A44-4757-8834-354BE4E5BAD8}"/>
              </a:ext>
            </a:extLst>
          </p:cNvPr>
          <p:cNvSpPr txBox="1"/>
          <p:nvPr/>
        </p:nvSpPr>
        <p:spPr>
          <a:xfrm>
            <a:off x="609599" y="1656417"/>
            <a:ext cx="10677525" cy="2697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a DBMS is to provide an environment that is both convenient and efficient to use in 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Retrieving information from the database.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Storing information into the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369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F837BB19-4745-4101-AA11-E32F221AAC73}"/>
              </a:ext>
            </a:extLst>
          </p:cNvPr>
          <p:cNvSpPr txBox="1"/>
          <p:nvPr/>
        </p:nvSpPr>
        <p:spPr>
          <a:xfrm>
            <a:off x="304800" y="1168400"/>
            <a:ext cx="10745788" cy="5797550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/>
          <a:lstStyle>
            <a:defPPr>
              <a:defRPr lang="en-GB"/>
            </a:defPPr>
            <a:lvl1pPr marL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742950" lvl="1" indent="-28575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2pPr>
            <a:lvl3pPr marL="1143000" lvl="2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3pPr>
            <a:lvl4pPr marL="1600200" lvl="3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4pPr>
            <a:lvl5pPr marL="2057400" lvl="4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5pPr>
            <a:lvl6pPr marL="2286000" lvl="5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6pPr>
            <a:lvl7pPr marL="2743200" lvl="6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7pPr>
            <a:lvl8pPr marL="3200400" lvl="7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8pPr>
            <a:lvl9pPr marL="3657600" lvl="8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9pPr>
          </a:lstStyle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b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SQL INSERT Query</a:t>
            </a:r>
          </a:p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sz="2000" b="1" dirty="0">
              <a:solidFill>
                <a:schemeClr val="tx1"/>
              </a:solidFill>
              <a:latin typeface="Times New Roman" panose="02020603050405020304" pitchFamily="16" charset="0"/>
              <a:cs typeface="Arial Unicode MS" charset="0"/>
            </a:endParaRPr>
          </a:p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SzPct val="45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The SQL </a:t>
            </a:r>
            <a:r>
              <a:rPr lang="en-IN" altLang="x-none" sz="2000" b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INSERT INTO </a:t>
            </a:r>
            <a:r>
              <a:rPr lang="en-IN" altLang="x-none" sz="2000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Statement is used to add new rows of data to a table in the database. </a:t>
            </a:r>
          </a:p>
          <a:p>
            <a:pPr defTabSz="449580">
              <a:spcBef>
                <a:spcPts val="590"/>
              </a:spcBef>
              <a:spcAft>
                <a:spcPts val="590"/>
              </a:spcAft>
              <a:buSzPct val="45000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sz="2000" dirty="0">
              <a:solidFill>
                <a:schemeClr val="tx1"/>
              </a:solidFill>
              <a:latin typeface="Times New Roman" panose="02020603050405020304" pitchFamily="16" charset="0"/>
              <a:cs typeface="Arial Unicode MS" charset="0"/>
            </a:endParaRPr>
          </a:p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b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Syntax:</a:t>
            </a:r>
          </a:p>
          <a:p>
            <a:pPr defTabSz="449580">
              <a:lnSpc>
                <a:spcPct val="200000"/>
              </a:lnSpc>
              <a:spcBef>
                <a:spcPts val="590"/>
              </a:spcBef>
              <a:spcAft>
                <a:spcPts val="590"/>
              </a:spcAft>
              <a:buSzPct val="45000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INSERT INTO TABLE_NAME (column1, column2, column3,...columnN)] 	VALUES (value1, value2, value3,...valueN); </a:t>
            </a:r>
          </a:p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sz="2000" i="1" dirty="0">
              <a:solidFill>
                <a:schemeClr val="tx1"/>
              </a:solidFill>
              <a:latin typeface="Times New Roman" panose="02020603050405020304" pitchFamily="16" charset="0"/>
              <a:cs typeface="Arial Unicode MS" charset="0"/>
            </a:endParaRPr>
          </a:p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sz="2000" i="1" dirty="0">
              <a:solidFill>
                <a:schemeClr val="tx1"/>
              </a:solidFill>
              <a:latin typeface="Times New Roman" panose="02020603050405020304" pitchFamily="16" charset="0"/>
              <a:cs typeface="Arial Unicode MS" charset="0"/>
            </a:endParaRPr>
          </a:p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	INSERT INTO TABLE_NAME VALUES (value1,value2,value3,...valueN); </a:t>
            </a:r>
          </a:p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sz="2000" i="1" dirty="0">
              <a:solidFill>
                <a:schemeClr val="tx1"/>
              </a:solidFill>
              <a:latin typeface="Times New Roman" panose="02020603050405020304" pitchFamily="16" charset="0"/>
              <a:cs typeface="Arial Unicode MS" charset="0"/>
            </a:endParaRPr>
          </a:p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b="1" i="1" dirty="0">
              <a:solidFill>
                <a:srgbClr val="007826"/>
              </a:solidFill>
              <a:latin typeface="Times New Roman" panose="02020603050405020304" pitchFamily="16" charset="0"/>
              <a:cs typeface="Arial Unicode MS" charset="0"/>
            </a:endParaRPr>
          </a:p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b="1" dirty="0">
              <a:solidFill>
                <a:srgbClr val="FF0000"/>
              </a:solidFill>
              <a:latin typeface="Times New Roman" panose="02020603050405020304" pitchFamily="16" charset="0"/>
              <a:cs typeface="Arial Unicode MS" charset="0"/>
            </a:endParaRPr>
          </a:p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b="1" dirty="0">
              <a:solidFill>
                <a:srgbClr val="FF0000"/>
              </a:solidFill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33053-30EC-4B57-BCFB-2387B3B7792C}"/>
              </a:ext>
            </a:extLst>
          </p:cNvPr>
          <p:cNvSpPr txBox="1"/>
          <p:nvPr/>
        </p:nvSpPr>
        <p:spPr>
          <a:xfrm>
            <a:off x="2938913" y="351355"/>
            <a:ext cx="7013609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5900" marR="0" indent="-214630" defTabSz="449580"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8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DML -Data Manipulation Language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948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552D0BEE-B5B2-4579-9D11-58EC3EC8F409}"/>
              </a:ext>
            </a:extLst>
          </p:cNvPr>
          <p:cNvSpPr txBox="1"/>
          <p:nvPr/>
        </p:nvSpPr>
        <p:spPr>
          <a:xfrm>
            <a:off x="638176" y="1190046"/>
            <a:ext cx="10412412" cy="5543550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/>
          <a:lstStyle>
            <a:defPPr>
              <a:defRPr lang="en-GB"/>
            </a:defPPr>
            <a:lvl1pPr marL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742950" lvl="1" indent="-28575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2pPr>
            <a:lvl3pPr marL="1143000" lvl="2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3pPr>
            <a:lvl4pPr marL="1600200" lvl="3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4pPr>
            <a:lvl5pPr marL="2057400" lvl="4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5pPr>
            <a:lvl6pPr marL="2286000" lvl="5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6pPr>
            <a:lvl7pPr marL="2743200" lvl="6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7pPr>
            <a:lvl8pPr marL="3200400" lvl="7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8pPr>
            <a:lvl9pPr marL="3657600" lvl="8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9pPr>
          </a:lstStyle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b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SQL SELECT Query</a:t>
            </a:r>
          </a:p>
          <a:p>
            <a:pPr marL="215900" indent="-215900" defTabSz="449580">
              <a:lnSpc>
                <a:spcPct val="150000"/>
              </a:lnSpc>
              <a:spcBef>
                <a:spcPts val="590"/>
              </a:spcBef>
              <a:spcAft>
                <a:spcPts val="590"/>
              </a:spcAft>
              <a:buSzPct val="45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Used to fetch the data from a database table which returns data in the form of result table (called result-sets). </a:t>
            </a:r>
          </a:p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sz="2000" b="1" dirty="0">
              <a:solidFill>
                <a:schemeClr val="tx1"/>
              </a:solidFill>
              <a:latin typeface="Times New Roman" panose="02020603050405020304" pitchFamily="16" charset="0"/>
              <a:cs typeface="Arial Unicode MS" charset="0"/>
            </a:endParaRPr>
          </a:p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b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Syntax:</a:t>
            </a:r>
          </a:p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	</a:t>
            </a:r>
            <a: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SELECT column1, column2, columnN FROM table_name</a:t>
            </a:r>
            <a:r>
              <a:rPr lang="en-IN" altLang="x-none" sz="2000" b="1" i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; </a:t>
            </a:r>
            <a:endParaRPr lang="en-IN" altLang="x-none" sz="2000" dirty="0">
              <a:solidFill>
                <a:schemeClr val="tx1"/>
              </a:solidFill>
              <a:latin typeface="Times New Roman" panose="02020603050405020304" pitchFamily="16" charset="0"/>
              <a:cs typeface="Arial Unicode MS" charset="0"/>
            </a:endParaRPr>
          </a:p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sz="2000" dirty="0">
              <a:solidFill>
                <a:schemeClr val="tx1"/>
              </a:solidFill>
              <a:latin typeface="Times New Roman" panose="02020603050405020304" pitchFamily="16" charset="0"/>
              <a:cs typeface="Arial Unicode MS" charset="0"/>
            </a:endParaRPr>
          </a:p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sz="2000" dirty="0">
              <a:solidFill>
                <a:schemeClr val="tx1"/>
              </a:solidFill>
              <a:latin typeface="Times New Roman" panose="02020603050405020304" pitchFamily="16" charset="0"/>
              <a:cs typeface="Arial Unicode MS" charset="0"/>
            </a:endParaRPr>
          </a:p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	SELECT column1, column2, columnN  FROM table_name WHERE [condition]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59AC3-A0F4-4DD5-B8E9-4772B79539A0}"/>
              </a:ext>
            </a:extLst>
          </p:cNvPr>
          <p:cNvSpPr txBox="1"/>
          <p:nvPr/>
        </p:nvSpPr>
        <p:spPr>
          <a:xfrm>
            <a:off x="2938913" y="351355"/>
            <a:ext cx="7013609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5900" marR="0" indent="-214630" defTabSz="449580"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8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DML -Data Manipulation Language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13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736B0C10-EFE8-433E-9F59-5A21116EDF23}"/>
              </a:ext>
            </a:extLst>
          </p:cNvPr>
          <p:cNvSpPr txBox="1"/>
          <p:nvPr/>
        </p:nvSpPr>
        <p:spPr>
          <a:xfrm>
            <a:off x="731837" y="1252537"/>
            <a:ext cx="10080625" cy="4352925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/>
          <a:lstStyle>
            <a:defPPr>
              <a:defRPr lang="en-GB"/>
            </a:defPPr>
            <a:lvl1pPr marL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742950" lvl="1" indent="-28575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2pPr>
            <a:lvl3pPr marL="1143000" lvl="2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3pPr>
            <a:lvl4pPr marL="1600200" lvl="3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4pPr>
            <a:lvl5pPr marL="2057400" lvl="4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5pPr>
            <a:lvl6pPr marL="2286000" lvl="5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6pPr>
            <a:lvl7pPr marL="2743200" lvl="6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7pPr>
            <a:lvl8pPr marL="3200400" lvl="7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8pPr>
            <a:lvl9pPr marL="3657600" lvl="8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9pPr>
          </a:lstStyle>
          <a:p>
            <a:pPr marL="215900" indent="-215900" defTabSz="449580">
              <a:spcBef>
                <a:spcPts val="1165"/>
              </a:spcBef>
              <a:spcAft>
                <a:spcPts val="1165"/>
              </a:spcAft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sz="2200" b="1" dirty="0">
              <a:solidFill>
                <a:srgbClr val="0000FF"/>
              </a:solidFill>
              <a:latin typeface="Times New Roman" panose="02020603050405020304" pitchFamily="16" charset="0"/>
              <a:cs typeface="Arial Unicode MS" charset="0"/>
            </a:endParaRPr>
          </a:p>
          <a:p>
            <a:pPr marL="215900" indent="-215900" defTabSz="449580">
              <a:lnSpc>
                <a:spcPct val="200000"/>
              </a:lnSpc>
              <a:spcBef>
                <a:spcPts val="1165"/>
              </a:spcBef>
              <a:spcAft>
                <a:spcPts val="1165"/>
              </a:spcAft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b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SQL WHERE Clause</a:t>
            </a:r>
          </a:p>
          <a:p>
            <a:pPr marL="215900" indent="-215900" defTabSz="449580">
              <a:lnSpc>
                <a:spcPct val="200000"/>
              </a:lnSpc>
              <a:spcBef>
                <a:spcPts val="1165"/>
              </a:spcBef>
              <a:spcAft>
                <a:spcPts val="1165"/>
              </a:spcAft>
              <a:buSzPct val="45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The SQL </a:t>
            </a:r>
            <a:r>
              <a:rPr lang="en-IN" altLang="x-none" sz="2000" b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WHERE </a:t>
            </a:r>
            <a:r>
              <a:rPr lang="en-IN" altLang="x-none" sz="2000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clause is used to specify a condition while fetching the data from single table or joining with multiple tables. </a:t>
            </a:r>
          </a:p>
          <a:p>
            <a:pPr marL="215900" indent="-215900" defTabSz="449580">
              <a:lnSpc>
                <a:spcPct val="200000"/>
              </a:lnSpc>
              <a:spcBef>
                <a:spcPts val="1165"/>
              </a:spcBef>
              <a:spcAft>
                <a:spcPts val="1165"/>
              </a:spcAft>
              <a:buSzPct val="45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If the given condition is satisfied, then only it returns specific value from the table.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D0685-3A96-41DD-BDA4-AF475CB5F445}"/>
              </a:ext>
            </a:extLst>
          </p:cNvPr>
          <p:cNvSpPr txBox="1"/>
          <p:nvPr/>
        </p:nvSpPr>
        <p:spPr>
          <a:xfrm>
            <a:off x="2938913" y="351355"/>
            <a:ext cx="7013609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5900" marR="0" indent="-214630" defTabSz="449580"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8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DML -Data Manipulation Language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389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E8BE6FD4-0010-4DC4-A230-32297129C27D}"/>
              </a:ext>
            </a:extLst>
          </p:cNvPr>
          <p:cNvSpPr txBox="1"/>
          <p:nvPr/>
        </p:nvSpPr>
        <p:spPr>
          <a:xfrm>
            <a:off x="733123" y="1429501"/>
            <a:ext cx="11425187" cy="5543550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/>
          <a:lstStyle>
            <a:defPPr>
              <a:defRPr lang="en-GB"/>
            </a:defPPr>
            <a:lvl1pPr marL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742950" lvl="1" indent="-28575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2pPr>
            <a:lvl3pPr marL="1143000" lvl="2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3pPr>
            <a:lvl4pPr marL="1600200" lvl="3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4pPr>
            <a:lvl5pPr marL="2057400" lvl="4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5pPr>
            <a:lvl6pPr marL="2286000" lvl="5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6pPr>
            <a:lvl7pPr marL="2743200" lvl="6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7pPr>
            <a:lvl8pPr marL="3200400" lvl="7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8pPr>
            <a:lvl9pPr marL="3657600" lvl="8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9pPr>
          </a:lstStyle>
          <a:p>
            <a:pPr marL="215900" indent="-215900" defTabSz="449580">
              <a:lnSpc>
                <a:spcPct val="200000"/>
              </a:lnSpc>
              <a:spcBef>
                <a:spcPts val="590"/>
              </a:spcBef>
              <a:spcAft>
                <a:spcPts val="590"/>
              </a:spcAft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b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SQL UPDATE Query</a:t>
            </a:r>
          </a:p>
          <a:p>
            <a:pPr marL="215900" indent="-215900" defTabSz="449580">
              <a:lnSpc>
                <a:spcPct val="200000"/>
              </a:lnSpc>
              <a:spcBef>
                <a:spcPts val="590"/>
              </a:spcBef>
              <a:spcAft>
                <a:spcPts val="590"/>
              </a:spcAft>
              <a:buSzPct val="45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The SQL </a:t>
            </a:r>
            <a:r>
              <a:rPr lang="en-IN" altLang="x-none" sz="2000" b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UPDATE </a:t>
            </a:r>
            <a:r>
              <a:rPr lang="en-IN" altLang="x-none" sz="2000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Query is used to modify the existing records in a table. </a:t>
            </a:r>
          </a:p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sz="2000" b="1" dirty="0">
              <a:solidFill>
                <a:schemeClr val="tx1"/>
              </a:solidFill>
              <a:latin typeface="Times New Roman" panose="02020603050405020304" pitchFamily="16" charset="0"/>
              <a:cs typeface="Arial Unicode MS" charset="0"/>
            </a:endParaRPr>
          </a:p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b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Syntax:</a:t>
            </a:r>
          </a:p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sz="2000" dirty="0">
              <a:solidFill>
                <a:schemeClr val="tx1"/>
              </a:solidFill>
              <a:latin typeface="Times New Roman" panose="02020603050405020304" pitchFamily="16" charset="0"/>
              <a:cs typeface="Arial Unicode MS" charset="0"/>
            </a:endParaRPr>
          </a:p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	</a:t>
            </a:r>
            <a: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UPDATE </a:t>
            </a:r>
            <a:r>
              <a:rPr lang="en-IN" altLang="x-none" sz="2000" i="1" dirty="0" err="1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table_name</a:t>
            </a:r>
            <a: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  SET column1 = value1, column2 = value2...., columnN = valueN </a:t>
            </a:r>
          </a:p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	WHERE [condition];</a:t>
            </a:r>
          </a:p>
          <a:p>
            <a:pPr marL="215900" indent="-215900" defTabSz="449580">
              <a:spcBef>
                <a:spcPts val="590"/>
              </a:spcBef>
              <a:spcAft>
                <a:spcPts val="590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sz="2000" i="1" dirty="0">
              <a:solidFill>
                <a:schemeClr val="tx1"/>
              </a:solidFill>
              <a:latin typeface="Times New Roman" panose="02020603050405020304" pitchFamily="16" charset="0"/>
              <a:cs typeface="Arial Unicode M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D2964-AF44-4CD2-99C0-9A2C1EC203C5}"/>
              </a:ext>
            </a:extLst>
          </p:cNvPr>
          <p:cNvSpPr txBox="1"/>
          <p:nvPr/>
        </p:nvSpPr>
        <p:spPr>
          <a:xfrm>
            <a:off x="2938913" y="351355"/>
            <a:ext cx="7013609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5900" marR="0" indent="-214630" defTabSz="449580"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8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DML -Data Manipulation Language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609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6D22B4A3-49AD-49F7-AF2F-3EFD6996B00B}"/>
              </a:ext>
            </a:extLst>
          </p:cNvPr>
          <p:cNvSpPr txBox="1"/>
          <p:nvPr/>
        </p:nvSpPr>
        <p:spPr>
          <a:xfrm>
            <a:off x="627062" y="966537"/>
            <a:ext cx="10080625" cy="5543550"/>
          </a:xfrm>
          <a:prstGeom prst="rect">
            <a:avLst/>
          </a:prstGeom>
          <a:noFill/>
          <a:ln w="9525">
            <a:noFill/>
          </a:ln>
        </p:spPr>
        <p:txBody>
          <a:bodyPr lIns="90000" tIns="45000" rIns="90000" bIns="45000"/>
          <a:lstStyle>
            <a:defPPr>
              <a:defRPr lang="en-GB"/>
            </a:defPPr>
            <a:lvl1pPr marL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742950" lvl="1" indent="-28575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2pPr>
            <a:lvl3pPr marL="1143000" lvl="2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3pPr>
            <a:lvl4pPr marL="1600200" lvl="3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4pPr>
            <a:lvl5pPr marL="2057400" lvl="4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5pPr>
            <a:lvl6pPr marL="2286000" lvl="5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6pPr>
            <a:lvl7pPr marL="2743200" lvl="6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7pPr>
            <a:lvl8pPr marL="3200400" lvl="7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8pPr>
            <a:lvl9pPr marL="3657600" lvl="8" indent="-22860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6" charset="0"/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9pPr>
          </a:lstStyle>
          <a:p>
            <a:pPr marL="215900" indent="-215900" defTabSz="449580">
              <a:spcBef>
                <a:spcPts val="875"/>
              </a:spcBef>
              <a:spcAft>
                <a:spcPts val="875"/>
              </a:spcAft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sz="2200" b="1" dirty="0">
              <a:solidFill>
                <a:srgbClr val="0000FF"/>
              </a:solidFill>
              <a:latin typeface="Times New Roman" panose="02020603050405020304" pitchFamily="16" charset="0"/>
              <a:cs typeface="Arial Unicode MS" charset="0"/>
            </a:endParaRPr>
          </a:p>
          <a:p>
            <a:pPr marL="215900" indent="-215900" defTabSz="449580">
              <a:spcBef>
                <a:spcPts val="875"/>
              </a:spcBef>
              <a:spcAft>
                <a:spcPts val="875"/>
              </a:spcAft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b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SQL DELETE Query</a:t>
            </a:r>
          </a:p>
          <a:p>
            <a:pPr marL="215900" indent="-215900" defTabSz="449580">
              <a:spcBef>
                <a:spcPts val="875"/>
              </a:spcBef>
              <a:spcAft>
                <a:spcPts val="875"/>
              </a:spcAft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sz="2000" b="1" dirty="0">
              <a:solidFill>
                <a:schemeClr val="tx1"/>
              </a:solidFill>
              <a:latin typeface="Times New Roman" panose="02020603050405020304" pitchFamily="16" charset="0"/>
              <a:cs typeface="Arial Unicode MS" charset="0"/>
            </a:endParaRPr>
          </a:p>
          <a:p>
            <a:pPr marL="215900" indent="-215900" defTabSz="449580">
              <a:spcBef>
                <a:spcPts val="875"/>
              </a:spcBef>
              <a:spcAft>
                <a:spcPts val="875"/>
              </a:spcAft>
              <a:buSzPct val="45000"/>
              <a:buFont typeface="Wingdings" panose="05000000000000000000" pitchFamily="2" charset="2"/>
              <a:buChar char="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The SQL </a:t>
            </a:r>
            <a:r>
              <a:rPr lang="en-IN" altLang="x-none" sz="2000" b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DELETE </a:t>
            </a:r>
            <a:r>
              <a:rPr lang="en-IN" altLang="x-none" sz="2000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Query is used to delete the existing records from a table. </a:t>
            </a:r>
          </a:p>
          <a:p>
            <a:pPr defTabSz="449580">
              <a:spcBef>
                <a:spcPts val="875"/>
              </a:spcBef>
              <a:spcAft>
                <a:spcPts val="875"/>
              </a:spcAft>
              <a:buSzPct val="45000"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endParaRPr lang="en-IN" altLang="x-none" sz="2000" dirty="0">
              <a:solidFill>
                <a:schemeClr val="tx1"/>
              </a:solidFill>
              <a:latin typeface="Times New Roman" panose="02020603050405020304" pitchFamily="16" charset="0"/>
              <a:cs typeface="Arial Unicode MS" charset="0"/>
            </a:endParaRPr>
          </a:p>
          <a:p>
            <a:pPr marL="215900" indent="-215900" defTabSz="449580">
              <a:spcBef>
                <a:spcPts val="875"/>
              </a:spcBef>
              <a:spcAft>
                <a:spcPts val="875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b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Syntax:</a:t>
            </a:r>
          </a:p>
          <a:p>
            <a:pPr marL="215900" indent="-215900" defTabSz="449580">
              <a:spcBef>
                <a:spcPts val="875"/>
              </a:spcBef>
              <a:spcAft>
                <a:spcPts val="875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b="1" i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		</a:t>
            </a:r>
            <a: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DELETE FROM table_name WHERE [condition]; </a:t>
            </a:r>
          </a:p>
          <a:p>
            <a:pPr marL="215900" indent="-215900" defTabSz="449580">
              <a:spcBef>
                <a:spcPts val="875"/>
              </a:spcBef>
              <a:spcAft>
                <a:spcPts val="875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Eg:-</a:t>
            </a:r>
          </a:p>
          <a:p>
            <a:pPr marL="215900" indent="-215900" defTabSz="449580">
              <a:spcBef>
                <a:spcPts val="875"/>
              </a:spcBef>
              <a:spcAft>
                <a:spcPts val="875"/>
              </a:spcAft>
              <a:buClrTx/>
              <a:buSzTx/>
              <a:buFontTx/>
              <a:tabLst>
                <a:tab pos="0" algn="l"/>
                <a:tab pos="447675" algn="l"/>
                <a:tab pos="897255" algn="l"/>
                <a:tab pos="1346200" algn="l"/>
                <a:tab pos="1795780" algn="l"/>
                <a:tab pos="2244725" algn="l"/>
                <a:tab pos="2694305" algn="l"/>
                <a:tab pos="3143250" algn="l"/>
                <a:tab pos="3592830" algn="l"/>
                <a:tab pos="4041775" algn="l"/>
                <a:tab pos="4491355" algn="l"/>
                <a:tab pos="4940300" algn="l"/>
                <a:tab pos="5389880" algn="l"/>
                <a:tab pos="5838825" algn="l"/>
                <a:tab pos="6288405" algn="l"/>
                <a:tab pos="6737350" algn="l"/>
                <a:tab pos="7186930" algn="l"/>
                <a:tab pos="7635875" algn="l"/>
                <a:tab pos="8085455" algn="l"/>
                <a:tab pos="8534400" algn="l"/>
                <a:tab pos="8983980" algn="l"/>
                <a:tab pos="9410700" algn="l"/>
              </a:tabLst>
            </a:pPr>
            <a:r>
              <a:rPr lang="en-IN" altLang="x-none" sz="2000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		</a:t>
            </a:r>
            <a:r>
              <a:rPr lang="en-IN" altLang="x-none" sz="2000" i="1" dirty="0">
                <a:solidFill>
                  <a:schemeClr val="tx1"/>
                </a:solidFill>
                <a:latin typeface="Times New Roman" panose="02020603050405020304" pitchFamily="16" charset="0"/>
                <a:cs typeface="Arial Unicode MS" charset="0"/>
              </a:rPr>
              <a:t>DELETE FROM CUSTOMERS WHERE ID = 6; </a:t>
            </a:r>
            <a:endParaRPr lang="en-IN" altLang="x-none" sz="2000" i="1" dirty="0">
              <a:solidFill>
                <a:schemeClr val="tx1"/>
              </a:solidFill>
              <a:latin typeface="Times New Roman" panose="02020603050405020304" pitchFamily="16" charset="0"/>
              <a:ea typeface="Arial Unicode M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64821-1BB9-48B1-97F7-4168FD80FB53}"/>
              </a:ext>
            </a:extLst>
          </p:cNvPr>
          <p:cNvSpPr txBox="1"/>
          <p:nvPr/>
        </p:nvSpPr>
        <p:spPr>
          <a:xfrm>
            <a:off x="2938913" y="351355"/>
            <a:ext cx="7013609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5900" marR="0" indent="-214630" defTabSz="449580">
              <a:spcBef>
                <a:spcPts val="290"/>
              </a:spcBef>
              <a:spcAft>
                <a:spcPts val="290"/>
              </a:spcAft>
              <a:buClrTx/>
              <a:buSzPct val="100000"/>
              <a:buFontTx/>
              <a:buNone/>
              <a:tabLst>
                <a:tab pos="215900" algn="l"/>
                <a:tab pos="663575" algn="l"/>
                <a:tab pos="1112520" algn="l"/>
                <a:tab pos="1562100" algn="l"/>
                <a:tab pos="2011045" algn="l"/>
                <a:tab pos="2460625" algn="l"/>
                <a:tab pos="2909570" algn="l"/>
                <a:tab pos="3359150" algn="l"/>
                <a:tab pos="3808095" algn="l"/>
                <a:tab pos="4257675" algn="l"/>
                <a:tab pos="4706620" algn="l"/>
                <a:tab pos="5156200" algn="l"/>
                <a:tab pos="5605145" algn="l"/>
                <a:tab pos="6054725" algn="l"/>
                <a:tab pos="6503670" algn="l"/>
                <a:tab pos="6953250" algn="l"/>
                <a:tab pos="7402195" algn="l"/>
                <a:tab pos="7851775" algn="l"/>
                <a:tab pos="8300720" algn="l"/>
                <a:tab pos="8750300" algn="l"/>
                <a:tab pos="9199245" algn="l"/>
              </a:tabLst>
              <a:defRPr/>
            </a:pPr>
            <a:r>
              <a:rPr kumimoji="0" lang="en-IN" sz="2800" b="1" kern="1200" cap="none" spc="0" normalizeH="0" baseline="0" noProof="0" dirty="0">
                <a:solidFill>
                  <a:schemeClr val="tx1"/>
                </a:solidFill>
                <a:latin typeface="Times New Roman" panose="02020603050405020304" pitchFamily="16" charset="0"/>
                <a:ea typeface="Microsoft YaHei" panose="020B0503020204020204" charset="-122"/>
                <a:cs typeface="+mn-cs"/>
              </a:rPr>
              <a:t>DML -Data Manipulation Language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795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D1FA7B3-F265-48D1-8DD4-F1824830AF9D}"/>
              </a:ext>
            </a:extLst>
          </p:cNvPr>
          <p:cNvSpPr txBox="1"/>
          <p:nvPr/>
        </p:nvSpPr>
        <p:spPr>
          <a:xfrm>
            <a:off x="752073" y="910828"/>
            <a:ext cx="10848975" cy="4930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0A22E"/>
                </a:solidFill>
                <a:effectLst/>
                <a:latin typeface="Trebuchet MS" panose="020B0603020202020204" pitchFamily="34" charset="0"/>
              </a:rPr>
              <a:t> 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 are those functions in the DBMS which takes the values of multiple rows of a single column and then form a single value by using a query.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ollowing are the five aggregate functions: 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0A2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AVG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0A2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COUNT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0A2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SUM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0A2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MIN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0A2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MAX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C97AD4-8793-4E9A-BAE6-3E9FD8C84C5E}"/>
              </a:ext>
            </a:extLst>
          </p:cNvPr>
          <p:cNvSpPr txBox="1"/>
          <p:nvPr/>
        </p:nvSpPr>
        <p:spPr>
          <a:xfrm>
            <a:off x="2490787" y="295275"/>
            <a:ext cx="806767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 [and performance scaling]</a:t>
            </a:r>
          </a:p>
          <a:p>
            <a:endParaRPr lang="en-US" sz="2800" b="1" dirty="0">
              <a:solidFill>
                <a:srgbClr val="F0A2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04030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545A9-25D0-4454-A953-52FC23A5D5BD}"/>
              </a:ext>
            </a:extLst>
          </p:cNvPr>
          <p:cNvSpPr txBox="1"/>
          <p:nvPr/>
        </p:nvSpPr>
        <p:spPr>
          <a:xfrm>
            <a:off x="742548" y="1364243"/>
            <a:ext cx="1102042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 Function </a:t>
            </a:r>
          </a:p>
          <a:p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takes the values from the given column and then returns the average of the values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AVG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Emp_salary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20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Employee_Details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6E66A-C211-47CB-8DEF-60B9CC34F418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1856B5-C563-4DED-A541-FA4F4B058A2F}"/>
              </a:ext>
            </a:extLst>
          </p:cNvPr>
          <p:cNvSpPr txBox="1"/>
          <p:nvPr/>
        </p:nvSpPr>
        <p:spPr>
          <a:xfrm>
            <a:off x="2276475" y="361950"/>
            <a:ext cx="763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 [and performance scaling] </a:t>
            </a:r>
          </a:p>
        </p:txBody>
      </p:sp>
    </p:spTree>
    <p:extLst>
      <p:ext uri="{BB962C8B-B14F-4D97-AF65-F5344CB8AC3E}">
        <p14:creationId xmlns:p14="http://schemas.microsoft.com/office/powerpoint/2010/main" val="1374863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A243A2-EB2A-451B-A87E-255FC36FE28A}"/>
              </a:ext>
            </a:extLst>
          </p:cNvPr>
          <p:cNvSpPr txBox="1"/>
          <p:nvPr/>
        </p:nvSpPr>
        <p:spPr>
          <a:xfrm>
            <a:off x="866775" y="1736229"/>
            <a:ext cx="1059180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 Function</a:t>
            </a:r>
          </a:p>
          <a:p>
            <a:endParaRPr lang="en-US" sz="20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aggregate function returns the total number of values in the specified column.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COUNT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Emp_salary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20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Employee_Details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endParaRPr lang="en-US" dirty="0">
              <a:solidFill>
                <a:srgbClr val="404040"/>
              </a:solidFill>
              <a:latin typeface="Trebuchet MS" panose="020B0603020202020204" pitchFamily="34" charset="0"/>
            </a:endParaRPr>
          </a:p>
          <a:p>
            <a:endParaRPr lang="en-US" dirty="0">
              <a:solidFill>
                <a:srgbClr val="404040"/>
              </a:solidFill>
              <a:latin typeface="Trebuchet MS" panose="020B0603020202020204" pitchFamily="34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AE751B-2117-4355-9EEF-F590FA13D2FD}"/>
              </a:ext>
            </a:extLst>
          </p:cNvPr>
          <p:cNvSpPr txBox="1"/>
          <p:nvPr/>
        </p:nvSpPr>
        <p:spPr>
          <a:xfrm>
            <a:off x="2276475" y="338078"/>
            <a:ext cx="763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 [and performance scaling] </a:t>
            </a:r>
          </a:p>
        </p:txBody>
      </p:sp>
    </p:spTree>
    <p:extLst>
      <p:ext uri="{BB962C8B-B14F-4D97-AF65-F5344CB8AC3E}">
        <p14:creationId xmlns:p14="http://schemas.microsoft.com/office/powerpoint/2010/main" val="1300735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513A44-2E5B-4446-9EC7-6123A85C8879}"/>
              </a:ext>
            </a:extLst>
          </p:cNvPr>
          <p:cNvSpPr txBox="1"/>
          <p:nvPr/>
        </p:nvSpPr>
        <p:spPr>
          <a:xfrm>
            <a:off x="795337" y="1136601"/>
            <a:ext cx="10739438" cy="5238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Function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aggregate function sums all the non-NULL values of the given column.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SUM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Emp_salary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20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Employee_Details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lnSpc>
                <a:spcPct val="150000"/>
              </a:lnSpc>
            </a:pP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56E98-60E6-414F-ADB9-E37FBEB9E552}"/>
              </a:ext>
            </a:extLst>
          </p:cNvPr>
          <p:cNvSpPr txBox="1"/>
          <p:nvPr/>
        </p:nvSpPr>
        <p:spPr>
          <a:xfrm>
            <a:off x="2276475" y="361950"/>
            <a:ext cx="763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 [and performance scaling] </a:t>
            </a:r>
          </a:p>
        </p:txBody>
      </p:sp>
    </p:spTree>
    <p:extLst>
      <p:ext uri="{BB962C8B-B14F-4D97-AF65-F5344CB8AC3E}">
        <p14:creationId xmlns:p14="http://schemas.microsoft.com/office/powerpoint/2010/main" val="1496247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ED780E-A3CC-43F7-A5C1-D1E7683C685E}"/>
              </a:ext>
            </a:extLst>
          </p:cNvPr>
          <p:cNvSpPr txBox="1"/>
          <p:nvPr/>
        </p:nvSpPr>
        <p:spPr>
          <a:xfrm>
            <a:off x="781049" y="1767691"/>
            <a:ext cx="11268075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 Function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returns the value, which is maximum from the specified column.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Emp_salary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20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Employee_Details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1CD6E-FEAC-4283-A177-1A80999C6314}"/>
              </a:ext>
            </a:extLst>
          </p:cNvPr>
          <p:cNvSpPr txBox="1"/>
          <p:nvPr/>
        </p:nvSpPr>
        <p:spPr>
          <a:xfrm>
            <a:off x="2276475" y="361950"/>
            <a:ext cx="763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 [and performance scaling] </a:t>
            </a:r>
          </a:p>
        </p:txBody>
      </p:sp>
    </p:spTree>
    <p:extLst>
      <p:ext uri="{BB962C8B-B14F-4D97-AF65-F5344CB8AC3E}">
        <p14:creationId xmlns:p14="http://schemas.microsoft.com/office/powerpoint/2010/main" val="43862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-25401"/>
            <a:ext cx="10515600" cy="1325563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DBMS Used For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173380" y="1518089"/>
            <a:ext cx="6762750" cy="4345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Symbol" panose="05050102010706020507" pitchFamily="18" charset="2"/>
              <a:buChar char="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independence and efficient access. </a:t>
            </a:r>
          </a:p>
          <a:p>
            <a:pPr marL="285750" indent="-285750">
              <a:lnSpc>
                <a:spcPct val="250000"/>
              </a:lnSpc>
              <a:buFont typeface="Symbol" panose="05050102010706020507" pitchFamily="18" charset="2"/>
              <a:buChar char="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application development time.</a:t>
            </a:r>
          </a:p>
          <a:p>
            <a:pPr marL="285750" indent="-285750">
              <a:lnSpc>
                <a:spcPct val="250000"/>
              </a:lnSpc>
              <a:buFont typeface="Symbol" panose="05050102010706020507" pitchFamily="18" charset="2"/>
              <a:buChar char="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and security.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Symbol" panose="05050102010706020507" pitchFamily="18" charset="2"/>
              <a:buChar char="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Uniform data administration.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50000"/>
              </a:lnSpc>
              <a:buFont typeface="Symbol" panose="05050102010706020507" pitchFamily="18" charset="2"/>
              <a:buChar char="·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Concurrent access, recovery from crashes.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39B29-2302-4F8D-8C69-66C107C00816}"/>
              </a:ext>
            </a:extLst>
          </p:cNvPr>
          <p:cNvSpPr txBox="1"/>
          <p:nvPr/>
        </p:nvSpPr>
        <p:spPr>
          <a:xfrm>
            <a:off x="857249" y="1563841"/>
            <a:ext cx="10782301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 Function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returns the value, which is minimum from the specified column.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Emp_salary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sz="20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Employee_Details</a:t>
            </a:r>
            <a:r>
              <a:rPr lang="en-US" sz="20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75322-7BF2-4653-ABF8-248B70AB1C1D}"/>
              </a:ext>
            </a:extLst>
          </p:cNvPr>
          <p:cNvSpPr txBox="1"/>
          <p:nvPr/>
        </p:nvSpPr>
        <p:spPr>
          <a:xfrm>
            <a:off x="2276475" y="361950"/>
            <a:ext cx="7639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Aggregate Functions [and performance scaling] </a:t>
            </a:r>
          </a:p>
        </p:txBody>
      </p:sp>
    </p:spTree>
    <p:extLst>
      <p:ext uri="{BB962C8B-B14F-4D97-AF65-F5344CB8AC3E}">
        <p14:creationId xmlns:p14="http://schemas.microsoft.com/office/powerpoint/2010/main" val="2648814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1FEAEF-F47B-44B1-AA81-64826EF96605}"/>
              </a:ext>
            </a:extLst>
          </p:cNvPr>
          <p:cNvSpPr txBox="1"/>
          <p:nvPr/>
        </p:nvSpPr>
        <p:spPr>
          <a:xfrm>
            <a:off x="495301" y="1604446"/>
            <a:ext cx="11039474" cy="3345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use of ORDER BY/ GROUP BY are closely related to the use of aggregate functions and the HAVING statement. </a:t>
            </a:r>
            <a:endParaRPr lang="en-US" sz="2000" dirty="0">
              <a:solidFill>
                <a:srgbClr val="F0A2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F0A2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F0A22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ORDER BY clause’s purpose is to sort the query result by specific columns.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GROUP BY clause’s purpose is summarize unique combinations of columns values.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591B0C-4239-4157-BE25-5A596B7CE23A}"/>
              </a:ext>
            </a:extLst>
          </p:cNvPr>
          <p:cNvSpPr txBox="1"/>
          <p:nvPr/>
        </p:nvSpPr>
        <p:spPr>
          <a:xfrm>
            <a:off x="2238375" y="323850"/>
            <a:ext cx="8201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Aggregate Enhancers [order by/ group by/ having]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9624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75F8EC-4522-4EBB-88F9-A44B413BCC5E}"/>
              </a:ext>
            </a:extLst>
          </p:cNvPr>
          <p:cNvSpPr txBox="1"/>
          <p:nvPr/>
        </p:nvSpPr>
        <p:spPr>
          <a:xfrm>
            <a:off x="990599" y="4952911"/>
            <a:ext cx="9458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SELECT </a:t>
            </a:r>
            <a:r>
              <a:rPr lang="en-US" sz="18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column1, column2, </a:t>
            </a:r>
            <a:r>
              <a:rPr lang="en-US" sz="18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columnN</a:t>
            </a:r>
            <a:r>
              <a:rPr lang="en-US" sz="18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FROM </a:t>
            </a:r>
            <a:r>
              <a:rPr lang="en-US" sz="18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table_name</a:t>
            </a:r>
            <a:r>
              <a:rPr lang="en-US" sz="18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endParaRPr lang="en-US" dirty="0">
              <a:highlight>
                <a:srgbClr val="000000"/>
              </a:highlight>
            </a:endParaRPr>
          </a:p>
          <a:p>
            <a:r>
              <a:rPr lang="en-US" sz="1800" dirty="0">
                <a:solidFill>
                  <a:srgbClr val="0070C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ORDER BY </a:t>
            </a:r>
            <a:r>
              <a:rPr lang="en-US" sz="18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column1, column2, </a:t>
            </a:r>
            <a:r>
              <a:rPr lang="en-US" sz="1800" dirty="0" err="1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columnN</a:t>
            </a:r>
            <a:r>
              <a:rPr lang="en-US" sz="18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ASC </a:t>
            </a:r>
            <a:r>
              <a:rPr lang="en-US" sz="18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| </a:t>
            </a:r>
            <a:r>
              <a:rPr lang="en-US" sz="1800" dirty="0">
                <a:solidFill>
                  <a:srgbClr val="0070C0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DESC</a:t>
            </a:r>
            <a:r>
              <a:rPr lang="en-US" sz="1800" dirty="0">
                <a:solidFill>
                  <a:srgbClr val="FFFFFF"/>
                </a:solidFill>
                <a:effectLst/>
                <a:highlight>
                  <a:srgbClr val="000000"/>
                </a:highlight>
                <a:latin typeface="Courier New" panose="02070309020205020404" pitchFamily="49" charset="0"/>
              </a:rPr>
              <a:t>; </a:t>
            </a:r>
            <a:endParaRPr lang="en-IN" dirty="0">
              <a:highlight>
                <a:srgbClr val="0000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6D4529-A8F3-432B-B02F-9F7BEE476836}"/>
              </a:ext>
            </a:extLst>
          </p:cNvPr>
          <p:cNvSpPr txBox="1"/>
          <p:nvPr/>
        </p:nvSpPr>
        <p:spPr>
          <a:xfrm>
            <a:off x="829274" y="912496"/>
            <a:ext cx="11010901" cy="3345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rgbClr val="F0A2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BY Clause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BY clause allows sorting the output values.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default, the ascending (ASC) sorting is applied. For the sorting to be descending, an additional DESC clause is used.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898398-F07D-45E2-A230-5A970D33558C}"/>
              </a:ext>
            </a:extLst>
          </p:cNvPr>
          <p:cNvSpPr txBox="1"/>
          <p:nvPr/>
        </p:nvSpPr>
        <p:spPr>
          <a:xfrm>
            <a:off x="1928812" y="389276"/>
            <a:ext cx="83343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Aggregate Enhancers [order by/ group by/ having]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674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22B1FA-4760-4B1C-9756-C6F17CA1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4" y="4099678"/>
            <a:ext cx="10334625" cy="1805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5DC07F-8C4D-4788-9C64-3B39CA92E88E}"/>
              </a:ext>
            </a:extLst>
          </p:cNvPr>
          <p:cNvSpPr txBox="1"/>
          <p:nvPr/>
        </p:nvSpPr>
        <p:spPr>
          <a:xfrm>
            <a:off x="667250" y="1172529"/>
            <a:ext cx="11210925" cy="1960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BY Clause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BY clause used to combine the selection results by one or more columns. 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grouping, there will be only one entry for each value used in the column.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26253-F994-4A91-BAB5-84AAA293CDDC}"/>
              </a:ext>
            </a:extLst>
          </p:cNvPr>
          <p:cNvSpPr txBox="1"/>
          <p:nvPr/>
        </p:nvSpPr>
        <p:spPr>
          <a:xfrm>
            <a:off x="1928812" y="389276"/>
            <a:ext cx="83343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Aggregate Enhancers [order by/ group by/ having]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536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227BDE-52E3-40EF-AB07-06FD4549F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4461459"/>
            <a:ext cx="7610581" cy="15748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C803D6-BBD0-48DD-B0F2-2FEB45DF7731}"/>
              </a:ext>
            </a:extLst>
          </p:cNvPr>
          <p:cNvSpPr txBox="1"/>
          <p:nvPr/>
        </p:nvSpPr>
        <p:spPr>
          <a:xfrm>
            <a:off x="590851" y="839159"/>
            <a:ext cx="10820400" cy="3730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HAVING Clause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HAVING is a filtering tool. It indicates the result of aggregate functions performance. </a:t>
            </a:r>
          </a:p>
          <a:p>
            <a:pPr>
              <a:lnSpc>
                <a:spcPct val="200000"/>
              </a:lnSpc>
            </a:pPr>
            <a:endParaRPr lang="en-US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HAVING clause is used when we cannot use the WHERE keyword, i.e., with aggregate functions.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A9917-8EEF-483D-A6D0-ED601833FC87}"/>
              </a:ext>
            </a:extLst>
          </p:cNvPr>
          <p:cNvSpPr txBox="1"/>
          <p:nvPr/>
        </p:nvSpPr>
        <p:spPr>
          <a:xfrm>
            <a:off x="2005012" y="414249"/>
            <a:ext cx="83343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Aggregate Enhancers [order by/ group by/ having]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2498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">
            <a:extLst>
              <a:ext uri="{FF2B5EF4-FFF2-40B4-BE49-F238E27FC236}">
                <a16:creationId xmlns:a16="http://schemas.microsoft.com/office/drawing/2014/main" id="{9844620E-FAED-4AB4-BCA5-A20147DD2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18" y="657225"/>
            <a:ext cx="10674299" cy="55435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2725">
              <a:spcBef>
                <a:spcPts val="288"/>
              </a:spcBef>
              <a:spcAft>
                <a:spcPts val="288"/>
              </a:spcAft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/>
            </a:pPr>
            <a:endParaRPr lang="en-IN" sz="2000" b="1" dirty="0">
              <a:latin typeface="Times New Roman" pitchFamily="16" charset="0"/>
              <a:ea typeface="Microsoft YaHei" charset="-122"/>
            </a:endParaRPr>
          </a:p>
          <a:p>
            <a:pPr marL="212725" indent="-209550">
              <a:lnSpc>
                <a:spcPct val="250000"/>
              </a:lnSpc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Char char="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/>
            </a:pPr>
            <a:r>
              <a:rPr lang="en-IN" sz="2000" dirty="0">
                <a:latin typeface="Times New Roman" pitchFamily="16" charset="0"/>
                <a:ea typeface="Microsoft YaHei" charset="-122"/>
              </a:rPr>
              <a:t>The SQL </a:t>
            </a:r>
            <a:r>
              <a:rPr lang="en-IN" sz="2000" b="1" dirty="0">
                <a:latin typeface="Times New Roman" pitchFamily="16" charset="0"/>
                <a:ea typeface="Microsoft YaHei" charset="-122"/>
              </a:rPr>
              <a:t>DISTINCT </a:t>
            </a:r>
            <a:r>
              <a:rPr lang="en-IN" sz="2000" dirty="0">
                <a:latin typeface="Times New Roman" pitchFamily="16" charset="0"/>
                <a:ea typeface="Microsoft YaHei" charset="-122"/>
              </a:rPr>
              <a:t>keyword is used in conjunction with SELECT statement to eliminate all the duplicate records and fetching only unique records. </a:t>
            </a:r>
          </a:p>
          <a:p>
            <a:pPr marL="212725" indent="-209550">
              <a:spcBef>
                <a:spcPts val="288"/>
              </a:spcBef>
              <a:spcAft>
                <a:spcPts val="288"/>
              </a:spcAft>
              <a:buSzPct val="45000"/>
              <a:buFont typeface="Wingdings" charset="2"/>
              <a:buChar char=""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/>
            </a:pPr>
            <a:endParaRPr lang="en-IN" sz="2000" dirty="0">
              <a:latin typeface="Times New Roman" pitchFamily="16" charset="0"/>
              <a:ea typeface="Microsoft YaHei" charset="-122"/>
            </a:endParaRPr>
          </a:p>
          <a:p>
            <a:pPr marL="215900" indent="-212725">
              <a:spcBef>
                <a:spcPts val="288"/>
              </a:spcBef>
              <a:spcAft>
                <a:spcPts val="288"/>
              </a:spcAft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/>
            </a:pPr>
            <a:r>
              <a:rPr lang="en-IN" sz="2000" b="1" dirty="0">
                <a:latin typeface="Times New Roman" pitchFamily="16" charset="0"/>
                <a:ea typeface="Microsoft YaHei" charset="-122"/>
              </a:rPr>
              <a:t>Syntax:</a:t>
            </a:r>
          </a:p>
          <a:p>
            <a:pPr marL="215900" indent="-212725">
              <a:spcBef>
                <a:spcPts val="288"/>
              </a:spcBef>
              <a:spcAft>
                <a:spcPts val="288"/>
              </a:spcAft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/>
            </a:pPr>
            <a:endParaRPr lang="en-IN" sz="2000" b="1" dirty="0">
              <a:latin typeface="Times New Roman" pitchFamily="16" charset="0"/>
              <a:ea typeface="Microsoft YaHei" charset="-122"/>
            </a:endParaRPr>
          </a:p>
          <a:p>
            <a:pPr marL="215900" indent="-212725">
              <a:spcBef>
                <a:spcPts val="288"/>
              </a:spcBef>
              <a:spcAft>
                <a:spcPts val="288"/>
              </a:spcAft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/>
            </a:pPr>
            <a:r>
              <a:rPr lang="en-IN" sz="2000" dirty="0">
                <a:latin typeface="Times New Roman" pitchFamily="16" charset="0"/>
                <a:ea typeface="Microsoft YaHei" charset="-122"/>
              </a:rPr>
              <a:t>	</a:t>
            </a:r>
            <a:r>
              <a:rPr lang="en-IN" sz="2000" i="1" dirty="0">
                <a:latin typeface="Times New Roman" pitchFamily="16" charset="0"/>
                <a:ea typeface="Microsoft YaHei" charset="-122"/>
              </a:rPr>
              <a:t>SELECT DISTINCT column1, column2,.....</a:t>
            </a:r>
            <a:r>
              <a:rPr lang="en-IN" sz="2000" i="1" dirty="0" err="1">
                <a:latin typeface="Times New Roman" pitchFamily="16" charset="0"/>
                <a:ea typeface="Microsoft YaHei" charset="-122"/>
              </a:rPr>
              <a:t>columnN</a:t>
            </a:r>
            <a:r>
              <a:rPr lang="en-IN" sz="2000" i="1" dirty="0">
                <a:latin typeface="Times New Roman" pitchFamily="16" charset="0"/>
                <a:ea typeface="Microsoft YaHei" charset="-122"/>
              </a:rPr>
              <a:t> 	FROM </a:t>
            </a:r>
            <a:r>
              <a:rPr lang="en-IN" sz="2000" i="1" dirty="0" err="1">
                <a:latin typeface="Times New Roman" pitchFamily="16" charset="0"/>
                <a:ea typeface="Microsoft YaHei" charset="-122"/>
              </a:rPr>
              <a:t>table_name</a:t>
            </a:r>
            <a:r>
              <a:rPr lang="en-IN" sz="2000" i="1" dirty="0">
                <a:latin typeface="Times New Roman" pitchFamily="16" charset="0"/>
                <a:ea typeface="Microsoft YaHei" charset="-122"/>
              </a:rPr>
              <a:t> WHERE [condition]</a:t>
            </a:r>
            <a:r>
              <a:rPr lang="en-IN" sz="2000" dirty="0">
                <a:latin typeface="Times New Roman" pitchFamily="16" charset="0"/>
                <a:ea typeface="Microsoft YaHei" charset="-122"/>
              </a:rPr>
              <a:t> </a:t>
            </a:r>
          </a:p>
          <a:p>
            <a:pPr marL="215900" indent="-212725">
              <a:spcBef>
                <a:spcPts val="288"/>
              </a:spcBef>
              <a:spcAft>
                <a:spcPts val="288"/>
              </a:spcAft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/>
            </a:pPr>
            <a:endParaRPr lang="en-IN" sz="2000" dirty="0">
              <a:latin typeface="Times New Roman" pitchFamily="16" charset="0"/>
              <a:ea typeface="Microsoft YaHei" charset="-122"/>
            </a:endParaRPr>
          </a:p>
          <a:p>
            <a:pPr marL="215900" indent="-212725">
              <a:spcBef>
                <a:spcPts val="288"/>
              </a:spcBef>
              <a:spcAft>
                <a:spcPts val="288"/>
              </a:spcAft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/>
            </a:pPr>
            <a:endParaRPr lang="en-IN" sz="2000" dirty="0">
              <a:latin typeface="Times New Roman" pitchFamily="16" charset="0"/>
              <a:ea typeface="Microsoft YaHei" charset="-122"/>
            </a:endParaRPr>
          </a:p>
          <a:p>
            <a:pPr marL="215900" indent="-212725">
              <a:spcBef>
                <a:spcPts val="288"/>
              </a:spcBef>
              <a:spcAft>
                <a:spcPts val="288"/>
              </a:spcAft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/>
            </a:pPr>
            <a:r>
              <a:rPr lang="en-IN" sz="2000" b="1" dirty="0">
                <a:latin typeface="Times New Roman" pitchFamily="16" charset="0"/>
                <a:ea typeface="Microsoft YaHei" charset="-122"/>
              </a:rPr>
              <a:t>EG:</a:t>
            </a:r>
          </a:p>
          <a:p>
            <a:pPr marL="215900" indent="-212725">
              <a:spcBef>
                <a:spcPts val="288"/>
              </a:spcBef>
              <a:spcAft>
                <a:spcPts val="288"/>
              </a:spcAft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/>
            </a:pPr>
            <a:r>
              <a:rPr lang="en-IN" sz="2000" b="1" dirty="0">
                <a:latin typeface="Times New Roman" pitchFamily="16" charset="0"/>
                <a:ea typeface="Microsoft YaHei" charset="-122"/>
              </a:rPr>
              <a:t>	</a:t>
            </a:r>
            <a:r>
              <a:rPr lang="en-IN" sz="2000" i="1" dirty="0">
                <a:latin typeface="Times New Roman" pitchFamily="16" charset="0"/>
                <a:ea typeface="Microsoft YaHei" charset="-122"/>
              </a:rPr>
              <a:t>SELECT DISTINCT SALARY FROM CUSTOMERS 	ORDER BY SALARY; </a:t>
            </a:r>
          </a:p>
          <a:p>
            <a:pPr marL="215900" indent="-212725">
              <a:spcBef>
                <a:spcPts val="288"/>
              </a:spcBef>
              <a:spcAft>
                <a:spcPts val="288"/>
              </a:spcAft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/>
            </a:pPr>
            <a:endParaRPr lang="en-IN" sz="2000" b="1" i="1" dirty="0">
              <a:latin typeface="Times New Roman" pitchFamily="16" charset="0"/>
              <a:ea typeface="Microsoft YaHei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915BE-B1F7-4406-B0E2-9E1E2C7609DD}"/>
              </a:ext>
            </a:extLst>
          </p:cNvPr>
          <p:cNvSpPr txBox="1"/>
          <p:nvPr/>
        </p:nvSpPr>
        <p:spPr>
          <a:xfrm>
            <a:off x="3503596" y="395615"/>
            <a:ext cx="4369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5900" indent="-212725">
              <a:spcBef>
                <a:spcPts val="288"/>
              </a:spcBef>
              <a:spcAft>
                <a:spcPts val="288"/>
              </a:spcAft>
              <a:buClrTx/>
              <a:buFontTx/>
              <a:buNone/>
              <a:tabLst>
                <a:tab pos="215900" algn="l"/>
                <a:tab pos="663575" algn="l"/>
                <a:tab pos="1112838" algn="l"/>
                <a:tab pos="1562100" algn="l"/>
                <a:tab pos="2011363" algn="l"/>
                <a:tab pos="2460625" algn="l"/>
                <a:tab pos="2909888" algn="l"/>
                <a:tab pos="3359150" algn="l"/>
                <a:tab pos="3808413" algn="l"/>
                <a:tab pos="4257675" algn="l"/>
                <a:tab pos="4706938" algn="l"/>
                <a:tab pos="5156200" algn="l"/>
                <a:tab pos="5605463" algn="l"/>
                <a:tab pos="6054725" algn="l"/>
                <a:tab pos="6503988" algn="l"/>
                <a:tab pos="6953250" algn="l"/>
                <a:tab pos="7402513" algn="l"/>
                <a:tab pos="7851775" algn="l"/>
                <a:tab pos="8301038" algn="l"/>
                <a:tab pos="8750300" algn="l"/>
                <a:tab pos="9199563" algn="l"/>
                <a:tab pos="9410700" algn="l"/>
              </a:tabLst>
              <a:defRPr/>
            </a:pPr>
            <a:r>
              <a:rPr lang="en-IN" sz="2800" b="1" dirty="0">
                <a:latin typeface="Times New Roman" pitchFamily="16" charset="0"/>
                <a:ea typeface="Microsoft YaHei" charset="-122"/>
              </a:rPr>
              <a:t>Handling Duplicates</a:t>
            </a:r>
          </a:p>
        </p:txBody>
      </p:sp>
    </p:spTree>
    <p:extLst>
      <p:ext uri="{BB962C8B-B14F-4D97-AF65-F5344CB8AC3E}">
        <p14:creationId xmlns:p14="http://schemas.microsoft.com/office/powerpoint/2010/main" val="13242774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48CAE7-5062-4DBB-9664-BF3BD9B1DDC1}"/>
              </a:ext>
            </a:extLst>
          </p:cNvPr>
          <p:cNvSpPr txBox="1"/>
          <p:nvPr/>
        </p:nvSpPr>
        <p:spPr>
          <a:xfrm>
            <a:off x="95250" y="794475"/>
            <a:ext cx="11887199" cy="3968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is a database design technique that reduces data redundancy and eliminates undesirable characteristics like Insertion, Update and Deletion Anomalies.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Normalization rules divides larger tables into smaller tables and links them using relationships.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Normalisation in SQL is to eliminate redundant (repetitive) data and ensure data is stored logically.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 is a list of Normal Forms in SQL: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62AA53-4743-45C6-8DE3-24ED075E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151" y="5091658"/>
            <a:ext cx="8334375" cy="5646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D75940-5F6B-472F-8E14-D234ACBD3024}"/>
              </a:ext>
            </a:extLst>
          </p:cNvPr>
          <p:cNvSpPr txBox="1"/>
          <p:nvPr/>
        </p:nvSpPr>
        <p:spPr>
          <a:xfrm>
            <a:off x="2609850" y="388468"/>
            <a:ext cx="726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 [and its usages] </a:t>
            </a:r>
          </a:p>
        </p:txBody>
      </p:sp>
    </p:spTree>
    <p:extLst>
      <p:ext uri="{BB962C8B-B14F-4D97-AF65-F5344CB8AC3E}">
        <p14:creationId xmlns:p14="http://schemas.microsoft.com/office/powerpoint/2010/main" val="1315717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120595-DB5E-441A-8853-1E37B29473C0}"/>
              </a:ext>
            </a:extLst>
          </p:cNvPr>
          <p:cNvSpPr txBox="1"/>
          <p:nvPr/>
        </p:nvSpPr>
        <p:spPr>
          <a:xfrm>
            <a:off x="676275" y="1638300"/>
            <a:ext cx="10906125" cy="388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800" dirty="0">
                <a:solidFill>
                  <a:srgbClr val="5FCBE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 </a:t>
            </a:r>
            <a:r>
              <a:rPr lang="en-IN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1NF (First Normal Form)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800" dirty="0">
                <a:solidFill>
                  <a:srgbClr val="5FCBE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 </a:t>
            </a:r>
            <a:r>
              <a:rPr lang="en-IN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2NF (Second Normal Form)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800" dirty="0">
                <a:solidFill>
                  <a:srgbClr val="5FCBE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 </a:t>
            </a:r>
            <a:r>
              <a:rPr lang="en-IN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3NF (Third Normal Form)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800" dirty="0">
                <a:solidFill>
                  <a:srgbClr val="5FCBE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 </a:t>
            </a:r>
            <a:r>
              <a:rPr lang="en-IN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BCNF (Boyce-Codd Normal Form)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800" dirty="0">
                <a:solidFill>
                  <a:srgbClr val="5FCBE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 </a:t>
            </a:r>
            <a:r>
              <a:rPr lang="en-IN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4NF (Fourth Normal Form)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800" dirty="0">
                <a:solidFill>
                  <a:srgbClr val="5FCBE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 </a:t>
            </a:r>
            <a:r>
              <a:rPr lang="en-IN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5NF (Fifth Normal Form)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800" dirty="0">
                <a:solidFill>
                  <a:srgbClr val="5FCBE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 </a:t>
            </a:r>
            <a:r>
              <a:rPr lang="en-IN" sz="18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6NF (Sixth Normal Form)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436121-AAFE-404B-AD7E-2F7A77ACA4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2937" y="188913"/>
            <a:ext cx="10972800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 [and its usages] </a:t>
            </a:r>
          </a:p>
        </p:txBody>
      </p:sp>
    </p:spTree>
    <p:extLst>
      <p:ext uri="{BB962C8B-B14F-4D97-AF65-F5344CB8AC3E}">
        <p14:creationId xmlns:p14="http://schemas.microsoft.com/office/powerpoint/2010/main" val="25871381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3BE1DD-A56C-4257-8FFA-65DC88F717CF}"/>
              </a:ext>
            </a:extLst>
          </p:cNvPr>
          <p:cNvSpPr txBox="1"/>
          <p:nvPr/>
        </p:nvSpPr>
        <p:spPr>
          <a:xfrm>
            <a:off x="919162" y="1242387"/>
            <a:ext cx="103536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5FCBEF"/>
              </a:solidFill>
              <a:latin typeface="Trebuchet MS" panose="020B0603020202020204" pitchFamily="34" charset="0"/>
            </a:endParaRPr>
          </a:p>
          <a:p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Let’s understand Normalization database with normalization example with solution: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B21EA-B49F-436D-BC84-9CD20D48C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473693"/>
            <a:ext cx="9853613" cy="31419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CE3EF0-2767-4C24-9D39-5863A4339A09}"/>
              </a:ext>
            </a:extLst>
          </p:cNvPr>
          <p:cNvSpPr txBox="1"/>
          <p:nvPr/>
        </p:nvSpPr>
        <p:spPr>
          <a:xfrm>
            <a:off x="2609850" y="388468"/>
            <a:ext cx="726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 [and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  <a:r>
              <a:rPr lang="en-IN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5189235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1A8982-C526-4AA4-BC60-244D3056572F}"/>
              </a:ext>
            </a:extLst>
          </p:cNvPr>
          <p:cNvSpPr txBox="1"/>
          <p:nvPr/>
        </p:nvSpPr>
        <p:spPr>
          <a:xfrm>
            <a:off x="704850" y="1732128"/>
            <a:ext cx="11287125" cy="1968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FCBEF"/>
                </a:solidFill>
                <a:effectLst/>
                <a:latin typeface="Trebuchet MS" panose="020B0603020202020204" pitchFamily="34" charset="0"/>
              </a:rPr>
              <a:t> </a:t>
            </a:r>
            <a:endParaRPr lang="en-US" dirty="0"/>
          </a:p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1NF (First Normal Form) Rules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Each table cell should contain a single value.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record needs to be unique.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7FA4C7-1EB0-4D11-8EEC-A562F56C098C}"/>
              </a:ext>
            </a:extLst>
          </p:cNvPr>
          <p:cNvSpPr txBox="1"/>
          <p:nvPr/>
        </p:nvSpPr>
        <p:spPr>
          <a:xfrm>
            <a:off x="704850" y="4049226"/>
            <a:ext cx="6115050" cy="1498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Usage: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Primary Key, Composite Key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DBF75-6217-4E65-91EA-16B2FCADD580}"/>
              </a:ext>
            </a:extLst>
          </p:cNvPr>
          <p:cNvSpPr txBox="1"/>
          <p:nvPr/>
        </p:nvSpPr>
        <p:spPr>
          <a:xfrm>
            <a:off x="2609850" y="388468"/>
            <a:ext cx="7862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 [and normal forms]--- 1NF </a:t>
            </a:r>
          </a:p>
        </p:txBody>
      </p:sp>
    </p:spTree>
    <p:extLst>
      <p:ext uri="{BB962C8B-B14F-4D97-AF65-F5344CB8AC3E}">
        <p14:creationId xmlns:p14="http://schemas.microsoft.com/office/powerpoint/2010/main" val="50182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4001"/>
            <a:ext cx="10972800" cy="1143000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DBMS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24C5E-1070-492B-9254-F91462929B9D}"/>
              </a:ext>
            </a:extLst>
          </p:cNvPr>
          <p:cNvSpPr txBox="1"/>
          <p:nvPr/>
        </p:nvSpPr>
        <p:spPr>
          <a:xfrm>
            <a:off x="833688" y="1071801"/>
            <a:ext cx="1148715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arenR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Processing Queries and Object Management</a:t>
            </a:r>
            <a:r>
              <a:rPr lang="en-US" sz="20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Controlling redundancy and inconsistency.</a:t>
            </a:r>
          </a:p>
          <a:p>
            <a:pPr>
              <a:lnSpc>
                <a:spcPct val="250000"/>
              </a:lnSpc>
            </a:pP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Efficient memory management and indexing</a:t>
            </a:r>
            <a:r>
              <a:rPr lang="en-US" sz="2000" b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50000"/>
              </a:lnSpc>
            </a:pP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 Concurrency control and transaction management.</a:t>
            </a:r>
          </a:p>
          <a:p>
            <a:pPr>
              <a:lnSpc>
                <a:spcPct val="250000"/>
              </a:lnSpc>
            </a:pPr>
            <a:r>
              <a:rPr lang="en-US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 Access Control and ease in accessing data.</a:t>
            </a:r>
          </a:p>
          <a:p>
            <a:pPr>
              <a:lnSpc>
                <a:spcPct val="250000"/>
              </a:lnSpc>
            </a:pPr>
            <a:r>
              <a:rPr lang="en-IN" sz="20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6) Integrity constraints.</a:t>
            </a:r>
          </a:p>
          <a:p>
            <a:pPr>
              <a:lnSpc>
                <a:spcPct val="150000"/>
              </a:lnSpc>
            </a:pPr>
            <a:endParaRPr lang="en-US" sz="2000" b="1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CF0D6D-E815-461B-BCA8-221C394E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443789"/>
            <a:ext cx="11047596" cy="4363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3275C7-BDF5-4CA1-9504-BF2951C0AAF6}"/>
              </a:ext>
            </a:extLst>
          </p:cNvPr>
          <p:cNvSpPr txBox="1"/>
          <p:nvPr/>
        </p:nvSpPr>
        <p:spPr>
          <a:xfrm>
            <a:off x="2609850" y="388468"/>
            <a:ext cx="7833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 [and normal forms]--- 1NF </a:t>
            </a:r>
          </a:p>
        </p:txBody>
      </p:sp>
    </p:spTree>
    <p:extLst>
      <p:ext uri="{BB962C8B-B14F-4D97-AF65-F5344CB8AC3E}">
        <p14:creationId xmlns:p14="http://schemas.microsoft.com/office/powerpoint/2010/main" val="26543239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10BA5A-B491-4BDD-9162-5D0F2410D59A}"/>
              </a:ext>
            </a:extLst>
          </p:cNvPr>
          <p:cNvSpPr txBox="1"/>
          <p:nvPr/>
        </p:nvSpPr>
        <p:spPr>
          <a:xfrm>
            <a:off x="590348" y="1341515"/>
            <a:ext cx="11477625" cy="3614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2NF (Second Normal Form) Rules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30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 1- 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in 1NF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30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 2- 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Column Primary Key that does not functionally dependent on any subset of candidate key 			relation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5DD81-034C-4AFA-A233-52E27FECF5F1}"/>
              </a:ext>
            </a:extLst>
          </p:cNvPr>
          <p:cNvSpPr txBox="1"/>
          <p:nvPr/>
        </p:nvSpPr>
        <p:spPr>
          <a:xfrm>
            <a:off x="2330565" y="407718"/>
            <a:ext cx="799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 [and normal forms]---- 2NF </a:t>
            </a:r>
          </a:p>
        </p:txBody>
      </p:sp>
    </p:spTree>
    <p:extLst>
      <p:ext uri="{BB962C8B-B14F-4D97-AF65-F5344CB8AC3E}">
        <p14:creationId xmlns:p14="http://schemas.microsoft.com/office/powerpoint/2010/main" val="7543231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0AD299-3C0A-43AD-B575-147E2551E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8" y="914402"/>
            <a:ext cx="11742821" cy="5120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08B70F-D21E-4FA7-AA20-A84ED8D91C50}"/>
              </a:ext>
            </a:extLst>
          </p:cNvPr>
          <p:cNvSpPr txBox="1"/>
          <p:nvPr/>
        </p:nvSpPr>
        <p:spPr>
          <a:xfrm>
            <a:off x="2609850" y="391182"/>
            <a:ext cx="7267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 [and normal forms] – 2NF </a:t>
            </a:r>
          </a:p>
        </p:txBody>
      </p:sp>
    </p:spTree>
    <p:extLst>
      <p:ext uri="{BB962C8B-B14F-4D97-AF65-F5344CB8AC3E}">
        <p14:creationId xmlns:p14="http://schemas.microsoft.com/office/powerpoint/2010/main" val="4220222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27F5C1-9FE0-444F-8595-A7E3BADB557E}"/>
              </a:ext>
            </a:extLst>
          </p:cNvPr>
          <p:cNvSpPr txBox="1"/>
          <p:nvPr/>
        </p:nvSpPr>
        <p:spPr>
          <a:xfrm>
            <a:off x="878104" y="813202"/>
            <a:ext cx="10010775" cy="1845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3NF (Third Normal Form) Rules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Rule 1- Be in 2NF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Rule 2- Has no transitive functional dependencies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35387-4FE2-4DF7-8884-7FC98F147338}"/>
              </a:ext>
            </a:extLst>
          </p:cNvPr>
          <p:cNvSpPr txBox="1"/>
          <p:nvPr/>
        </p:nvSpPr>
        <p:spPr>
          <a:xfrm>
            <a:off x="701641" y="2436753"/>
            <a:ext cx="11268978" cy="2968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300000"/>
              </a:lnSpc>
            </a:pP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again divided our tables and created a new table which stores Salutations.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transitive functional dependencies, and hence our table is in 3NF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FCBE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Table 3 Salutation ID is primary key, and in Table 1 Salutation ID is foreign to primary key in Table 3.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B23CF-B74A-45B8-B84C-E353F3DCC740}"/>
              </a:ext>
            </a:extLst>
          </p:cNvPr>
          <p:cNvSpPr txBox="1"/>
          <p:nvPr/>
        </p:nvSpPr>
        <p:spPr>
          <a:xfrm>
            <a:off x="2513598" y="388468"/>
            <a:ext cx="780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 [and normal forms] ---- 3NF</a:t>
            </a:r>
          </a:p>
        </p:txBody>
      </p:sp>
    </p:spTree>
    <p:extLst>
      <p:ext uri="{BB962C8B-B14F-4D97-AF65-F5344CB8AC3E}">
        <p14:creationId xmlns:p14="http://schemas.microsoft.com/office/powerpoint/2010/main" val="39479583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51B83-F4F7-4613-854F-CB567007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87" y="1062123"/>
            <a:ext cx="11338560" cy="19602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35EE68-D53D-41F7-A880-86141C1ED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7" y="3424374"/>
            <a:ext cx="6246796" cy="2225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E34A9-B5B6-4836-BDCD-6F6724FFB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195" y="3424374"/>
            <a:ext cx="4629752" cy="2225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A522B7-B341-4DBC-BA26-B96ED214CF91}"/>
              </a:ext>
            </a:extLst>
          </p:cNvPr>
          <p:cNvSpPr txBox="1"/>
          <p:nvPr/>
        </p:nvSpPr>
        <p:spPr>
          <a:xfrm>
            <a:off x="2739089" y="337883"/>
            <a:ext cx="7920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 [and normal forms] ---- 3NF</a:t>
            </a:r>
          </a:p>
        </p:txBody>
      </p:sp>
    </p:spTree>
    <p:extLst>
      <p:ext uri="{BB962C8B-B14F-4D97-AF65-F5344CB8AC3E}">
        <p14:creationId xmlns:p14="http://schemas.microsoft.com/office/powerpoint/2010/main" val="21104658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DD0034-115D-4A33-A4B5-1AFB2771F813}"/>
              </a:ext>
            </a:extLst>
          </p:cNvPr>
          <p:cNvSpPr txBox="1"/>
          <p:nvPr/>
        </p:nvSpPr>
        <p:spPr>
          <a:xfrm>
            <a:off x="390525" y="1430063"/>
            <a:ext cx="119253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BCNF (Boyce-Codd Normal Form) Rules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Even when a database is in 3rd Normal Form, still there would be anomalies resulted if it has more than one Candidate Key.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Sometimes is BCNF is also referred as 3.5 Normal Form.</a:t>
            </a:r>
          </a:p>
          <a:p>
            <a:r>
              <a:rPr lang="en-US" sz="200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4NF (Fourth Normal Form) Rules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no database table instance contains two or more, independent and multivalued data describing the relevant entity, then it is in 4th Normal Form.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C9F48-F444-462A-BE67-B1E139341695}"/>
              </a:ext>
            </a:extLst>
          </p:cNvPr>
          <p:cNvSpPr txBox="1"/>
          <p:nvPr/>
        </p:nvSpPr>
        <p:spPr>
          <a:xfrm>
            <a:off x="2971800" y="485775"/>
            <a:ext cx="676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 [and normal forms]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9796326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F2D5B1-67E2-434A-8B1B-C40D7D56771C}"/>
              </a:ext>
            </a:extLst>
          </p:cNvPr>
          <p:cNvSpPr txBox="1"/>
          <p:nvPr/>
        </p:nvSpPr>
        <p:spPr>
          <a:xfrm>
            <a:off x="609599" y="1997839"/>
            <a:ext cx="109727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5NF (Fifth Normal Form) Rules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table is in 5th Normal Form only if it is in 4NF and it cannot be decomposed into any number of smaller tables without loss of data.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6NF (Sixth Normal Form) Proposed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F13001C-69A2-4FAE-8B3E-033F9B3281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9" y="84138"/>
            <a:ext cx="10972800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Normalization [and normal forms]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3781117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7E0849-A79C-47FB-A90F-4A27402F89CB}"/>
              </a:ext>
            </a:extLst>
          </p:cNvPr>
          <p:cNvSpPr txBox="1"/>
          <p:nvPr/>
        </p:nvSpPr>
        <p:spPr>
          <a:xfrm>
            <a:off x="328612" y="2256339"/>
            <a:ext cx="11534775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JOINS [different types and its usages] SQL JOIN is a clause that is used to combine multiple tables and retrieve data based on a common field in relational databases.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JOIN generates meaningful data by combining multiple relational tables.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4E465-B130-4FA5-B52F-0F7A4EA1427D}"/>
              </a:ext>
            </a:extLst>
          </p:cNvPr>
          <p:cNvSpPr txBox="1"/>
          <p:nvPr/>
        </p:nvSpPr>
        <p:spPr>
          <a:xfrm>
            <a:off x="2590798" y="441483"/>
            <a:ext cx="929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JOINS [different types and its usages]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93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09E9-39C4-46D3-9B7F-D9C30309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Inner Join</a:t>
            </a:r>
            <a:endParaRPr lang="en-IN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EE6A8-F774-4B2A-B40B-DC9DF9AD3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630229"/>
            <a:ext cx="6438900" cy="4203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1B8F34-1682-4E10-BBE9-0591EE4AF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014" y="1630229"/>
            <a:ext cx="4799636" cy="420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607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697E-1A76-4E8D-8743-67AC88C4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0"/>
            <a:ext cx="10972800" cy="114300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Self Join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B9C5E1-78EF-435D-AED7-9DA7F4E36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585246"/>
            <a:ext cx="7753350" cy="44726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B4960-F7EC-4D1C-A0C6-7A631D159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826" y="2549202"/>
            <a:ext cx="3073078" cy="200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8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838200" y="29662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rgbClr val="00B050"/>
                </a:solidFill>
              </a:rPr>
              <a:t>		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models</a:t>
            </a:r>
            <a:br>
              <a:rPr lang="en-US" b="1" dirty="0"/>
            </a:b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E90FE-326D-4FB1-BDA0-B24B05D9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" y="0"/>
            <a:ext cx="10972800" cy="1143000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Cross Join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5A51FD-E593-4525-9261-6BFCC4D22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143000"/>
            <a:ext cx="6734175" cy="4973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05FDF0-4390-40B2-906A-1CE021F7B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522" y="1548363"/>
            <a:ext cx="4067327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376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B78C-A9AD-42A5-998D-EC61C3A6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0"/>
            <a:ext cx="10972800" cy="1143000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Outer Join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A04E8-36CB-4BDE-B84F-00F129BD9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6" y="1143001"/>
            <a:ext cx="11242032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639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D37D-8142-4F2F-A13A-0754C2B2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74613"/>
            <a:ext cx="10972800" cy="1143000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Left Outer Join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D52A6-0173-499B-927E-4F5EAB1B7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133475"/>
            <a:ext cx="10210800" cy="4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8010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E8C0-3867-4CA5-B816-BF159921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0"/>
            <a:ext cx="10972800" cy="1143000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Right Outer Join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57BBAE-6D25-43C4-B130-3F2B90965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028700"/>
            <a:ext cx="11363325" cy="49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146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A730-8245-4CE6-A5A8-371B699C0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972800" cy="1143000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Full Outer Join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272F5-2FDA-466F-ADEA-D49E2C723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1057276"/>
            <a:ext cx="11458575" cy="484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382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14629-AD82-477C-8492-3983A600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0"/>
            <a:ext cx="10972800" cy="114300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NULL Values [in SQL JOINs]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DA413D-4DDC-441D-8ED4-CC0AF354A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4" y="1057275"/>
            <a:ext cx="5692091" cy="4886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0F5DF3-376A-46AB-8F81-C4F03CFB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866" y="1143000"/>
            <a:ext cx="5918883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689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00C66-B428-4D07-947C-6D151B7F7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0"/>
            <a:ext cx="10972800" cy="114300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[in SQL JOINs]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A7186-6B43-4FEF-A208-88C29E19A371}"/>
              </a:ext>
            </a:extLst>
          </p:cNvPr>
          <p:cNvSpPr txBox="1"/>
          <p:nvPr/>
        </p:nvSpPr>
        <p:spPr>
          <a:xfrm>
            <a:off x="238125" y="1552218"/>
            <a:ext cx="11449050" cy="4807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a few important best practices to remember and apply when using SQL joins: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 You should always use a table alias while using the joins in the queries. </a:t>
            </a:r>
          </a:p>
          <a:p>
            <a:pPr>
              <a:lnSpc>
                <a:spcPct val="2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 Always use the two-part name [table alias].[column] name format for columns in queries.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7119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39A627-3DBA-4F0F-9793-CDFC86867EC8}"/>
              </a:ext>
            </a:extLst>
          </p:cNvPr>
          <p:cNvSpPr txBox="1"/>
          <p:nvPr/>
        </p:nvSpPr>
        <p:spPr>
          <a:xfrm>
            <a:off x="781452" y="1268852"/>
            <a:ext cx="10972799" cy="4576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 In the case of multiple SQL joins in a query, you should use the logical orders of the tables in such a way to satisfy your data requirement and minimize the data flow between various operators of the execution plan. </a:t>
            </a:r>
          </a:p>
          <a:p>
            <a:pPr>
              <a:lnSpc>
                <a:spcPct val="2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 You can combine multiple joins such as inner join, outer join and self-join together. However, you should use the joins and their orders to get the required data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1BBFB1-7A0B-40CC-80C6-1A08F31C471A}"/>
              </a:ext>
            </a:extLst>
          </p:cNvPr>
          <p:cNvSpPr txBox="1">
            <a:spLocks/>
          </p:cNvSpPr>
          <p:nvPr/>
        </p:nvSpPr>
        <p:spPr bwMode="auto">
          <a:xfrm>
            <a:off x="476250" y="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/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[in SQL JOINs]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6244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1136-D208-4F91-AA64-8AC9C0B6F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5138"/>
            <a:ext cx="10972800" cy="1143000"/>
          </a:xfrm>
        </p:spPr>
        <p:txBody>
          <a:bodyPr/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Encryption and Decryption</a:t>
            </a:r>
            <a:br>
              <a:rPr lang="en-IN" b="0" i="0" dirty="0">
                <a:solidFill>
                  <a:srgbClr val="424242"/>
                </a:solidFill>
                <a:effectLst/>
                <a:latin typeface="Poppins" panose="020B0502040204020203" pitchFamily="2" charset="0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0F58E-698D-457B-B673-00DFD259A73F}"/>
              </a:ext>
            </a:extLst>
          </p:cNvPr>
          <p:cNvSpPr txBox="1"/>
          <p:nvPr/>
        </p:nvSpPr>
        <p:spPr>
          <a:xfrm>
            <a:off x="695325" y="1608138"/>
            <a:ext cx="10201275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encryption is the process of converting data, within a database, in plain text format into a meaningless cipher text by means of a suitable algorithm.</a:t>
            </a:r>
          </a:p>
          <a:p>
            <a:pPr algn="l">
              <a:lnSpc>
                <a:spcPct val="200000"/>
              </a:lnSpc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decryption is converting the meaningless cipher text into the original information using keys generated by the encryption algorithms.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895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263030-9F70-4584-9C0C-0FC717A86D93}"/>
              </a:ext>
            </a:extLst>
          </p:cNvPr>
          <p:cNvSpPr txBox="1"/>
          <p:nvPr/>
        </p:nvSpPr>
        <p:spPr>
          <a:xfrm>
            <a:off x="609600" y="1813963"/>
            <a:ext cx="11267975" cy="307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encryption methods</a:t>
            </a:r>
            <a:endParaRPr lang="en-US" sz="2000" b="1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20212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internet security (IS) professionals break down encryption into three distinct methods: 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Symmetric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Asymmetric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ashing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9DCB44-FD40-4DBD-8AC1-32AAAC5F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65138"/>
            <a:ext cx="10972800" cy="1143000"/>
          </a:xfrm>
        </p:spPr>
        <p:txBody>
          <a:bodyPr/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Encryption and Decryption</a:t>
            </a:r>
            <a:br>
              <a:rPr lang="en-IN" b="0" i="0" dirty="0">
                <a:solidFill>
                  <a:srgbClr val="424242"/>
                </a:solidFill>
                <a:effectLst/>
                <a:latin typeface="Poppins" panose="020B0502040204020203" pitchFamily="2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4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/>
          <p:nvPr/>
        </p:nvSpPr>
        <p:spPr>
          <a:xfrm>
            <a:off x="133350" y="1009649"/>
            <a:ext cx="11839575" cy="45815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hierarchy starts from the root which has root data and then it expands in the form of a tree adding child node to the parent node.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One-to-many relationship: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Parent-Child Relationship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Deletion Problem: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Pointers:</a:t>
            </a:r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sz="2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2425" y="128587"/>
            <a:ext cx="10972800" cy="114300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Model</a:t>
            </a:r>
            <a:endParaRPr lang="en-IN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ACF379-4B0A-4682-B1E9-0FE3C1BC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464" y="1809750"/>
            <a:ext cx="6367461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1FACB1-6A04-49A8-A5ED-1CD72D8DF825}"/>
              </a:ext>
            </a:extLst>
          </p:cNvPr>
          <p:cNvSpPr txBox="1"/>
          <p:nvPr/>
        </p:nvSpPr>
        <p:spPr>
          <a:xfrm>
            <a:off x="504825" y="1381125"/>
            <a:ext cx="1118235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terms of security, hashing is a technique used to encrypt data and generate unpredictable hash values. 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the hash function that generates the hash code, which helps to protect the security of transmission from unauthorized users.</a:t>
            </a: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Hashing algorithm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a way to verify that the message received is the same as the message sent. </a:t>
            </a: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take a plain text message as input and then computes a value based on that message.</a:t>
            </a:r>
          </a:p>
          <a:p>
            <a:pPr algn="just"/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6849252-404F-41EB-AEFE-919F937B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0895"/>
            <a:ext cx="10972800" cy="1143000"/>
          </a:xfrm>
        </p:spPr>
        <p:txBody>
          <a:bodyPr/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Encryption and Decryption</a:t>
            </a:r>
            <a:br>
              <a:rPr lang="en-IN" b="0" i="0" dirty="0">
                <a:solidFill>
                  <a:srgbClr val="424242"/>
                </a:solidFill>
                <a:effectLst/>
                <a:latin typeface="Poppins" panose="020B0502040204020203" pitchFamily="2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58087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FB1781-8376-4C4C-8DF1-E1588ABA76D6}"/>
              </a:ext>
            </a:extLst>
          </p:cNvPr>
          <p:cNvSpPr txBox="1"/>
          <p:nvPr/>
        </p:nvSpPr>
        <p:spPr>
          <a:xfrm>
            <a:off x="599975" y="1217593"/>
            <a:ext cx="9696450" cy="3961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MD5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326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MD5 is not a reversible encryption algorithm. It's a </a:t>
            </a:r>
            <a:r>
              <a:rPr lang="en-US" sz="2000" b="0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one-way hash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326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of a hash is to allow you to verify (with some degree of uncertainty) whether 		someone had the same original information as was used to create the hash.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326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does </a:t>
            </a:r>
            <a:r>
              <a:rPr lang="en-US" sz="2000" b="0" i="1" dirty="0">
                <a:solidFill>
                  <a:srgbClr val="2326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000" b="0" i="0" dirty="0">
                <a:solidFill>
                  <a:srgbClr val="2326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allow you to get back from the hash to the original information.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44CF6C-AC3B-4FAD-B13F-CBDA8FBA8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29" y="426636"/>
            <a:ext cx="10972800" cy="1143000"/>
          </a:xfrm>
        </p:spPr>
        <p:txBody>
          <a:bodyPr/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Encryption and Decryption</a:t>
            </a:r>
            <a:br>
              <a:rPr lang="en-IN" b="0" i="0" dirty="0">
                <a:solidFill>
                  <a:srgbClr val="424242"/>
                </a:solidFill>
                <a:effectLst/>
                <a:latin typeface="Poppins" panose="020B0502040204020203" pitchFamily="2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9981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6E1DB3-173D-44E9-A020-B2ECDCDA2DF0}"/>
              </a:ext>
            </a:extLst>
          </p:cNvPr>
          <p:cNvSpPr txBox="1"/>
          <p:nvPr/>
        </p:nvSpPr>
        <p:spPr>
          <a:xfrm>
            <a:off x="964231" y="2207694"/>
            <a:ext cx="9886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 </a:t>
            </a:r>
            <a:r>
              <a:rPr lang="en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tbllogin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User_type_id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username, password) VALUES(2, '</a:t>
            </a:r>
            <a:r>
              <a:rPr lang="en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rahulRam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MD5('rahul123Ram’));</a:t>
            </a:r>
          </a:p>
          <a:p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tbllogin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password = MD5('rahul123Ram') AND username = '</a:t>
            </a:r>
            <a:r>
              <a:rPr lang="en-I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rahulRam</a:t>
            </a:r>
            <a:r>
              <a:rPr lang="en-I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E2BCEE-0BD4-4F1B-BE3E-0E18CC12B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08" y="529481"/>
            <a:ext cx="10972800" cy="1143000"/>
          </a:xfrm>
        </p:spPr>
        <p:txBody>
          <a:bodyPr/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Encryption and Decryption</a:t>
            </a:r>
            <a:br>
              <a:rPr lang="en-IN" b="0" i="0" dirty="0">
                <a:solidFill>
                  <a:srgbClr val="424242"/>
                </a:solidFill>
                <a:effectLst/>
                <a:latin typeface="Poppins" panose="020B0502040204020203" pitchFamily="2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9663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5F9BFB-4F75-4DD0-95C6-99AC05718992}"/>
              </a:ext>
            </a:extLst>
          </p:cNvPr>
          <p:cNvSpPr txBox="1"/>
          <p:nvPr/>
        </p:nvSpPr>
        <p:spPr>
          <a:xfrm>
            <a:off x="2400300" y="2613541"/>
            <a:ext cx="8610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 </a:t>
            </a:r>
            <a:endParaRPr lang="en-IN" sz="8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85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" y="104775"/>
            <a:ext cx="10972800" cy="114300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Model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 txBox="1"/>
          <p:nvPr/>
        </p:nvSpPr>
        <p:spPr>
          <a:xfrm>
            <a:off x="266701" y="1336057"/>
            <a:ext cx="11925299" cy="29956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record can have more than one parent. It replaces the hierarchical tree with a graph.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Ability to Merge more Relationships: 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paths: 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Circular Linked List: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6038F0-51ED-4142-8F38-EA0A5B1EC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4" y="2154666"/>
            <a:ext cx="4752975" cy="346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5B8A-8E86-49C4-B756-C07B8F5E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6949"/>
            <a:ext cx="10972800" cy="1143000"/>
          </a:xfrm>
        </p:spPr>
        <p:txBody>
          <a:bodyPr/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Model</a:t>
            </a:r>
            <a:br>
              <a:rPr lang="en-IN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CD73A-D124-4F3D-BFA6-0924D020B93F}"/>
              </a:ext>
            </a:extLst>
          </p:cNvPr>
          <p:cNvSpPr txBox="1"/>
          <p:nvPr/>
        </p:nvSpPr>
        <p:spPr>
          <a:xfrm>
            <a:off x="371474" y="1295400"/>
            <a:ext cx="1166812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Model or simply ER Model is a high-level data model diagram</a:t>
            </a:r>
          </a:p>
          <a:p>
            <a:pPr>
              <a:lnSpc>
                <a:spcPct val="200000"/>
              </a:lnSpc>
            </a:pPr>
            <a:endParaRPr lang="en-US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Graphical Representation for </a:t>
            </a: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algn="l">
              <a:lnSpc>
                <a:spcPct val="200000"/>
              </a:lnSpc>
            </a:pPr>
            <a:r>
              <a:rPr lang="en-US" sz="2000" b="1" i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Understanding: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ER Diagram: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Database Design: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7ABF8D-7499-4C70-AE69-5B5F03587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2647949"/>
            <a:ext cx="650557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1614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973CA6E-5F17-4086-A49C-8A839A3ED114}" vid="{49016436-5646-43B7-BFEC-4CE6048A4B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995</TotalTime>
  <Words>3159</Words>
  <Application>Microsoft Office PowerPoint</Application>
  <PresentationFormat>Widescreen</PresentationFormat>
  <Paragraphs>442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8" baseType="lpstr">
      <vt:lpstr>Arial</vt:lpstr>
      <vt:lpstr>Arial</vt:lpstr>
      <vt:lpstr>Calibri</vt:lpstr>
      <vt:lpstr>Courier New</vt:lpstr>
      <vt:lpstr>Garamond</vt:lpstr>
      <vt:lpstr>Montserrat</vt:lpstr>
      <vt:lpstr>Open Sans</vt:lpstr>
      <vt:lpstr>Poppins</vt:lpstr>
      <vt:lpstr>Roboto</vt:lpstr>
      <vt:lpstr>Source Sans Pro</vt:lpstr>
      <vt:lpstr>Symbol</vt:lpstr>
      <vt:lpstr>Times New Roman</vt:lpstr>
      <vt:lpstr>Trebuchet MS</vt:lpstr>
      <vt:lpstr>Wingdings</vt:lpstr>
      <vt:lpstr>Theme1</vt:lpstr>
      <vt:lpstr>DBMS</vt:lpstr>
      <vt:lpstr>What is Database Management System?</vt:lpstr>
      <vt:lpstr>PowerPoint Presentation</vt:lpstr>
      <vt:lpstr>DBMS Used For</vt:lpstr>
      <vt:lpstr>Need For DBMS </vt:lpstr>
      <vt:lpstr>PowerPoint Presentation</vt:lpstr>
      <vt:lpstr>Hierarchical Model</vt:lpstr>
      <vt:lpstr>Network Model</vt:lpstr>
      <vt:lpstr>Entity-Relationship Model </vt:lpstr>
      <vt:lpstr>Object-Oriented Model </vt:lpstr>
      <vt:lpstr>Relational Model </vt:lpstr>
      <vt:lpstr>Properties of Relational Tables </vt:lpstr>
      <vt:lpstr>Advantages of DBMS</vt:lpstr>
      <vt:lpstr> Disadvantages of DBMS </vt:lpstr>
      <vt:lpstr>PowerPoint Presentation</vt:lpstr>
      <vt:lpstr>DATA TYPES</vt:lpstr>
      <vt:lpstr>DBMS Keys </vt:lpstr>
      <vt:lpstr>DBMS Keys </vt:lpstr>
      <vt:lpstr>DBMS Keys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Normalization [and its usages]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Normalization [and normal forms]</vt:lpstr>
      <vt:lpstr>PowerPoint Presentation</vt:lpstr>
      <vt:lpstr>SQL Inner Join</vt:lpstr>
      <vt:lpstr>SQL Self Join</vt:lpstr>
      <vt:lpstr>SQL Cross Join</vt:lpstr>
      <vt:lpstr>SQL Outer Join</vt:lpstr>
      <vt:lpstr>SQL Left Outer Join</vt:lpstr>
      <vt:lpstr>SQL Right Outer Join</vt:lpstr>
      <vt:lpstr>SQL Full Outer Join</vt:lpstr>
      <vt:lpstr>Handling NULL Values [in SQL JOINs]</vt:lpstr>
      <vt:lpstr>Best Practices [in SQL JOINs]</vt:lpstr>
      <vt:lpstr>PowerPoint Presentation</vt:lpstr>
      <vt:lpstr>Database Encryption and Decryption </vt:lpstr>
      <vt:lpstr>Database Encryption and Decryption </vt:lpstr>
      <vt:lpstr>Database Encryption and Decryption </vt:lpstr>
      <vt:lpstr>Database Encryption and Decryption </vt:lpstr>
      <vt:lpstr>Database Encryption and Decryption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Sumesh Koodal</dc:creator>
  <cp:lastModifiedBy>Sumesh Koodal</cp:lastModifiedBy>
  <cp:revision>184</cp:revision>
  <dcterms:created xsi:type="dcterms:W3CDTF">2022-02-15T08:42:00Z</dcterms:created>
  <dcterms:modified xsi:type="dcterms:W3CDTF">2022-03-05T06:01:02Z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0A8B5B6B108440829ACA358AFA3FC63A</vt:lpwstr>
  </property>
  <property fmtid="{D5CDD505-2E9C-101B-9397-08002B2CF9AE}" pid="3" name="KSOProductBuildVer">
    <vt:lpwstr>1033-11.2.0.10463</vt:lpwstr>
  </property>
</Properties>
</file>