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68" r:id="rId4"/>
    <p:sldId id="269" r:id="rId5"/>
    <p:sldId id="270" r:id="rId6"/>
    <p:sldId id="259" r:id="rId7"/>
    <p:sldId id="260" r:id="rId8"/>
    <p:sldId id="271" r:id="rId9"/>
    <p:sldId id="272" r:id="rId10"/>
    <p:sldId id="26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Anju%20DA\DAP%20assisgment\excel\Excel%20CapstoneTransactionData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Anju%20DA\DAP%20assisgment\excel\Excel%20CapstoneTransactionData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Anju%20DA\DAP%20assisgment\excel\Excel%20CapstoneTransactionData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Anju%20DA\DAP%20assisgment\excel\Excel%20CapstoneTransactionData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Anju%20DA\DAP%20assisgment\excel\Excel%20CapstoneTransactionData_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Anju%20DA\DAP%20assisgment\excel\Excel%20CapstoneTransactionData_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'Completion Rate Analysis'!$Q$27</c:f>
              <c:strCache>
                <c:ptCount val="1"/>
                <c:pt idx="0">
                  <c:v>Completion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'Completion Rate Analysis'!$O$28:$P$44</c:f>
              <c:multiLvlStrCache>
                <c:ptCount val="17"/>
                <c:lvl>
                  <c:pt idx="0">
                    <c:v>Monday</c:v>
                  </c:pt>
                  <c:pt idx="1">
                    <c:v>Tuesday</c:v>
                  </c:pt>
                  <c:pt idx="2">
                    <c:v>Wednesday</c:v>
                  </c:pt>
                  <c:pt idx="3">
                    <c:v>Tuesday</c:v>
                  </c:pt>
                  <c:pt idx="4">
                    <c:v>Wednesday</c:v>
                  </c:pt>
                  <c:pt idx="5">
                    <c:v>Thursday</c:v>
                  </c:pt>
                  <c:pt idx="6">
                    <c:v>Friday</c:v>
                  </c:pt>
                  <c:pt idx="7">
                    <c:v>Monday</c:v>
                  </c:pt>
                  <c:pt idx="8">
                    <c:v>Tuesday</c:v>
                  </c:pt>
                  <c:pt idx="9">
                    <c:v>Wednesday</c:v>
                  </c:pt>
                  <c:pt idx="10">
                    <c:v>Thursday</c:v>
                  </c:pt>
                  <c:pt idx="11">
                    <c:v>Friday</c:v>
                  </c:pt>
                  <c:pt idx="12">
                    <c:v>Saturday</c:v>
                  </c:pt>
                  <c:pt idx="13">
                    <c:v>Sunday</c:v>
                  </c:pt>
                  <c:pt idx="14">
                    <c:v>Wednesday</c:v>
                  </c:pt>
                  <c:pt idx="15">
                    <c:v>Wednesday</c:v>
                  </c:pt>
                  <c:pt idx="16">
                    <c:v>Friday</c:v>
                  </c:pt>
                </c:lvl>
                <c:lvl>
                  <c:pt idx="0">
                    <c:v>Afternoon</c:v>
                  </c:pt>
                  <c:pt idx="3">
                    <c:v>Evening</c:v>
                  </c:pt>
                  <c:pt idx="7">
                    <c:v>Late Night</c:v>
                  </c:pt>
                  <c:pt idx="14">
                    <c:v>Morning</c:v>
                  </c:pt>
                  <c:pt idx="15">
                    <c:v>Night</c:v>
                  </c:pt>
                </c:lvl>
              </c:multiLvlStrCache>
            </c:multiLvlStrRef>
          </c:cat>
          <c:val>
            <c:numRef>
              <c:f>'Completion Rate Analysis'!$Q$28:$Q$44</c:f>
              <c:numCache>
                <c:formatCode>0%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0.48357723577235773</c:v>
                </c:pt>
                <c:pt idx="8">
                  <c:v>0.50097150259067358</c:v>
                </c:pt>
                <c:pt idx="9">
                  <c:v>0.51477597712106771</c:v>
                </c:pt>
                <c:pt idx="10">
                  <c:v>0.49170251997541486</c:v>
                </c:pt>
                <c:pt idx="11">
                  <c:v>0.49774436090225566</c:v>
                </c:pt>
                <c:pt idx="12">
                  <c:v>0.48573109738158282</c:v>
                </c:pt>
                <c:pt idx="13">
                  <c:v>0.49914821124361158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FB-4066-8D7A-E61395959F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5420095"/>
        <c:axId val="633104943"/>
      </c:barChart>
      <c:catAx>
        <c:axId val="63542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104943"/>
        <c:crosses val="autoZero"/>
        <c:auto val="1"/>
        <c:lblAlgn val="ctr"/>
        <c:lblOffset val="100"/>
        <c:noMultiLvlLbl val="0"/>
      </c:catAx>
      <c:valAx>
        <c:axId val="63310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420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'Completion Rate Analysis'!$W$60</c:f>
              <c:strCache>
                <c:ptCount val="1"/>
                <c:pt idx="0">
                  <c:v>Completion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'Completion Rate Analysis'!$V$61:$V$112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'Completion Rate Analysis'!$W$61:$W$112</c:f>
              <c:numCache>
                <c:formatCode>0%</c:formatCode>
                <c:ptCount val="52"/>
                <c:pt idx="0">
                  <c:v>0.5714285714285714</c:v>
                </c:pt>
                <c:pt idx="1">
                  <c:v>0.5</c:v>
                </c:pt>
                <c:pt idx="2">
                  <c:v>1</c:v>
                </c:pt>
                <c:pt idx="3">
                  <c:v>0.8</c:v>
                </c:pt>
                <c:pt idx="4">
                  <c:v>0.33333333333333331</c:v>
                </c:pt>
                <c:pt idx="5">
                  <c:v>0.5</c:v>
                </c:pt>
                <c:pt idx="6">
                  <c:v>0.48275862068965519</c:v>
                </c:pt>
                <c:pt idx="7">
                  <c:v>0</c:v>
                </c:pt>
                <c:pt idx="8">
                  <c:v>1</c:v>
                </c:pt>
                <c:pt idx="9">
                  <c:v>0.45522388059701491</c:v>
                </c:pt>
                <c:pt idx="10">
                  <c:v>0.54545454545454541</c:v>
                </c:pt>
                <c:pt idx="11">
                  <c:v>0.47959183673469385</c:v>
                </c:pt>
                <c:pt idx="12">
                  <c:v>0.36363636363636365</c:v>
                </c:pt>
                <c:pt idx="13">
                  <c:v>1</c:v>
                </c:pt>
                <c:pt idx="14">
                  <c:v>0.49001814882032668</c:v>
                </c:pt>
                <c:pt idx="15">
                  <c:v>0.51923076923076927</c:v>
                </c:pt>
                <c:pt idx="16">
                  <c:v>1</c:v>
                </c:pt>
                <c:pt idx="17">
                  <c:v>0.37142857142857144</c:v>
                </c:pt>
                <c:pt idx="18">
                  <c:v>0.46875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0.375</c:v>
                </c:pt>
                <c:pt idx="23">
                  <c:v>1</c:v>
                </c:pt>
                <c:pt idx="24">
                  <c:v>0.25</c:v>
                </c:pt>
                <c:pt idx="25">
                  <c:v>0</c:v>
                </c:pt>
                <c:pt idx="26">
                  <c:v>0.47517188693659285</c:v>
                </c:pt>
                <c:pt idx="27">
                  <c:v>0.50239509484575584</c:v>
                </c:pt>
                <c:pt idx="28">
                  <c:v>0.375</c:v>
                </c:pt>
                <c:pt idx="29">
                  <c:v>0.48479472883933095</c:v>
                </c:pt>
                <c:pt idx="30">
                  <c:v>0.33333333333333331</c:v>
                </c:pt>
                <c:pt idx="31">
                  <c:v>0.4</c:v>
                </c:pt>
                <c:pt idx="32">
                  <c:v>0.7142857142857143</c:v>
                </c:pt>
                <c:pt idx="33">
                  <c:v>0.5</c:v>
                </c:pt>
                <c:pt idx="34">
                  <c:v>1</c:v>
                </c:pt>
                <c:pt idx="35">
                  <c:v>0.55555555555555558</c:v>
                </c:pt>
                <c:pt idx="36">
                  <c:v>0</c:v>
                </c:pt>
                <c:pt idx="37">
                  <c:v>0.50624999999999998</c:v>
                </c:pt>
                <c:pt idx="38">
                  <c:v>0.50772200772200771</c:v>
                </c:pt>
                <c:pt idx="39">
                  <c:v>0</c:v>
                </c:pt>
                <c:pt idx="40">
                  <c:v>0</c:v>
                </c:pt>
                <c:pt idx="41">
                  <c:v>0.38750000000000001</c:v>
                </c:pt>
                <c:pt idx="42">
                  <c:v>0.66666666666666663</c:v>
                </c:pt>
                <c:pt idx="43">
                  <c:v>1</c:v>
                </c:pt>
                <c:pt idx="44">
                  <c:v>0</c:v>
                </c:pt>
                <c:pt idx="45">
                  <c:v>0.6</c:v>
                </c:pt>
                <c:pt idx="46">
                  <c:v>0</c:v>
                </c:pt>
                <c:pt idx="47">
                  <c:v>0</c:v>
                </c:pt>
                <c:pt idx="48">
                  <c:v>0.14285714285714285</c:v>
                </c:pt>
                <c:pt idx="49">
                  <c:v>1</c:v>
                </c:pt>
                <c:pt idx="50">
                  <c:v>0.25</c:v>
                </c:pt>
                <c:pt idx="51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AD-4A24-9B9C-0B5D29CE2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3767327"/>
        <c:axId val="160181327"/>
      </c:barChart>
      <c:catAx>
        <c:axId val="197376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81327"/>
        <c:crosses val="autoZero"/>
        <c:auto val="1"/>
        <c:lblAlgn val="ctr"/>
        <c:lblOffset val="100"/>
        <c:noMultiLvlLbl val="0"/>
      </c:catAx>
      <c:valAx>
        <c:axId val="16018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767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Completion</a:t>
            </a:r>
            <a:r>
              <a:rPr lang="en-IN" baseline="0"/>
              <a:t> Rate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'Completion Rate Analysis'!$AB$34</c:f>
              <c:strCache>
                <c:ptCount val="1"/>
                <c:pt idx="0">
                  <c:v>Product of Order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'Completion Rate Analysis'!$AB$35:$AB$59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B0-4DEF-8B54-657277644509}"/>
            </c:ext>
          </c:extLst>
        </c:ser>
        <c:ser>
          <c:idx val="1"/>
          <c:order val="1"/>
          <c:tx>
            <c:strRef>
              <c:f>'Completion Rate Analysis'!$AC$34</c:f>
              <c:strCache>
                <c:ptCount val="1"/>
                <c:pt idx="0">
                  <c:v>Count of Completed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'Completion Rate Analysis'!$AC$35:$AC$59</c:f>
              <c:numCache>
                <c:formatCode>General</c:formatCode>
                <c:ptCount val="25"/>
                <c:pt idx="0">
                  <c:v>4223</c:v>
                </c:pt>
                <c:pt idx="1">
                  <c:v>4037</c:v>
                </c:pt>
                <c:pt idx="2">
                  <c:v>3209</c:v>
                </c:pt>
                <c:pt idx="3">
                  <c:v>2484</c:v>
                </c:pt>
                <c:pt idx="4">
                  <c:v>2016</c:v>
                </c:pt>
                <c:pt idx="5">
                  <c:v>1493</c:v>
                </c:pt>
                <c:pt idx="6">
                  <c:v>1185</c:v>
                </c:pt>
                <c:pt idx="7">
                  <c:v>932</c:v>
                </c:pt>
                <c:pt idx="8">
                  <c:v>742</c:v>
                </c:pt>
                <c:pt idx="9">
                  <c:v>547</c:v>
                </c:pt>
                <c:pt idx="10">
                  <c:v>451</c:v>
                </c:pt>
                <c:pt idx="11">
                  <c:v>327</c:v>
                </c:pt>
                <c:pt idx="12">
                  <c:v>269</c:v>
                </c:pt>
                <c:pt idx="13">
                  <c:v>231</c:v>
                </c:pt>
                <c:pt idx="14">
                  <c:v>194</c:v>
                </c:pt>
                <c:pt idx="15">
                  <c:v>133</c:v>
                </c:pt>
                <c:pt idx="16">
                  <c:v>117</c:v>
                </c:pt>
                <c:pt idx="17">
                  <c:v>91</c:v>
                </c:pt>
                <c:pt idx="18">
                  <c:v>70</c:v>
                </c:pt>
                <c:pt idx="19">
                  <c:v>33</c:v>
                </c:pt>
                <c:pt idx="20">
                  <c:v>20</c:v>
                </c:pt>
                <c:pt idx="21">
                  <c:v>11</c:v>
                </c:pt>
                <c:pt idx="22">
                  <c:v>5</c:v>
                </c:pt>
                <c:pt idx="23">
                  <c:v>2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B0-4DEF-8B54-657277644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7714047"/>
        <c:axId val="1972090367"/>
      </c:barChart>
      <c:lineChart>
        <c:grouping val="standard"/>
        <c:varyColors val="0"/>
        <c:ser>
          <c:idx val="2"/>
          <c:order val="2"/>
          <c:tx>
            <c:strRef>
              <c:f>'Completion Rate Analysis'!$AD$34</c:f>
              <c:strCache>
                <c:ptCount val="1"/>
                <c:pt idx="0">
                  <c:v>Completion Rate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'Completion Rate Analysis'!$AD$35:$AD$59</c:f>
              <c:numCache>
                <c:formatCode>0.00%</c:formatCode>
                <c:ptCount val="25"/>
                <c:pt idx="0">
                  <c:v>0.18503264250974893</c:v>
                </c:pt>
                <c:pt idx="1">
                  <c:v>9.7457933998020427E-2</c:v>
                </c:pt>
                <c:pt idx="2">
                  <c:v>8.5834269512651801E-2</c:v>
                </c:pt>
                <c:pt idx="3">
                  <c:v>7.2680457617696106E-2</c:v>
                </c:pt>
                <c:pt idx="4">
                  <c:v>6.3610260940901775E-2</c:v>
                </c:pt>
                <c:pt idx="5">
                  <c:v>5.030831957408094E-2</c:v>
                </c:pt>
                <c:pt idx="6">
                  <c:v>4.2045131989781437E-2</c:v>
                </c:pt>
                <c:pt idx="7">
                  <c:v>3.4519797029519614E-2</c:v>
                </c:pt>
                <c:pt idx="8">
                  <c:v>2.846510914182683E-2</c:v>
                </c:pt>
                <c:pt idx="9">
                  <c:v>2.1599210266535045E-2</c:v>
                </c:pt>
                <c:pt idx="10">
                  <c:v>1.8201630478650414E-2</c:v>
                </c:pt>
                <c:pt idx="11">
                  <c:v>1.344185472931311E-2</c:v>
                </c:pt>
                <c:pt idx="12">
                  <c:v>1.1208333333333334E-2</c:v>
                </c:pt>
                <c:pt idx="13">
                  <c:v>9.7341030719312292E-3</c:v>
                </c:pt>
                <c:pt idx="14">
                  <c:v>8.2553191489361695E-3</c:v>
                </c:pt>
                <c:pt idx="15">
                  <c:v>5.7066849738264822E-3</c:v>
                </c:pt>
                <c:pt idx="16">
                  <c:v>5.0489794156993052E-3</c:v>
                </c:pt>
                <c:pt idx="17">
                  <c:v>3.9469118667591948E-3</c:v>
                </c:pt>
                <c:pt idx="18">
                  <c:v>3.0481166993250597E-3</c:v>
                </c:pt>
                <c:pt idx="19">
                  <c:v>1.4413627429569775E-3</c:v>
                </c:pt>
                <c:pt idx="20">
                  <c:v>8.7481410200332432E-4</c:v>
                </c:pt>
                <c:pt idx="21">
                  <c:v>4.8156903948866125E-4</c:v>
                </c:pt>
                <c:pt idx="22">
                  <c:v>2.1900048180105997E-4</c:v>
                </c:pt>
                <c:pt idx="23">
                  <c:v>8.7619381407167272E-5</c:v>
                </c:pt>
                <c:pt idx="24">
                  <c:v>4.3813529617946025E-5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B0-4DEF-8B54-657277644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147375"/>
        <c:axId val="154704639"/>
      </c:lineChart>
      <c:catAx>
        <c:axId val="1277140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090367"/>
        <c:crosses val="autoZero"/>
        <c:auto val="1"/>
        <c:lblAlgn val="ctr"/>
        <c:lblOffset val="100"/>
        <c:noMultiLvlLbl val="0"/>
      </c:catAx>
      <c:valAx>
        <c:axId val="197209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14047"/>
        <c:crosses val="autoZero"/>
        <c:crossBetween val="between"/>
      </c:valAx>
      <c:valAx>
        <c:axId val="154704639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47375"/>
        <c:crosses val="max"/>
        <c:crossBetween val="between"/>
      </c:valAx>
      <c:catAx>
        <c:axId val="323147375"/>
        <c:scaling>
          <c:orientation val="minMax"/>
        </c:scaling>
        <c:delete val="1"/>
        <c:axPos val="b"/>
        <c:majorTickMark val="out"/>
        <c:minorTickMark val="none"/>
        <c:tickLblPos val="nextTo"/>
        <c:crossAx val="1547046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Analysis!PivotTable26</c:name>
    <c:fmtId val="3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'Customer Level Analysis'!$O$35</c:f>
              <c:strCache>
                <c:ptCount val="1"/>
                <c:pt idx="0">
                  <c:v>Count of Source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9B1-412A-BC0E-B09EEE183D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B1-412A-BC0E-B09EEE183D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9B1-412A-BC0E-B09EEE183D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9B1-412A-BC0E-B09EEE183D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9B1-412A-BC0E-B09EEE183D7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Level Analysis'!$N$36:$N$41</c:f>
              <c:strCache>
                <c:ptCount val="5"/>
                <c:pt idx="0">
                  <c:v>Late Night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Morning</c:v>
                </c:pt>
              </c:strCache>
            </c:strRef>
          </c:cat>
          <c:val>
            <c:numRef>
              <c:f>'Customer Level Analysis'!$O$36:$O$41</c:f>
              <c:numCache>
                <c:formatCode>General</c:formatCode>
                <c:ptCount val="5"/>
                <c:pt idx="0">
                  <c:v>384</c:v>
                </c:pt>
                <c:pt idx="1">
                  <c:v>978</c:v>
                </c:pt>
                <c:pt idx="2">
                  <c:v>754</c:v>
                </c:pt>
                <c:pt idx="3">
                  <c:v>854</c:v>
                </c:pt>
                <c:pt idx="4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9B1-412A-BC0E-B09EEE183D71}"/>
            </c:ext>
          </c:extLst>
        </c:ser>
        <c:ser>
          <c:idx val="1"/>
          <c:order val="1"/>
          <c:tx>
            <c:strRef>
              <c:f>'Customer Level Analysis'!$P$35</c:f>
              <c:strCache>
                <c:ptCount val="1"/>
                <c:pt idx="0">
                  <c:v>Sum of Product Amount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19B1-412A-BC0E-B09EEE183D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19B1-412A-BC0E-B09EEE183D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19B1-412A-BC0E-B09EEE183D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19B1-412A-BC0E-B09EEE183D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19B1-412A-BC0E-B09EEE183D7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Level Analysis'!$N$36:$N$41</c:f>
              <c:strCache>
                <c:ptCount val="5"/>
                <c:pt idx="0">
                  <c:v>Late Night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Morning</c:v>
                </c:pt>
              </c:strCache>
            </c:strRef>
          </c:cat>
          <c:val>
            <c:numRef>
              <c:f>'Customer Level Analysis'!$P$36:$P$41</c:f>
              <c:numCache>
                <c:formatCode>General</c:formatCode>
                <c:ptCount val="5"/>
                <c:pt idx="0">
                  <c:v>97773</c:v>
                </c:pt>
                <c:pt idx="1">
                  <c:v>362884</c:v>
                </c:pt>
                <c:pt idx="2">
                  <c:v>259248</c:v>
                </c:pt>
                <c:pt idx="3">
                  <c:v>258193</c:v>
                </c:pt>
                <c:pt idx="4">
                  <c:v>286711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19B1-412A-BC0E-B09EEE183D71}"/>
            </c:ext>
          </c:extLst>
        </c:ser>
        <c:ser>
          <c:idx val="2"/>
          <c:order val="2"/>
          <c:tx>
            <c:strRef>
              <c:f>'Customer Level Analysis'!$Q$35</c:f>
              <c:strCache>
                <c:ptCount val="1"/>
                <c:pt idx="0">
                  <c:v>Sum of Discount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19B1-412A-BC0E-B09EEE183D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19B1-412A-BC0E-B09EEE183D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19B1-412A-BC0E-B09EEE183D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19B1-412A-BC0E-B09EEE183D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19B1-412A-BC0E-B09EEE183D7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Level Analysis'!$N$36:$N$41</c:f>
              <c:strCache>
                <c:ptCount val="5"/>
                <c:pt idx="0">
                  <c:v>Late Night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Morning</c:v>
                </c:pt>
              </c:strCache>
            </c:strRef>
          </c:cat>
          <c:val>
            <c:numRef>
              <c:f>'Customer Level Analysis'!$Q$36:$Q$41</c:f>
              <c:numCache>
                <c:formatCode>General</c:formatCode>
                <c:ptCount val="5"/>
                <c:pt idx="0">
                  <c:v>3699</c:v>
                </c:pt>
                <c:pt idx="1">
                  <c:v>25829</c:v>
                </c:pt>
                <c:pt idx="2">
                  <c:v>16534</c:v>
                </c:pt>
                <c:pt idx="3">
                  <c:v>15670</c:v>
                </c:pt>
                <c:pt idx="4">
                  <c:v>20075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19B1-412A-BC0E-B09EEE183D7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Analysis!PivotTable9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420303"/>
        <c:axId val="183747104"/>
      </c:barChart>
      <c:catAx>
        <c:axId val="4504203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747104"/>
        <c:crosses val="autoZero"/>
        <c:auto val="1"/>
        <c:lblAlgn val="ctr"/>
        <c:lblOffset val="100"/>
        <c:noMultiLvlLbl val="0"/>
      </c:catAx>
      <c:valAx>
        <c:axId val="18374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20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56B5-4796-ADD5-66E0E8767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126127"/>
        <c:axId val="1289345711"/>
      </c:lineChart>
      <c:catAx>
        <c:axId val="1288126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345711"/>
        <c:crosses val="autoZero"/>
        <c:auto val="1"/>
        <c:lblAlgn val="ctr"/>
        <c:lblOffset val="100"/>
        <c:noMultiLvlLbl val="0"/>
      </c:catAx>
      <c:valAx>
        <c:axId val="128934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126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7ABC-17CC-4EAE-9DCE-CF00B523A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insight and observations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52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0B89-4030-4682-AD1B-546AFDF1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Observations: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E9D7-F6EB-4B45-8B2E-6009AFC8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058400" cy="374904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Consistency vs. Variability:</a:t>
            </a:r>
            <a:endParaRPr lang="en-US" dirty="0"/>
          </a:p>
          <a:p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 rates vary across different dimensions such as time slots, days of the week, and drop locations.</a:t>
            </a:r>
          </a:p>
          <a:p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some patterns show consistency (e.g., late-night orders), others exhibit more variability (e.g., completion rates by drop location).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Areas for Improvement:</a:t>
            </a: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completion rates can help identify areas for improvement in operations, such as optimizing delivery routes, managing peak demand times, or addressing issues specific to certain locations.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3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Investigation:</a:t>
            </a:r>
            <a:endParaRPr lang="en-US" dirty="0"/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investigation into the factors influencing completion rates, such as delivery distance, driver availability, or order complexity, could provide insights for optimizing operations and improving overall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26822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3AE3-FD5F-4220-A7F7-A8EFDC8C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4539"/>
          </a:xfrm>
        </p:spPr>
        <p:txBody>
          <a:bodyPr/>
          <a:lstStyle/>
          <a:p>
            <a:r>
              <a:rPr lang="en-IN" dirty="0"/>
              <a:t>Pattern in order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6C27-5FFD-4AA7-B39D-C26FDB396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98320"/>
            <a:ext cx="5825067" cy="374904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Patterns: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Activity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Afternoon has the highest activity in terms of orders, product amount, and discounts.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Discount Strategy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Significant discounts in Afternoon, Evening, and Morning slots drive higher order volumes.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Trends: High product amounts in Afternoon and Morning suggest these are peak times for higher-value orders.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Promotions: Target Afternoon, Evening, and Morning for promotions to maximize sales.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Late Night Orders: Consider new strategies or increased discounts to boost Late Night orders.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FB0D38-036E-44E5-A950-366307E7DB7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8859909"/>
              </p:ext>
            </p:extLst>
          </p:nvPr>
        </p:nvGraphicFramePr>
        <p:xfrm>
          <a:off x="7124169" y="1798320"/>
          <a:ext cx="4001029" cy="1769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532">
                  <a:extLst>
                    <a:ext uri="{9D8B030D-6E8A-4147-A177-3AD203B41FA5}">
                      <a16:colId xmlns:a16="http://schemas.microsoft.com/office/drawing/2014/main" val="1064415037"/>
                    </a:ext>
                  </a:extLst>
                </a:gridCol>
                <a:gridCol w="778789">
                  <a:extLst>
                    <a:ext uri="{9D8B030D-6E8A-4147-A177-3AD203B41FA5}">
                      <a16:colId xmlns:a16="http://schemas.microsoft.com/office/drawing/2014/main" val="4097628033"/>
                    </a:ext>
                  </a:extLst>
                </a:gridCol>
                <a:gridCol w="1158449">
                  <a:extLst>
                    <a:ext uri="{9D8B030D-6E8A-4147-A177-3AD203B41FA5}">
                      <a16:colId xmlns:a16="http://schemas.microsoft.com/office/drawing/2014/main" val="4136440140"/>
                    </a:ext>
                  </a:extLst>
                </a:gridCol>
                <a:gridCol w="798259">
                  <a:extLst>
                    <a:ext uri="{9D8B030D-6E8A-4147-A177-3AD203B41FA5}">
                      <a16:colId xmlns:a16="http://schemas.microsoft.com/office/drawing/2014/main" val="1832910100"/>
                    </a:ext>
                  </a:extLst>
                </a:gridCol>
              </a:tblGrid>
              <a:tr h="41729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Order distribution Slot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Count of Source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Product Amount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Discount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extLst>
                  <a:ext uri="{0D108BD9-81ED-4DB2-BD59-A6C34878D82A}">
                    <a16:rowId xmlns:a16="http://schemas.microsoft.com/office/drawing/2014/main" val="1006469784"/>
                  </a:ext>
                </a:extLst>
              </a:tr>
              <a:tr h="2253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Late Night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97773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3699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extLst>
                  <a:ext uri="{0D108BD9-81ED-4DB2-BD59-A6C34878D82A}">
                    <a16:rowId xmlns:a16="http://schemas.microsoft.com/office/drawing/2014/main" val="685191036"/>
                  </a:ext>
                </a:extLst>
              </a:tr>
              <a:tr h="2253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Afternoon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362884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25829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extLst>
                  <a:ext uri="{0D108BD9-81ED-4DB2-BD59-A6C34878D82A}">
                    <a16:rowId xmlns:a16="http://schemas.microsoft.com/office/drawing/2014/main" val="2381376850"/>
                  </a:ext>
                </a:extLst>
              </a:tr>
              <a:tr h="2253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Evening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259248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16534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extLst>
                  <a:ext uri="{0D108BD9-81ED-4DB2-BD59-A6C34878D82A}">
                    <a16:rowId xmlns:a16="http://schemas.microsoft.com/office/drawing/2014/main" val="3731510202"/>
                  </a:ext>
                </a:extLst>
              </a:tr>
              <a:tr h="2253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Night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258193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15670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extLst>
                  <a:ext uri="{0D108BD9-81ED-4DB2-BD59-A6C34878D82A}">
                    <a16:rowId xmlns:a16="http://schemas.microsoft.com/office/drawing/2014/main" val="3089474666"/>
                  </a:ext>
                </a:extLst>
              </a:tr>
              <a:tr h="2253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Morning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286711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20075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extLst>
                  <a:ext uri="{0D108BD9-81ED-4DB2-BD59-A6C34878D82A}">
                    <a16:rowId xmlns:a16="http://schemas.microsoft.com/office/drawing/2014/main" val="2868608"/>
                  </a:ext>
                </a:extLst>
              </a:tr>
              <a:tr h="2253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3750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1264809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81807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4" marR="5784" marT="5784" marB="0" anchor="b"/>
                </a:tc>
                <a:extLst>
                  <a:ext uri="{0D108BD9-81ED-4DB2-BD59-A6C34878D82A}">
                    <a16:rowId xmlns:a16="http://schemas.microsoft.com/office/drawing/2014/main" val="363344871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DB3855-A16F-4124-8746-3114DD8900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282369"/>
              </p:ext>
            </p:extLst>
          </p:nvPr>
        </p:nvGraphicFramePr>
        <p:xfrm>
          <a:off x="7124169" y="3672840"/>
          <a:ext cx="4001029" cy="2558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7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070E-7896-4DAE-917F-928330BC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7539"/>
          </a:xfrm>
        </p:spPr>
        <p:txBody>
          <a:bodyPr>
            <a:normAutofit/>
          </a:bodyPr>
          <a:lstStyle/>
          <a:p>
            <a:r>
              <a:rPr lang="en-US" b="1" dirty="0"/>
              <a:t>Delivery Time and Area Analysis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985B1D7-7CE6-4F24-88B9-34B1A6E0A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93333"/>
            <a:ext cx="4605867" cy="415882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Patterns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Delivery Times (Under 1 Hour)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Challagatta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Average time - 00:25:37 (25 minutes and 37 seconds)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Moderate Delivery Times (1-5 Hours)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Bellandur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Ecospace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Average time - 02:31:57 (2 hours, 31 minutes, and 57 seconds)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CV Raman Nagar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Average time - 01:18:05 (1 hour, 18 minutes, and 5 seconds)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ITI Layout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Average time - 00:40:02 (40 minutes and 2 seconds)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54B2C36-C0C1-4521-B525-E1E3A91269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855021"/>
              </p:ext>
            </p:extLst>
          </p:nvPr>
        </p:nvGraphicFramePr>
        <p:xfrm>
          <a:off x="5604933" y="1693332"/>
          <a:ext cx="6053667" cy="4158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E92FE50-7C95-40A1-8D7B-4BF412FBD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088408"/>
              </p:ext>
            </p:extLst>
          </p:nvPr>
        </p:nvGraphicFramePr>
        <p:xfrm>
          <a:off x="5857874" y="2057400"/>
          <a:ext cx="564832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848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2282-340B-48FD-A3FC-FB2EBE30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778933"/>
            <a:ext cx="10422467" cy="50732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Long Delivery Times (Over 5 Hours)</a:t>
            </a:r>
            <a:r>
              <a:rPr lang="en-US" dirty="0"/>
              <a:t>: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Domlur, EGL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Average time - 03:36:37 (3 hours, 36 minutes, and 37 seconds)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 Nagar Phase 1-3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Average time - 05:10:07 (5 hours, 10 minutes, and 7 seconds)</a:t>
            </a:r>
          </a:p>
          <a:p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Kadubeesanhali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Prestige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Average time - 08:14:59 (8 hours, 14 minutes, and 59 seconds)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Logical Reasons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Proximity to Distribution Center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Areas closer to the distribution hub tend to have shorter delivery times.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 Congestion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Areas with high traffic density or frequent congestion tend to experience longer delivery times.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 and Accessibility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Farther areas or those with difficult access routes (e.g., narrow roads, construction zones) see increased delivery times.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Volume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order volumes in certain areas can cause delays due to the sheer number of deliveries needed.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 Optimization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route optimization techniques to minimize delivery times by planning efficient delivery routes based on factors such as distance, traffic conditions, and accessibility.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3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3B01-47BE-4A5C-81E4-B5D9AAD15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838200"/>
            <a:ext cx="10077450" cy="501396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Traffic Monitoring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real-time traffic monitoring systems to identify and avoid congested routes, thereby reducing delivery delays caused by traffic constraints.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Allocation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adequate allocation of delivery personnel and resources to high-demand areas to meet customer expectations and reduce delivery times.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Communication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customers informed about expected delivery times and any delays that may occur, providing transparency and managing expectations effectively.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Improvement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Regularly analyze delivery performance data and customer feedback to identify areas for improvement and implement proactive measures to optimize the delivery process over time.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0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154A-1DCC-4BCF-AA03-2A551061C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>
                <a:effectLst/>
                <a:latin typeface="Jokerman" panose="04090605060D0602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8985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7D2A-19C9-4155-B725-EE18061A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53465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Completion Rate by Order Distribution Slot and Day of the Week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F4D5D-559E-48C8-85D1-B0ED679B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074334"/>
            <a:ext cx="4754880" cy="38819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 Night Orders: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Generally, completion rates for late-night orders fluctuate around 50%.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There's a slight variation in completion rates across different days, but they mostly hover around 49-51%.</a:t>
            </a:r>
          </a:p>
          <a:p>
            <a:pPr marL="0" indent="0">
              <a:buNone/>
            </a:pPr>
            <a:r>
              <a:rPr lang="en-US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Slots: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 during Afternoon, Evening, Morning, and Night slots show very high completion rates, typically 100%.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might indicate a more predictable and manageable workload during these time slots compared to late-night hours.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EAD892D-2D2C-4316-954E-11A55AE3178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01690695"/>
              </p:ext>
            </p:extLst>
          </p:nvPr>
        </p:nvGraphicFramePr>
        <p:xfrm>
          <a:off x="5824728" y="2228850"/>
          <a:ext cx="5624322" cy="372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42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CCE7-39BF-4F03-8B22-C95488ED0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904876"/>
            <a:ext cx="10172700" cy="4857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/>
              <a:t>Reasons for Low Completion Rate in Light night</a:t>
            </a:r>
          </a:p>
          <a:p>
            <a:r>
              <a:rPr lang="en-US" b="1" dirty="0"/>
              <a:t>Resource Limitations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Delivery Personnel</a:t>
            </a:r>
            <a:r>
              <a:rPr lang="en-US" dirty="0"/>
              <a:t>: Insufficient number of delivery personnel during specific slots can lead to delays and incomplete deliveries.</a:t>
            </a:r>
          </a:p>
          <a:p>
            <a:pPr lvl="1"/>
            <a:r>
              <a:rPr lang="en-US" b="1" dirty="0"/>
              <a:t>Operational Capacity</a:t>
            </a:r>
            <a:r>
              <a:rPr lang="en-US" dirty="0"/>
              <a:t>: Limited capacity in terms of vehicles, logistics support, or packaging staff can hamper timely delivery.</a:t>
            </a:r>
          </a:p>
          <a:p>
            <a:r>
              <a:rPr lang="en-US" b="1" dirty="0"/>
              <a:t>Traffic and Accessibility Issues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Time of Day</a:t>
            </a:r>
            <a:r>
              <a:rPr lang="en-US" dirty="0"/>
              <a:t>: Traffic congestion during specific times of the day can delay deliveries. Even late at night, unexpected roadblocks or restricted access can impact completion.</a:t>
            </a:r>
          </a:p>
          <a:p>
            <a:pPr lvl="1"/>
            <a:r>
              <a:rPr lang="en-US" b="1" dirty="0"/>
              <a:t>Geographical Challenges</a:t>
            </a:r>
            <a:r>
              <a:rPr lang="en-US" dirty="0"/>
              <a:t>: Certain areas might be more challenging to navigate, leading to increased delivery times.</a:t>
            </a:r>
          </a:p>
          <a:p>
            <a:r>
              <a:rPr lang="en-US" b="1" dirty="0"/>
              <a:t>Order Complexity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Size and Weight of Orders</a:t>
            </a:r>
            <a:r>
              <a:rPr lang="en-US" dirty="0"/>
              <a:t>: Larger or heavier orders may take more time to process and deliver, reducing overall efficiency.</a:t>
            </a:r>
          </a:p>
          <a:p>
            <a:pPr lvl="1"/>
            <a:r>
              <a:rPr lang="en-US" b="1" dirty="0"/>
              <a:t>Special Handling Requirements</a:t>
            </a:r>
            <a:r>
              <a:rPr lang="en-US" dirty="0"/>
              <a:t>: Orders that require special handling or care can slow down the process.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0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885B-1BF6-46B2-B27C-EA9895808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857250"/>
            <a:ext cx="10325100" cy="4994910"/>
          </a:xfrm>
        </p:spPr>
        <p:txBody>
          <a:bodyPr>
            <a:normAutofit/>
          </a:bodyPr>
          <a:lstStyle/>
          <a:p>
            <a:r>
              <a:rPr lang="en-US" b="1" dirty="0"/>
              <a:t>Customer Availability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Customer Unavailability</a:t>
            </a:r>
            <a:r>
              <a:rPr lang="en-US" dirty="0"/>
              <a:t>: If customers are not available to receive the delivery, it can lead to failed delivery attempts.</a:t>
            </a:r>
          </a:p>
          <a:p>
            <a:pPr lvl="1"/>
            <a:r>
              <a:rPr lang="en-US" b="1" dirty="0"/>
              <a:t>Incorrect Address Information</a:t>
            </a:r>
            <a:r>
              <a:rPr lang="en-US" dirty="0"/>
              <a:t>: Incorrect or incomplete address information can cause delays or failed deliveries.</a:t>
            </a:r>
          </a:p>
          <a:p>
            <a:r>
              <a:rPr lang="en-US" b="1" dirty="0"/>
              <a:t>System and Process Inefficiencies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Order Processing Delays</a:t>
            </a:r>
            <a:r>
              <a:rPr lang="en-US" dirty="0"/>
              <a:t>: Delays in processing orders within the system before dispatch can impact delivery times.</a:t>
            </a:r>
          </a:p>
          <a:p>
            <a:pPr lvl="1"/>
            <a:r>
              <a:rPr lang="en-US" b="1" dirty="0"/>
              <a:t>Routing Inefficiencies</a:t>
            </a:r>
            <a:r>
              <a:rPr lang="en-US" dirty="0"/>
              <a:t>: Inefficient routing and lack of optimization in delivery routes can lead to longer delivery times.</a:t>
            </a:r>
          </a:p>
          <a:p>
            <a:r>
              <a:rPr lang="en-US" b="1" dirty="0"/>
              <a:t>External Factors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Weather Conditions</a:t>
            </a:r>
            <a:r>
              <a:rPr lang="en-US" dirty="0"/>
              <a:t>: Adverse weather conditions can slow down or halt deliveries.</a:t>
            </a:r>
          </a:p>
          <a:p>
            <a:pPr lvl="1"/>
            <a:r>
              <a:rPr lang="en-US" b="1" dirty="0"/>
              <a:t>Public Holidays and Events</a:t>
            </a:r>
            <a:r>
              <a:rPr lang="en-US" dirty="0"/>
              <a:t>: Special occasions, public holidays, or events can affect both order volumes and delivery capabilities.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37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8EDD-1D4E-4FCD-83DF-776DCF8F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723900"/>
            <a:ext cx="10163175" cy="5128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Analyzing and Addressing the Issues</a:t>
            </a:r>
          </a:p>
          <a:p>
            <a:r>
              <a:rPr lang="en-US" b="1" dirty="0"/>
              <a:t>Optimize Resources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Increase the number of delivery personnel and vehicles during peak hours.</a:t>
            </a:r>
          </a:p>
          <a:p>
            <a:pPr lvl="1"/>
            <a:r>
              <a:rPr lang="en-US" dirty="0"/>
              <a:t>Use part-time or temporary staff to handle high volumes during specific slots.</a:t>
            </a:r>
          </a:p>
          <a:p>
            <a:r>
              <a:rPr lang="en-US" b="1" dirty="0"/>
              <a:t>Improve Logistics and Routing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Implement advanced routing algorithms to optimize delivery routes.</a:t>
            </a:r>
          </a:p>
          <a:p>
            <a:pPr lvl="1"/>
            <a:r>
              <a:rPr lang="en-US" dirty="0"/>
              <a:t>Use real-time traffic data to avoid congested areas.</a:t>
            </a:r>
          </a:p>
          <a:p>
            <a:r>
              <a:rPr lang="en-US" b="1" dirty="0"/>
              <a:t>Enhance Customer Communication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Send notifications to customers about expected delivery times.</a:t>
            </a:r>
          </a:p>
          <a:p>
            <a:pPr lvl="1"/>
            <a:r>
              <a:rPr lang="en-US" dirty="0"/>
              <a:t>Allow customers to provide special delivery instructions or reschedule deliveries if needed.</a:t>
            </a:r>
          </a:p>
          <a:p>
            <a:r>
              <a:rPr lang="en-US" b="1" dirty="0"/>
              <a:t>Invest in Technology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delivery management software to streamline operations and improve tracking.</a:t>
            </a:r>
          </a:p>
          <a:p>
            <a:pPr lvl="1"/>
            <a:r>
              <a:rPr lang="en-US" dirty="0"/>
              <a:t>Implement automated systems for order processing and dispatch.</a:t>
            </a:r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78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5B2F-F421-4ACF-B54F-D7011163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33831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Completion Rate by Order Drop Geo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3842-8912-4F4C-89AB-59705BDF5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 Across Locations: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 rates vary significantly across different drop locations.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locations have high completion rates (e.g., Banashankari Stage 2,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Bellandur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while others have lower rates (e.g., HSR Layout, ITI Layout).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suggests that factors such as distance, traffic, or demand could be influencing completion rates in different areas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D4FC2F-4678-4D7F-9AB4-C6C90CFE7E0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65198358"/>
              </p:ext>
            </p:extLst>
          </p:nvPr>
        </p:nvGraphicFramePr>
        <p:xfrm>
          <a:off x="5686425" y="2103438"/>
          <a:ext cx="5743575" cy="374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273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A233-66C3-41F8-8436-D80952B2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642594"/>
            <a:ext cx="117348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Completion Rate by Count of Completed Orders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0869-74F1-4855-A1B8-750EFD6E62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Decreasing Completion Rate with Increasing Order Count: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There's a clear trend where completion rates decrease as the number of completed orders increases.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could indicate that as the workload increases, there might be challenges in fulfilling orders promptly or accurately, leading to lower completion rates.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B5D0CD-41E5-495E-970F-FDE0A29FDA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0142078"/>
              </p:ext>
            </p:extLst>
          </p:nvPr>
        </p:nvGraphicFramePr>
        <p:xfrm>
          <a:off x="5821679" y="2103438"/>
          <a:ext cx="5489787" cy="374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796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AC1C-B034-4493-83D7-66E751A3E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831532"/>
            <a:ext cx="10096500" cy="5194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Possible Reasons for Decreasing Completion Rate with Increasing Order Count</a:t>
            </a:r>
          </a:p>
          <a:p>
            <a:r>
              <a:rPr lang="en-US" b="1" dirty="0"/>
              <a:t>Operational Inefficiencies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Process Bottlenecks</a:t>
            </a:r>
            <a:r>
              <a:rPr lang="en-US" dirty="0"/>
              <a:t>: Inefficiencies in order processing, packaging, or dispatching can become more pronounced with a higher volume of orders, slowing down the entire process.</a:t>
            </a:r>
          </a:p>
          <a:p>
            <a:pPr lvl="1"/>
            <a:r>
              <a:rPr lang="en-US" b="1" dirty="0"/>
              <a:t>Routing Issues</a:t>
            </a:r>
            <a:r>
              <a:rPr lang="en-US" dirty="0"/>
              <a:t>: Inefficient routing algorithms may fail to optimize delivery routes as the number of deliveries increases, leading to longer delivery times and reduced completion rates.</a:t>
            </a:r>
          </a:p>
          <a:p>
            <a:r>
              <a:rPr lang="en-US" b="1" dirty="0"/>
              <a:t>Time Constraints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Fixed Delivery Windows</a:t>
            </a:r>
            <a:r>
              <a:rPr lang="en-US" dirty="0"/>
              <a:t>: If there are fixed delivery windows, a higher volume of orders within the same time frame can exceed the capacity, leading to unfulfilled deliveries.</a:t>
            </a:r>
          </a:p>
          <a:p>
            <a:pPr lvl="1"/>
            <a:r>
              <a:rPr lang="en-US" b="1" dirty="0"/>
              <a:t>Increased Handling Time</a:t>
            </a:r>
            <a:r>
              <a:rPr lang="en-US" dirty="0"/>
              <a:t>: Each additional order adds to the overall handling time, and without adequate resources, this can lead to delays.</a:t>
            </a:r>
          </a:p>
          <a:p>
            <a:r>
              <a:rPr lang="en-US" b="1" dirty="0"/>
              <a:t>Quality Control Issues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Accuracy Decline</a:t>
            </a:r>
            <a:r>
              <a:rPr lang="en-US" dirty="0"/>
              <a:t>: As the volume increases, maintaining the same level of accuracy in order fulfillment can become challenging, leading to more errors and subsequent incomplete orders.</a:t>
            </a:r>
          </a:p>
          <a:p>
            <a:pPr lvl="1"/>
            <a:r>
              <a:rPr lang="en-US" b="1" dirty="0"/>
              <a:t>Increased Mistakes</a:t>
            </a:r>
            <a:r>
              <a:rPr lang="en-US" dirty="0"/>
              <a:t>: A higher workload can lead to more mistakes in packing and dispatching, which affects the overall completion 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96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69E2-4E24-4E99-AD05-00773AAE2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650" y="693419"/>
            <a:ext cx="10172700" cy="539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Strategies to Address the Challenges</a:t>
            </a:r>
          </a:p>
          <a:p>
            <a:r>
              <a:rPr lang="en-US" b="1" dirty="0"/>
              <a:t>Optimize Workforce and Resources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Hire Additional Staff</a:t>
            </a:r>
            <a:r>
              <a:rPr lang="en-US" dirty="0"/>
              <a:t>: Scale the workforce according to the volume of orders, particularly during peak times.</a:t>
            </a:r>
          </a:p>
          <a:p>
            <a:pPr lvl="1"/>
            <a:r>
              <a:rPr lang="en-US" b="1" dirty="0"/>
              <a:t>Increase Delivery Capacity</a:t>
            </a:r>
            <a:r>
              <a:rPr lang="en-US" dirty="0"/>
              <a:t>: Invest in more delivery vehicles or partner with third-party delivery services to handle the extra load.</a:t>
            </a:r>
          </a:p>
          <a:p>
            <a:r>
              <a:rPr lang="en-US" b="1" dirty="0"/>
              <a:t>Leverage Technology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Automate Processes</a:t>
            </a:r>
            <a:r>
              <a:rPr lang="en-US" dirty="0"/>
              <a:t>: Implement automation in order processing, inventory management, and dispatching to improve efficiency.</a:t>
            </a:r>
          </a:p>
          <a:p>
            <a:pPr lvl="1"/>
            <a:r>
              <a:rPr lang="en-US" b="1" dirty="0"/>
              <a:t>Real-Time Tracking</a:t>
            </a:r>
            <a:r>
              <a:rPr lang="en-US" dirty="0"/>
              <a:t>: Use real-time tracking to monitor delivery progress and address issues promptly.</a:t>
            </a:r>
          </a:p>
          <a:p>
            <a:r>
              <a:rPr lang="en-US" b="1" dirty="0"/>
              <a:t>Enhance Customer Communication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Notification Systems</a:t>
            </a:r>
            <a:r>
              <a:rPr lang="en-US" dirty="0"/>
              <a:t>: Implement notification systems to inform customers about delivery times and ensure they are available to receive their orders.</a:t>
            </a:r>
          </a:p>
          <a:p>
            <a:pPr lvl="1"/>
            <a:r>
              <a:rPr lang="en-US" b="1" dirty="0"/>
              <a:t>Feedback Loops</a:t>
            </a:r>
            <a:r>
              <a:rPr lang="en-US" dirty="0"/>
              <a:t>: Collect feedback from customers to identify and address common issues affecting delivery completion.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461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508</TotalTime>
  <Words>1553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Jokerman</vt:lpstr>
      <vt:lpstr>Savon</vt:lpstr>
      <vt:lpstr>insight and observations </vt:lpstr>
      <vt:lpstr>Completion Rate by Order Distribution Slot and Day of the Week</vt:lpstr>
      <vt:lpstr>PowerPoint Presentation</vt:lpstr>
      <vt:lpstr>PowerPoint Presentation</vt:lpstr>
      <vt:lpstr>PowerPoint Presentation</vt:lpstr>
      <vt:lpstr>Completion Rate by Order Drop Geo</vt:lpstr>
      <vt:lpstr>Completion Rate by Count of Completed Orders</vt:lpstr>
      <vt:lpstr>PowerPoint Presentation</vt:lpstr>
      <vt:lpstr>PowerPoint Presentation</vt:lpstr>
      <vt:lpstr>General Observations: </vt:lpstr>
      <vt:lpstr>Pattern in order rating</vt:lpstr>
      <vt:lpstr>Delivery Time and Area Analysis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and observations</dc:title>
  <dc:creator>Admin</dc:creator>
  <cp:lastModifiedBy>Admin</cp:lastModifiedBy>
  <cp:revision>27</cp:revision>
  <dcterms:created xsi:type="dcterms:W3CDTF">2024-05-25T09:12:36Z</dcterms:created>
  <dcterms:modified xsi:type="dcterms:W3CDTF">2024-05-26T10:54:47Z</dcterms:modified>
</cp:coreProperties>
</file>