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7" r:id="rId3"/>
    <p:sldId id="258" r:id="rId4"/>
    <p:sldId id="259" r:id="rId5"/>
    <p:sldId id="261" r:id="rId6"/>
    <p:sldId id="281" r:id="rId7"/>
    <p:sldId id="263" r:id="rId8"/>
    <p:sldId id="264" r:id="rId9"/>
    <p:sldId id="265" r:id="rId10"/>
    <p:sldId id="266" r:id="rId11"/>
    <p:sldId id="267" r:id="rId12"/>
    <p:sldId id="268" r:id="rId13"/>
    <p:sldId id="269" r:id="rId14"/>
    <p:sldId id="270" r:id="rId15"/>
    <p:sldId id="271" r:id="rId16"/>
    <p:sldId id="272" r:id="rId17"/>
    <p:sldId id="282" r:id="rId18"/>
    <p:sldId id="273" r:id="rId19"/>
    <p:sldId id="283" r:id="rId20"/>
    <p:sldId id="284" r:id="rId21"/>
    <p:sldId id="275" r:id="rId22"/>
    <p:sldId id="276" r:id="rId23"/>
    <p:sldId id="277" r:id="rId24"/>
    <p:sldId id="278"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0925"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3F98AE-9719-4C0E-A7DD-A1F0B84BF8B7}" type="datetimeFigureOut">
              <a:rPr lang="en-IN" smtClean="0"/>
              <a:t>13-10-2023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F744C7-44A5-40F9-8497-E7FAA16F1E18}" type="slidenum">
              <a:rPr lang="en-IN" smtClean="0"/>
              <a:t>‹#›</a:t>
            </a:fld>
            <a:endParaRPr lang="en-IN"/>
          </a:p>
        </p:txBody>
      </p:sp>
    </p:spTree>
    <p:extLst>
      <p:ext uri="{BB962C8B-B14F-4D97-AF65-F5344CB8AC3E}">
        <p14:creationId xmlns:p14="http://schemas.microsoft.com/office/powerpoint/2010/main" val="234729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F744C7-44A5-40F9-8497-E7FAA16F1E18}" type="slidenum">
              <a:rPr lang="en-IN" smtClean="0"/>
              <a:t>2</a:t>
            </a:fld>
            <a:endParaRPr lang="en-IN"/>
          </a:p>
        </p:txBody>
      </p:sp>
    </p:spTree>
    <p:extLst>
      <p:ext uri="{BB962C8B-B14F-4D97-AF65-F5344CB8AC3E}">
        <p14:creationId xmlns:p14="http://schemas.microsoft.com/office/powerpoint/2010/main" val="381212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A8FBA9F-E337-486A-8D0C-1F2A05E1AF6E}" type="datetimeFigureOut">
              <a:rPr lang="en-IN" smtClean="0"/>
              <a:t>13-10-2023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1F3D403-AEEC-45A0-BE7A-3E9BD1B32EB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8FBA9F-E337-486A-8D0C-1F2A05E1AF6E}"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3D403-AEEC-45A0-BE7A-3E9BD1B32EB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8FBA9F-E337-486A-8D0C-1F2A05E1AF6E}" type="datetimeFigureOut">
              <a:rPr lang="en-IN" smtClean="0"/>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3D403-AEEC-45A0-BE7A-3E9BD1B32EB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A8FBA9F-E337-486A-8D0C-1F2A05E1AF6E}" type="datetimeFigureOut">
              <a:rPr lang="en-IN" smtClean="0"/>
              <a:t>13-10-2023</a:t>
            </a:fld>
            <a:endParaRPr lang="en-IN"/>
          </a:p>
        </p:txBody>
      </p:sp>
      <p:sp>
        <p:nvSpPr>
          <p:cNvPr id="9" name="Slide Number Placeholder 8"/>
          <p:cNvSpPr>
            <a:spLocks noGrp="1"/>
          </p:cNvSpPr>
          <p:nvPr>
            <p:ph type="sldNum" sz="quarter" idx="15"/>
          </p:nvPr>
        </p:nvSpPr>
        <p:spPr/>
        <p:txBody>
          <a:bodyPr rtlCol="0"/>
          <a:lstStyle/>
          <a:p>
            <a:fld id="{F1F3D403-AEEC-45A0-BE7A-3E9BD1B32EB1}"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A8FBA9F-E337-486A-8D0C-1F2A05E1AF6E}" type="datetimeFigureOut">
              <a:rPr lang="en-IN" smtClean="0"/>
              <a:t>13-10-2023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1F3D403-AEEC-45A0-BE7A-3E9BD1B32EB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A8FBA9F-E337-486A-8D0C-1F2A05E1AF6E}" type="datetimeFigureOut">
              <a:rPr lang="en-IN" smtClean="0"/>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F3D403-AEEC-45A0-BE7A-3E9BD1B32EB1}"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A8FBA9F-E337-486A-8D0C-1F2A05E1AF6E}" type="datetimeFigureOut">
              <a:rPr lang="en-IN" smtClean="0"/>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F3D403-AEEC-45A0-BE7A-3E9BD1B32EB1}"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A8FBA9F-E337-486A-8D0C-1F2A05E1AF6E}" type="datetimeFigureOut">
              <a:rPr lang="en-IN" smtClean="0"/>
              <a:t>13-10-2023</a:t>
            </a:fld>
            <a:endParaRPr lang="en-IN"/>
          </a:p>
        </p:txBody>
      </p:sp>
      <p:sp>
        <p:nvSpPr>
          <p:cNvPr id="7" name="Slide Number Placeholder 6"/>
          <p:cNvSpPr>
            <a:spLocks noGrp="1"/>
          </p:cNvSpPr>
          <p:nvPr>
            <p:ph type="sldNum" sz="quarter" idx="11"/>
          </p:nvPr>
        </p:nvSpPr>
        <p:spPr/>
        <p:txBody>
          <a:bodyPr rtlCol="0"/>
          <a:lstStyle/>
          <a:p>
            <a:fld id="{F1F3D403-AEEC-45A0-BE7A-3E9BD1B32EB1}"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FBA9F-E337-486A-8D0C-1F2A05E1AF6E}" type="datetimeFigureOut">
              <a:rPr lang="en-IN" smtClean="0"/>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F3D403-AEEC-45A0-BE7A-3E9BD1B32EB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1"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A8FBA9F-E337-486A-8D0C-1F2A05E1AF6E}" type="datetimeFigureOut">
              <a:rPr lang="en-IN" smtClean="0"/>
              <a:t>13-10-2023</a:t>
            </a:fld>
            <a:endParaRPr lang="en-IN"/>
          </a:p>
        </p:txBody>
      </p:sp>
      <p:sp>
        <p:nvSpPr>
          <p:cNvPr id="22" name="Slide Number Placeholder 21"/>
          <p:cNvSpPr>
            <a:spLocks noGrp="1"/>
          </p:cNvSpPr>
          <p:nvPr>
            <p:ph type="sldNum" sz="quarter" idx="15"/>
          </p:nvPr>
        </p:nvSpPr>
        <p:spPr/>
        <p:txBody>
          <a:bodyPr rtlCol="0"/>
          <a:lstStyle/>
          <a:p>
            <a:fld id="{F1F3D403-AEEC-45A0-BE7A-3E9BD1B32EB1}"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A8FBA9F-E337-486A-8D0C-1F2A05E1AF6E}" type="datetimeFigureOut">
              <a:rPr lang="en-IN" smtClean="0"/>
              <a:t>13-10-2023</a:t>
            </a:fld>
            <a:endParaRPr lang="en-IN"/>
          </a:p>
        </p:txBody>
      </p:sp>
      <p:sp>
        <p:nvSpPr>
          <p:cNvPr id="18" name="Slide Number Placeholder 17"/>
          <p:cNvSpPr>
            <a:spLocks noGrp="1"/>
          </p:cNvSpPr>
          <p:nvPr>
            <p:ph type="sldNum" sz="quarter" idx="11"/>
          </p:nvPr>
        </p:nvSpPr>
        <p:spPr/>
        <p:txBody>
          <a:bodyPr rtlCol="0"/>
          <a:lstStyle/>
          <a:p>
            <a:fld id="{F1F3D403-AEEC-45A0-BE7A-3E9BD1B32EB1}"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A8FBA9F-E337-486A-8D0C-1F2A05E1AF6E}" type="datetimeFigureOut">
              <a:rPr lang="en-IN" smtClean="0"/>
              <a:t>13-10-2023</a:t>
            </a:fld>
            <a:endParaRPr lang="en-IN"/>
          </a:p>
        </p:txBody>
      </p:sp>
      <p:sp>
        <p:nvSpPr>
          <p:cNvPr id="3" name="Footer Placeholder 2"/>
          <p:cNvSpPr>
            <a:spLocks noGrp="1"/>
          </p:cNvSpPr>
          <p:nvPr>
            <p:ph type="ftr" sz="quarter" idx="3"/>
          </p:nvPr>
        </p:nvSpPr>
        <p:spPr>
          <a:xfrm rot="5400000">
            <a:off x="6990187"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1F3D403-AEEC-45A0-BE7A-3E9BD1B32EB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2040" y="188640"/>
            <a:ext cx="5256584" cy="2952328"/>
          </a:xfrm>
        </p:spPr>
        <p:txBody>
          <a:bodyPr numCol="2">
            <a:normAutofit/>
          </a:bodyPr>
          <a:lstStyle/>
          <a:p>
            <a:pPr algn="ctr"/>
            <a:r>
              <a:rPr lang="en-US" sz="3600" dirty="0" smtClean="0">
                <a:solidFill>
                  <a:schemeClr val="tx1"/>
                </a:solidFill>
                <a:latin typeface="Algerian" pitchFamily="82" charset="0"/>
              </a:rPr>
              <a:t>maternal health </a:t>
            </a:r>
            <a:r>
              <a:rPr lang="en-US" sz="3600" dirty="0" smtClean="0">
                <a:solidFill>
                  <a:schemeClr val="tx1"/>
                </a:solidFill>
                <a:latin typeface="Algerian" pitchFamily="82" charset="0"/>
              </a:rPr>
              <a:t> risk </a:t>
            </a:r>
            <a:r>
              <a:rPr lang="en-US" sz="3600" dirty="0" smtClean="0">
                <a:solidFill>
                  <a:schemeClr val="tx1"/>
                </a:solidFill>
                <a:latin typeface="Algerian" pitchFamily="82" charset="0"/>
              </a:rPr>
              <a:t>Analysis</a:t>
            </a:r>
            <a:endParaRPr lang="en-IN" sz="3600" dirty="0">
              <a:solidFill>
                <a:schemeClr val="tx1"/>
              </a:solidFill>
              <a:latin typeface="Algerian" pitchFamily="82" charset="0"/>
            </a:endParaRPr>
          </a:p>
        </p:txBody>
      </p:sp>
      <p:sp>
        <p:nvSpPr>
          <p:cNvPr id="3" name="Subtitle 2"/>
          <p:cNvSpPr>
            <a:spLocks noGrp="1"/>
          </p:cNvSpPr>
          <p:nvPr>
            <p:ph type="subTitle" idx="1"/>
          </p:nvPr>
        </p:nvSpPr>
        <p:spPr>
          <a:xfrm>
            <a:off x="5148064" y="5003322"/>
            <a:ext cx="3310136" cy="1371600"/>
          </a:xfrm>
        </p:spPr>
        <p:txBody>
          <a:bodyPr>
            <a:normAutofit/>
          </a:bodyPr>
          <a:lstStyle/>
          <a:p>
            <a:r>
              <a:rPr lang="en-US" sz="2400" dirty="0" smtClean="0">
                <a:solidFill>
                  <a:schemeClr val="tx1"/>
                </a:solidFill>
                <a:latin typeface="Algerian" pitchFamily="82" charset="0"/>
              </a:rPr>
              <a:t>By:</a:t>
            </a:r>
          </a:p>
          <a:p>
            <a:r>
              <a:rPr lang="en-US" sz="2400" dirty="0">
                <a:solidFill>
                  <a:schemeClr val="tx1"/>
                </a:solidFill>
                <a:latin typeface="Algerian" pitchFamily="82" charset="0"/>
              </a:rPr>
              <a:t> </a:t>
            </a:r>
            <a:r>
              <a:rPr lang="en-US" sz="2400" dirty="0" smtClean="0">
                <a:solidFill>
                  <a:schemeClr val="tx1"/>
                </a:solidFill>
                <a:latin typeface="Algerian" pitchFamily="82" charset="0"/>
              </a:rPr>
              <a:t>      Anju Jadhao</a:t>
            </a:r>
            <a:endParaRPr lang="en-IN" sz="2400" dirty="0">
              <a:solidFill>
                <a:schemeClr val="tx1"/>
              </a:solidFill>
              <a:latin typeface="Algerian" pitchFamily="82" charset="0"/>
            </a:endParaRPr>
          </a:p>
        </p:txBody>
      </p:sp>
      <p:pic>
        <p:nvPicPr>
          <p:cNvPr id="5" name="Image 2" descr="preencoded.png"/>
          <p:cNvPicPr>
            <a:picLocks noChangeAspect="1"/>
          </p:cNvPicPr>
          <p:nvPr/>
        </p:nvPicPr>
        <p:blipFill>
          <a:blip r:embed="rId2"/>
          <a:stretch>
            <a:fillRect/>
          </a:stretch>
        </p:blipFill>
        <p:spPr>
          <a:xfrm>
            <a:off x="0" y="-21729"/>
            <a:ext cx="4716016" cy="6858000"/>
          </a:xfrm>
          <a:prstGeom prst="rect">
            <a:avLst/>
          </a:prstGeom>
        </p:spPr>
      </p:pic>
    </p:spTree>
    <p:extLst>
      <p:ext uri="{BB962C8B-B14F-4D97-AF65-F5344CB8AC3E}">
        <p14:creationId xmlns:p14="http://schemas.microsoft.com/office/powerpoint/2010/main" val="273044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692696"/>
            <a:ext cx="5544616" cy="369332"/>
          </a:xfrm>
          <a:prstGeom prst="rect">
            <a:avLst/>
          </a:prstGeom>
          <a:noFill/>
        </p:spPr>
        <p:txBody>
          <a:bodyPr wrap="square" rtlCol="0">
            <a:spAutoFit/>
          </a:bodyPr>
          <a:lstStyle/>
          <a:p>
            <a:r>
              <a:rPr lang="en-US" b="1" dirty="0" smtClean="0"/>
              <a:t>2. </a:t>
            </a:r>
            <a:r>
              <a:rPr lang="en-IN" b="1" dirty="0"/>
              <a:t>Identifying &amp; </a:t>
            </a:r>
            <a:r>
              <a:rPr lang="en-IN" b="1" dirty="0" smtClean="0"/>
              <a:t>Treatment of Missing value</a:t>
            </a:r>
            <a:endParaRPr lang="en-IN"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405" y="1359950"/>
            <a:ext cx="4444715" cy="2285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27584" y="4437112"/>
            <a:ext cx="6768752" cy="923330"/>
          </a:xfrm>
          <a:prstGeom prst="rect">
            <a:avLst/>
          </a:prstGeom>
          <a:noFill/>
        </p:spPr>
        <p:txBody>
          <a:bodyPr wrap="square" rtlCol="0">
            <a:spAutoFit/>
          </a:bodyPr>
          <a:lstStyle/>
          <a:p>
            <a:pPr marL="285750" indent="-285750">
              <a:buFont typeface="Wingdings" pitchFamily="2" charset="2"/>
              <a:buChar char="v"/>
            </a:pPr>
            <a:r>
              <a:rPr lang="en-US" dirty="0" smtClean="0"/>
              <a:t>Here we checked for missing values, we do not have missing values in our data</a:t>
            </a:r>
          </a:p>
          <a:p>
            <a:r>
              <a:rPr lang="en-US" dirty="0" smtClean="0"/>
              <a:t> </a:t>
            </a:r>
            <a:endParaRPr lang="en-IN" dirty="0"/>
          </a:p>
        </p:txBody>
      </p:sp>
    </p:spTree>
    <p:extLst>
      <p:ext uri="{BB962C8B-B14F-4D97-AF65-F5344CB8AC3E}">
        <p14:creationId xmlns:p14="http://schemas.microsoft.com/office/powerpoint/2010/main" val="2139757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196752"/>
            <a:ext cx="4281661"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026781"/>
            <a:ext cx="3710787" cy="3846576"/>
          </a:xfrm>
          <a:prstGeom prst="rect">
            <a:avLst/>
          </a:prstGeom>
        </p:spPr>
      </p:pic>
      <p:sp>
        <p:nvSpPr>
          <p:cNvPr id="4" name="TextBox 3"/>
          <p:cNvSpPr txBox="1"/>
          <p:nvPr/>
        </p:nvSpPr>
        <p:spPr>
          <a:xfrm>
            <a:off x="323528" y="188640"/>
            <a:ext cx="4248472" cy="369332"/>
          </a:xfrm>
          <a:prstGeom prst="rect">
            <a:avLst/>
          </a:prstGeom>
          <a:noFill/>
        </p:spPr>
        <p:txBody>
          <a:bodyPr wrap="square" rtlCol="0">
            <a:spAutoFit/>
          </a:bodyPr>
          <a:lstStyle/>
          <a:p>
            <a:r>
              <a:rPr lang="en-US" b="1" dirty="0" smtClean="0"/>
              <a:t>3. Treatment of outliers</a:t>
            </a:r>
            <a:endParaRPr lang="en-IN" b="1" dirty="0"/>
          </a:p>
        </p:txBody>
      </p:sp>
      <p:sp>
        <p:nvSpPr>
          <p:cNvPr id="5" name="TextBox 4"/>
          <p:cNvSpPr txBox="1"/>
          <p:nvPr/>
        </p:nvSpPr>
        <p:spPr>
          <a:xfrm>
            <a:off x="323528" y="5517232"/>
            <a:ext cx="6480720" cy="646331"/>
          </a:xfrm>
          <a:prstGeom prst="rect">
            <a:avLst/>
          </a:prstGeom>
          <a:noFill/>
        </p:spPr>
        <p:txBody>
          <a:bodyPr wrap="square" rtlCol="0">
            <a:spAutoFit/>
          </a:bodyPr>
          <a:lstStyle/>
          <a:p>
            <a:pPr marL="285750" indent="-285750">
              <a:buFont typeface="Wingdings" pitchFamily="2" charset="2"/>
              <a:buChar char="v"/>
            </a:pPr>
            <a:r>
              <a:rPr lang="en-US" dirty="0"/>
              <a:t> </a:t>
            </a:r>
            <a:r>
              <a:rPr lang="en-US" dirty="0" smtClean="0"/>
              <a:t>Here we checked outliers, there is outliers in data and we Treat outliers Using </a:t>
            </a:r>
            <a:r>
              <a:rPr lang="en-US" dirty="0" err="1" smtClean="0"/>
              <a:t>Winsorizing</a:t>
            </a:r>
            <a:r>
              <a:rPr lang="en-US" dirty="0" smtClean="0"/>
              <a:t> Technique</a:t>
            </a:r>
            <a:endParaRPr lang="en-IN" dirty="0"/>
          </a:p>
        </p:txBody>
      </p:sp>
    </p:spTree>
    <p:extLst>
      <p:ext uri="{BB962C8B-B14F-4D97-AF65-F5344CB8AC3E}">
        <p14:creationId xmlns:p14="http://schemas.microsoft.com/office/powerpoint/2010/main" val="15238810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4896544" cy="369332"/>
          </a:xfrm>
          <a:prstGeom prst="rect">
            <a:avLst/>
          </a:prstGeom>
          <a:noFill/>
        </p:spPr>
        <p:txBody>
          <a:bodyPr wrap="square" rtlCol="0">
            <a:spAutoFit/>
          </a:bodyPr>
          <a:lstStyle/>
          <a:p>
            <a:r>
              <a:rPr lang="en-US" b="1" dirty="0" smtClean="0"/>
              <a:t>4. Label Encoder</a:t>
            </a:r>
            <a:endParaRPr lang="en-IN" b="1" dirty="0"/>
          </a:p>
        </p:txBody>
      </p:sp>
      <p:sp>
        <p:nvSpPr>
          <p:cNvPr id="3" name="TextBox 2"/>
          <p:cNvSpPr txBox="1"/>
          <p:nvPr/>
        </p:nvSpPr>
        <p:spPr>
          <a:xfrm>
            <a:off x="467544" y="1196752"/>
            <a:ext cx="8136904" cy="3416320"/>
          </a:xfrm>
          <a:prstGeom prst="rect">
            <a:avLst/>
          </a:prstGeom>
          <a:noFill/>
        </p:spPr>
        <p:txBody>
          <a:bodyPr wrap="square" rtlCol="0">
            <a:spAutoFit/>
          </a:bodyPr>
          <a:lstStyle/>
          <a:p>
            <a:pPr marL="285750" indent="-285750">
              <a:buFont typeface="Wingdings" pitchFamily="2" charset="2"/>
              <a:buChar char="v"/>
            </a:pPr>
            <a:r>
              <a:rPr lang="en-US" dirty="0" smtClean="0"/>
              <a:t> It is Technique that converts the categorical data in a numerical form </a:t>
            </a:r>
            <a:r>
              <a:rPr lang="en-IN" dirty="0" smtClean="0"/>
              <a:t>so that they can be easily understood by machine learning algorithm and can make good predictions.</a:t>
            </a:r>
          </a:p>
          <a:p>
            <a:pPr marL="285750" indent="-285750">
              <a:buFont typeface="Wingdings" pitchFamily="2" charset="2"/>
              <a:buChar char="v"/>
            </a:pPr>
            <a:endParaRPr lang="en-US" dirty="0"/>
          </a:p>
          <a:p>
            <a:pPr marL="285750" indent="-285750">
              <a:buFont typeface="Wingdings" pitchFamily="2" charset="2"/>
              <a:buChar char="v"/>
            </a:pPr>
            <a:r>
              <a:rPr lang="en-US" dirty="0" smtClean="0"/>
              <a:t> it enable grout of categorical data without losing any information</a:t>
            </a:r>
          </a:p>
          <a:p>
            <a:pPr marL="285750" indent="-285750">
              <a:buFont typeface="Wingdings" pitchFamily="2" charset="2"/>
              <a:buChar char="v"/>
            </a:pPr>
            <a:endParaRPr lang="en-US" dirty="0"/>
          </a:p>
          <a:p>
            <a:pPr marL="285750" indent="-285750">
              <a:buFont typeface="Wingdings" pitchFamily="2" charset="2"/>
              <a:buChar char="v"/>
            </a:pPr>
            <a:r>
              <a:rPr lang="en-US" dirty="0" smtClean="0"/>
              <a:t> by using  </a:t>
            </a:r>
            <a:r>
              <a:rPr lang="en-US" dirty="0" err="1" smtClean="0"/>
              <a:t>LabelEncoder</a:t>
            </a:r>
            <a:r>
              <a:rPr lang="en-US" dirty="0" smtClean="0"/>
              <a:t>().</a:t>
            </a:r>
            <a:r>
              <a:rPr lang="en-US" dirty="0" err="1" smtClean="0"/>
              <a:t>fit_transform</a:t>
            </a:r>
            <a:r>
              <a:rPr lang="en-US" dirty="0" smtClean="0"/>
              <a:t> we convert categorical data in to numerical for,</a:t>
            </a:r>
          </a:p>
          <a:p>
            <a:pPr marL="285750" indent="-285750">
              <a:buFont typeface="Wingdings" pitchFamily="2" charset="2"/>
              <a:buChar char="v"/>
            </a:pPr>
            <a:endParaRPr lang="en-US" dirty="0"/>
          </a:p>
          <a:p>
            <a:pPr marL="285750" indent="-285750">
              <a:buFont typeface="Wingdings" pitchFamily="2" charset="2"/>
              <a:buChar char="v"/>
            </a:pPr>
            <a:endParaRPr lang="en-US" dirty="0" smtClean="0"/>
          </a:p>
          <a:p>
            <a:pPr marL="285750" indent="-285750">
              <a:buFont typeface="Wingdings" pitchFamily="2" charset="2"/>
              <a:buChar char="v"/>
            </a:pPr>
            <a:endParaRPr lang="en-US" dirty="0"/>
          </a:p>
          <a:p>
            <a:pPr marL="285750" indent="-285750">
              <a:buFont typeface="Wingdings" pitchFamily="2" charset="2"/>
              <a:buChar char="v"/>
            </a:pPr>
            <a:endParaRPr lang="en-US" dirty="0" smtClean="0"/>
          </a:p>
        </p:txBody>
      </p:sp>
      <p:sp>
        <p:nvSpPr>
          <p:cNvPr id="5" name="Rounded Rectangle 4"/>
          <p:cNvSpPr/>
          <p:nvPr/>
        </p:nvSpPr>
        <p:spPr>
          <a:xfrm>
            <a:off x="3059832" y="4077072"/>
            <a:ext cx="3024336" cy="2088232"/>
          </a:xfrm>
          <a:prstGeom prst="roundRect">
            <a:avLst/>
          </a:prstGeom>
          <a:solidFill>
            <a:schemeClr val="accent1">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high:0</a:t>
            </a:r>
          </a:p>
          <a:p>
            <a:pPr algn="ctr"/>
            <a:endParaRPr lang="en-US" dirty="0" smtClean="0">
              <a:solidFill>
                <a:schemeClr val="tx1">
                  <a:lumMod val="95000"/>
                  <a:lumOff val="5000"/>
                </a:schemeClr>
              </a:solidFill>
            </a:endParaRPr>
          </a:p>
          <a:p>
            <a:pPr algn="ctr"/>
            <a:r>
              <a:rPr lang="en-US" dirty="0" smtClean="0">
                <a:solidFill>
                  <a:schemeClr val="tx1">
                    <a:lumMod val="95000"/>
                    <a:lumOff val="5000"/>
                  </a:schemeClr>
                </a:solidFill>
              </a:rPr>
              <a:t>low:1</a:t>
            </a:r>
          </a:p>
          <a:p>
            <a:pPr algn="ctr"/>
            <a:endParaRPr lang="en-US" dirty="0" smtClean="0">
              <a:solidFill>
                <a:schemeClr val="tx1">
                  <a:lumMod val="95000"/>
                  <a:lumOff val="5000"/>
                </a:schemeClr>
              </a:solidFill>
            </a:endParaRPr>
          </a:p>
          <a:p>
            <a:pPr algn="ctr"/>
            <a:r>
              <a:rPr lang="en-US" dirty="0" smtClean="0">
                <a:solidFill>
                  <a:schemeClr val="tx1">
                    <a:lumMod val="95000"/>
                    <a:lumOff val="5000"/>
                  </a:schemeClr>
                </a:solidFill>
              </a:rPr>
              <a:t>Mid:2</a:t>
            </a:r>
            <a:endParaRPr lang="en-IN" dirty="0">
              <a:solidFill>
                <a:schemeClr val="tx1">
                  <a:lumMod val="95000"/>
                  <a:lumOff val="5000"/>
                </a:schemeClr>
              </a:solidFill>
            </a:endParaRPr>
          </a:p>
        </p:txBody>
      </p:sp>
    </p:spTree>
    <p:extLst>
      <p:ext uri="{BB962C8B-B14F-4D97-AF65-F5344CB8AC3E}">
        <p14:creationId xmlns:p14="http://schemas.microsoft.com/office/powerpoint/2010/main" val="2865748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3306" y="327814"/>
            <a:ext cx="6480720" cy="523220"/>
          </a:xfrm>
          <a:prstGeom prst="rect">
            <a:avLst/>
          </a:prstGeom>
          <a:noFill/>
        </p:spPr>
        <p:txBody>
          <a:bodyPr wrap="square" rtlCol="0">
            <a:spAutoFit/>
          </a:bodyPr>
          <a:lstStyle/>
          <a:p>
            <a:pPr algn="ctr"/>
            <a:r>
              <a:rPr lang="en-US" sz="2800" b="1" u="sng" dirty="0" smtClean="0"/>
              <a:t>DATA VISUALIZATION</a:t>
            </a:r>
            <a:endParaRPr lang="en-IN" sz="2800" b="1" u="sn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51034"/>
            <a:ext cx="8280919" cy="5170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1149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3185"/>
            <a:ext cx="4427984" cy="502318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312126"/>
            <a:ext cx="4716016" cy="5004242"/>
          </a:xfrm>
          <a:prstGeom prst="rect">
            <a:avLst/>
          </a:prstGeom>
        </p:spPr>
      </p:pic>
      <p:sp>
        <p:nvSpPr>
          <p:cNvPr id="4" name="TextBox 3"/>
          <p:cNvSpPr txBox="1"/>
          <p:nvPr/>
        </p:nvSpPr>
        <p:spPr>
          <a:xfrm>
            <a:off x="395536" y="764704"/>
            <a:ext cx="3672408" cy="369332"/>
          </a:xfrm>
          <a:prstGeom prst="rect">
            <a:avLst/>
          </a:prstGeom>
          <a:noFill/>
        </p:spPr>
        <p:txBody>
          <a:bodyPr wrap="square" rtlCol="0">
            <a:spAutoFit/>
          </a:bodyPr>
          <a:lstStyle/>
          <a:p>
            <a:r>
              <a:rPr lang="en-US" dirty="0" smtClean="0"/>
              <a:t>Risk level with respect to Age</a:t>
            </a:r>
            <a:endParaRPr lang="en-IN" dirty="0"/>
          </a:p>
        </p:txBody>
      </p:sp>
      <p:sp>
        <p:nvSpPr>
          <p:cNvPr id="5" name="TextBox 4"/>
          <p:cNvSpPr txBox="1"/>
          <p:nvPr/>
        </p:nvSpPr>
        <p:spPr>
          <a:xfrm>
            <a:off x="5004048" y="626204"/>
            <a:ext cx="3888432" cy="646331"/>
          </a:xfrm>
          <a:prstGeom prst="rect">
            <a:avLst/>
          </a:prstGeom>
          <a:noFill/>
        </p:spPr>
        <p:txBody>
          <a:bodyPr wrap="square" rtlCol="0">
            <a:spAutoFit/>
          </a:bodyPr>
          <a:lstStyle/>
          <a:p>
            <a:r>
              <a:rPr lang="en-US" dirty="0" smtClean="0"/>
              <a:t>Risk level with respect to </a:t>
            </a:r>
            <a:r>
              <a:rPr lang="en-US" dirty="0" err="1" smtClean="0"/>
              <a:t>SystolicBP</a:t>
            </a:r>
            <a:endParaRPr lang="en-IN" dirty="0"/>
          </a:p>
        </p:txBody>
      </p:sp>
    </p:spTree>
    <p:extLst>
      <p:ext uri="{BB962C8B-B14F-4D97-AF65-F5344CB8AC3E}">
        <p14:creationId xmlns:p14="http://schemas.microsoft.com/office/powerpoint/2010/main" val="3942578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3" y="1194366"/>
            <a:ext cx="3744415" cy="489893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2961" y="1280881"/>
            <a:ext cx="4824535" cy="4812415"/>
          </a:xfrm>
          <a:prstGeom prst="rect">
            <a:avLst/>
          </a:prstGeom>
        </p:spPr>
      </p:pic>
      <p:sp>
        <p:nvSpPr>
          <p:cNvPr id="4" name="TextBox 3"/>
          <p:cNvSpPr txBox="1"/>
          <p:nvPr/>
        </p:nvSpPr>
        <p:spPr>
          <a:xfrm>
            <a:off x="251520" y="459267"/>
            <a:ext cx="3816424" cy="646331"/>
          </a:xfrm>
          <a:prstGeom prst="rect">
            <a:avLst/>
          </a:prstGeom>
          <a:noFill/>
        </p:spPr>
        <p:txBody>
          <a:bodyPr wrap="square" rtlCol="0">
            <a:spAutoFit/>
          </a:bodyPr>
          <a:lstStyle/>
          <a:p>
            <a:r>
              <a:rPr lang="en-US" dirty="0" smtClean="0"/>
              <a:t>Risk level with respect to Diastolic BP</a:t>
            </a:r>
            <a:endParaRPr lang="en-IN" dirty="0"/>
          </a:p>
        </p:txBody>
      </p:sp>
      <p:sp>
        <p:nvSpPr>
          <p:cNvPr id="5" name="TextBox 4"/>
          <p:cNvSpPr txBox="1"/>
          <p:nvPr/>
        </p:nvSpPr>
        <p:spPr>
          <a:xfrm>
            <a:off x="4788024" y="459266"/>
            <a:ext cx="3960440" cy="646331"/>
          </a:xfrm>
          <a:prstGeom prst="rect">
            <a:avLst/>
          </a:prstGeom>
          <a:noFill/>
        </p:spPr>
        <p:txBody>
          <a:bodyPr wrap="square" rtlCol="0">
            <a:spAutoFit/>
          </a:bodyPr>
          <a:lstStyle/>
          <a:p>
            <a:r>
              <a:rPr lang="en-US" dirty="0" smtClean="0"/>
              <a:t>Risk level with respect to Blood Sugar</a:t>
            </a:r>
            <a:endParaRPr lang="en-IN" dirty="0"/>
          </a:p>
        </p:txBody>
      </p:sp>
    </p:spTree>
    <p:extLst>
      <p:ext uri="{BB962C8B-B14F-4D97-AF65-F5344CB8AC3E}">
        <p14:creationId xmlns:p14="http://schemas.microsoft.com/office/powerpoint/2010/main" val="2158248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4" y="1340768"/>
            <a:ext cx="4317639" cy="460851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3134" y="1340768"/>
            <a:ext cx="4464496" cy="4608512"/>
          </a:xfrm>
          <a:prstGeom prst="rect">
            <a:avLst/>
          </a:prstGeom>
        </p:spPr>
      </p:pic>
      <p:sp>
        <p:nvSpPr>
          <p:cNvPr id="4" name="TextBox 3"/>
          <p:cNvSpPr txBox="1"/>
          <p:nvPr/>
        </p:nvSpPr>
        <p:spPr>
          <a:xfrm>
            <a:off x="638231" y="581221"/>
            <a:ext cx="3528392" cy="646331"/>
          </a:xfrm>
          <a:prstGeom prst="rect">
            <a:avLst/>
          </a:prstGeom>
          <a:noFill/>
        </p:spPr>
        <p:txBody>
          <a:bodyPr wrap="square" rtlCol="0">
            <a:spAutoFit/>
          </a:bodyPr>
          <a:lstStyle/>
          <a:p>
            <a:r>
              <a:rPr lang="en-US" dirty="0" smtClean="0"/>
              <a:t>Risk level with respect to Heart Rate</a:t>
            </a:r>
            <a:endParaRPr lang="en-IN" dirty="0"/>
          </a:p>
        </p:txBody>
      </p:sp>
      <p:sp>
        <p:nvSpPr>
          <p:cNvPr id="5" name="TextBox 4"/>
          <p:cNvSpPr txBox="1"/>
          <p:nvPr/>
        </p:nvSpPr>
        <p:spPr>
          <a:xfrm>
            <a:off x="5147002" y="606825"/>
            <a:ext cx="3600400" cy="646331"/>
          </a:xfrm>
          <a:prstGeom prst="rect">
            <a:avLst/>
          </a:prstGeom>
          <a:noFill/>
        </p:spPr>
        <p:txBody>
          <a:bodyPr wrap="square" rtlCol="0">
            <a:spAutoFit/>
          </a:bodyPr>
          <a:lstStyle/>
          <a:p>
            <a:r>
              <a:rPr lang="en-US" dirty="0" smtClean="0"/>
              <a:t>Risk level with respect to </a:t>
            </a:r>
            <a:r>
              <a:rPr lang="en-US" dirty="0" err="1" smtClean="0"/>
              <a:t>bodytem</a:t>
            </a:r>
            <a:r>
              <a:rPr lang="en-US" dirty="0" smtClean="0"/>
              <a:t> p</a:t>
            </a:r>
            <a:endParaRPr lang="en-IN" dirty="0"/>
          </a:p>
        </p:txBody>
      </p:sp>
    </p:spTree>
    <p:extLst>
      <p:ext uri="{BB962C8B-B14F-4D97-AF65-F5344CB8AC3E}">
        <p14:creationId xmlns:p14="http://schemas.microsoft.com/office/powerpoint/2010/main" val="39894815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404664"/>
            <a:ext cx="7920880" cy="800219"/>
          </a:xfrm>
          <a:prstGeom prst="rect">
            <a:avLst/>
          </a:prstGeom>
          <a:noFill/>
        </p:spPr>
        <p:txBody>
          <a:bodyPr wrap="square" rtlCol="0">
            <a:spAutoFit/>
          </a:bodyPr>
          <a:lstStyle/>
          <a:p>
            <a:r>
              <a:rPr lang="en-US" sz="2800" b="1" u="sng" dirty="0" smtClean="0"/>
              <a:t>Features that impact on maternal health</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85522"/>
            <a:ext cx="7776863" cy="5439821"/>
          </a:xfrm>
          <a:prstGeom prst="rect">
            <a:avLst/>
          </a:prstGeom>
        </p:spPr>
      </p:pic>
    </p:spTree>
    <p:extLst>
      <p:ext uri="{BB962C8B-B14F-4D97-AF65-F5344CB8AC3E}">
        <p14:creationId xmlns:p14="http://schemas.microsoft.com/office/powerpoint/2010/main" val="3864069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720052"/>
            <a:ext cx="5400600" cy="523220"/>
          </a:xfrm>
          <a:prstGeom prst="rect">
            <a:avLst/>
          </a:prstGeom>
          <a:noFill/>
        </p:spPr>
        <p:txBody>
          <a:bodyPr wrap="square" rtlCol="0">
            <a:spAutoFit/>
          </a:bodyPr>
          <a:lstStyle/>
          <a:p>
            <a:pPr algn="ctr"/>
            <a:r>
              <a:rPr lang="en-US" sz="2800" b="1" u="sng" dirty="0" smtClean="0"/>
              <a:t>Data Partition</a:t>
            </a:r>
            <a:endParaRPr lang="en-IN" sz="2800" b="1" u="sng" dirty="0"/>
          </a:p>
        </p:txBody>
      </p:sp>
      <p:sp>
        <p:nvSpPr>
          <p:cNvPr id="3" name="TextBox 2"/>
          <p:cNvSpPr txBox="1"/>
          <p:nvPr/>
        </p:nvSpPr>
        <p:spPr>
          <a:xfrm>
            <a:off x="467544" y="1484784"/>
            <a:ext cx="3528392" cy="369332"/>
          </a:xfrm>
          <a:prstGeom prst="rect">
            <a:avLst/>
          </a:prstGeom>
          <a:noFill/>
        </p:spPr>
        <p:txBody>
          <a:bodyPr wrap="square" rtlCol="0">
            <a:spAutoFit/>
          </a:bodyPr>
          <a:lstStyle/>
          <a:p>
            <a:r>
              <a:rPr lang="en-US" b="1" dirty="0" smtClean="0"/>
              <a:t>Train-test split</a:t>
            </a:r>
            <a:endParaRPr lang="en-IN" b="1" dirty="0"/>
          </a:p>
        </p:txBody>
      </p:sp>
      <p:sp>
        <p:nvSpPr>
          <p:cNvPr id="4" name="Rectangle 3"/>
          <p:cNvSpPr/>
          <p:nvPr/>
        </p:nvSpPr>
        <p:spPr>
          <a:xfrm>
            <a:off x="899592" y="2564904"/>
            <a:ext cx="4032448" cy="720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dataset(70%)</a:t>
            </a:r>
            <a:endParaRPr lang="en-IN" dirty="0"/>
          </a:p>
        </p:txBody>
      </p:sp>
      <p:sp>
        <p:nvSpPr>
          <p:cNvPr id="5" name="Rectangle 4"/>
          <p:cNvSpPr/>
          <p:nvPr/>
        </p:nvSpPr>
        <p:spPr>
          <a:xfrm>
            <a:off x="4932040" y="2564904"/>
            <a:ext cx="1656184" cy="72008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dataset(30%)</a:t>
            </a:r>
            <a:endParaRPr lang="en-IN" dirty="0"/>
          </a:p>
        </p:txBody>
      </p:sp>
      <p:cxnSp>
        <p:nvCxnSpPr>
          <p:cNvPr id="12" name="Straight Arrow Connector 11"/>
          <p:cNvCxnSpPr/>
          <p:nvPr/>
        </p:nvCxnSpPr>
        <p:spPr>
          <a:xfrm>
            <a:off x="899592" y="3645024"/>
            <a:ext cx="568863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99792" y="3645024"/>
            <a:ext cx="1872208" cy="369332"/>
          </a:xfrm>
          <a:prstGeom prst="rect">
            <a:avLst/>
          </a:prstGeom>
          <a:noFill/>
        </p:spPr>
        <p:txBody>
          <a:bodyPr wrap="square" rtlCol="0">
            <a:spAutoFit/>
          </a:bodyPr>
          <a:lstStyle/>
          <a:p>
            <a:r>
              <a:rPr lang="en-US" dirty="0" smtClean="0"/>
              <a:t>Dataset </a:t>
            </a:r>
            <a:endParaRPr lang="en-IN" dirty="0"/>
          </a:p>
        </p:txBody>
      </p:sp>
      <p:sp>
        <p:nvSpPr>
          <p:cNvPr id="14" name="TextBox 13"/>
          <p:cNvSpPr txBox="1"/>
          <p:nvPr/>
        </p:nvSpPr>
        <p:spPr>
          <a:xfrm>
            <a:off x="899592" y="4797152"/>
            <a:ext cx="6984776" cy="923330"/>
          </a:xfrm>
          <a:prstGeom prst="rect">
            <a:avLst/>
          </a:prstGeom>
          <a:noFill/>
        </p:spPr>
        <p:txBody>
          <a:bodyPr wrap="square" rtlCol="0">
            <a:spAutoFit/>
          </a:bodyPr>
          <a:lstStyle/>
          <a:p>
            <a:pPr marL="285750" indent="-285750">
              <a:buFont typeface="Wingdings" pitchFamily="2" charset="2"/>
              <a:buChar char="v"/>
            </a:pPr>
            <a:r>
              <a:rPr lang="en-US" dirty="0" smtClean="0"/>
              <a:t> The data partition is done using train_test_split from sklearn library.</a:t>
            </a:r>
          </a:p>
          <a:p>
            <a:pPr marL="285750" indent="-285750">
              <a:buFont typeface="Wingdings" pitchFamily="2" charset="2"/>
              <a:buChar char="v"/>
            </a:pPr>
            <a:r>
              <a:rPr lang="en-US" dirty="0"/>
              <a:t> </a:t>
            </a:r>
            <a:r>
              <a:rPr lang="en-US" dirty="0" smtClean="0"/>
              <a:t>70% data is kept in train, whereas 30% is used for test.</a:t>
            </a:r>
            <a:endParaRPr lang="en-IN" dirty="0"/>
          </a:p>
        </p:txBody>
      </p:sp>
    </p:spTree>
    <p:extLst>
      <p:ext uri="{BB962C8B-B14F-4D97-AF65-F5344CB8AC3E}">
        <p14:creationId xmlns:p14="http://schemas.microsoft.com/office/powerpoint/2010/main" val="6323681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pPr algn="ctr"/>
            <a:r>
              <a:rPr lang="en-US" b="1" u="sng" dirty="0" smtClean="0">
                <a:solidFill>
                  <a:schemeClr val="tx1">
                    <a:lumMod val="95000"/>
                    <a:lumOff val="5000"/>
                  </a:schemeClr>
                </a:solidFill>
              </a:rPr>
              <a:t>Model train and test accuracy</a:t>
            </a:r>
            <a:endParaRPr lang="en-IN" b="1" u="sng" dirty="0">
              <a:solidFill>
                <a:schemeClr val="tx1">
                  <a:lumMod val="95000"/>
                  <a:lumOff val="5000"/>
                </a:schemeClr>
              </a:solidFill>
            </a:endParaRPr>
          </a:p>
        </p:txBody>
      </p:sp>
      <p:sp>
        <p:nvSpPr>
          <p:cNvPr id="3" name="Content Placeholder 2"/>
          <p:cNvSpPr>
            <a:spLocks noGrp="1"/>
          </p:cNvSpPr>
          <p:nvPr>
            <p:ph sz="quarter" idx="1"/>
          </p:nvPr>
        </p:nvSpPr>
        <p:spPr>
          <a:xfrm>
            <a:off x="457200" y="1052736"/>
            <a:ext cx="7467600" cy="5421216"/>
          </a:xfrm>
        </p:spPr>
        <p:txBody>
          <a:bodyPr/>
          <a:lstStyle/>
          <a:p>
            <a:pPr>
              <a:buFont typeface="Wingdings" pitchFamily="2" charset="2"/>
              <a:buChar char="v"/>
            </a:pPr>
            <a:r>
              <a:rPr lang="en-US" dirty="0" smtClean="0"/>
              <a:t> </a:t>
            </a:r>
            <a:r>
              <a:rPr lang="en-US" sz="2000" dirty="0" smtClean="0"/>
              <a:t>We performed various machine learning models in this dataset.</a:t>
            </a:r>
          </a:p>
          <a:p>
            <a:pPr>
              <a:buFont typeface="Wingdings" pitchFamily="2" charset="2"/>
              <a:buChar char="v"/>
            </a:pPr>
            <a:r>
              <a:rPr lang="en-US" sz="2000" dirty="0"/>
              <a:t> </a:t>
            </a:r>
            <a:r>
              <a:rPr lang="en-US" sz="2000" dirty="0" smtClean="0"/>
              <a:t>As the accuracy of Random Forest model is satisfactory for both train and test data, we chose results of that model to present.</a:t>
            </a:r>
          </a:p>
          <a:p>
            <a:pPr>
              <a:buFont typeface="Wingdings" pitchFamily="2" charset="2"/>
              <a:buChar char="v"/>
            </a:pPr>
            <a:r>
              <a:rPr lang="en-US" sz="2000" dirty="0"/>
              <a:t> </a:t>
            </a:r>
            <a:r>
              <a:rPr lang="en-US" sz="2000" dirty="0" smtClean="0"/>
              <a:t>the evaluation method is used for the project is confusion matrix.</a:t>
            </a:r>
          </a:p>
          <a:p>
            <a:pPr>
              <a:buFont typeface="Wingdings" pitchFamily="2" charset="2"/>
              <a:buChar char="v"/>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497484641"/>
              </p:ext>
            </p:extLst>
          </p:nvPr>
        </p:nvGraphicFramePr>
        <p:xfrm>
          <a:off x="755576" y="4005064"/>
          <a:ext cx="6624735" cy="2674312"/>
        </p:xfrm>
        <a:graphic>
          <a:graphicData uri="http://schemas.openxmlformats.org/drawingml/2006/table">
            <a:tbl>
              <a:tblPr firstRow="1" bandRow="1">
                <a:tableStyleId>{5C22544A-7EE6-4342-B048-85BDC9FD1C3A}</a:tableStyleId>
              </a:tblPr>
              <a:tblGrid>
                <a:gridCol w="2208245"/>
                <a:gridCol w="2208245"/>
                <a:gridCol w="2208245"/>
              </a:tblGrid>
              <a:tr h="576064">
                <a:tc>
                  <a:txBody>
                    <a:bodyPr/>
                    <a:lstStyle/>
                    <a:p>
                      <a:pPr algn="ctr"/>
                      <a:r>
                        <a:rPr lang="en-US" dirty="0" smtClean="0">
                          <a:solidFill>
                            <a:schemeClr val="tx1"/>
                          </a:solidFill>
                        </a:rPr>
                        <a:t>Models</a:t>
                      </a:r>
                      <a:r>
                        <a:rPr lang="en-US" baseline="0" dirty="0" smtClean="0">
                          <a:solidFill>
                            <a:schemeClr val="tx1"/>
                          </a:solidFill>
                        </a:rPr>
                        <a:t> </a:t>
                      </a:r>
                      <a:endParaRPr lang="en-IN" dirty="0">
                        <a:solidFill>
                          <a:schemeClr val="tx1"/>
                        </a:solidFill>
                      </a:endParaRPr>
                    </a:p>
                  </a:txBody>
                  <a:tcPr/>
                </a:tc>
                <a:tc>
                  <a:txBody>
                    <a:bodyPr/>
                    <a:lstStyle/>
                    <a:p>
                      <a:r>
                        <a:rPr lang="en-US" dirty="0" smtClean="0">
                          <a:solidFill>
                            <a:schemeClr val="tx1"/>
                          </a:solidFill>
                        </a:rPr>
                        <a:t>Train</a:t>
                      </a:r>
                      <a:r>
                        <a:rPr lang="en-US" baseline="0" dirty="0" smtClean="0">
                          <a:solidFill>
                            <a:schemeClr val="tx1"/>
                          </a:solidFill>
                        </a:rPr>
                        <a:t> Accuracy</a:t>
                      </a:r>
                      <a:endParaRPr lang="en-IN" dirty="0">
                        <a:solidFill>
                          <a:schemeClr val="tx1"/>
                        </a:solidFill>
                      </a:endParaRPr>
                    </a:p>
                  </a:txBody>
                  <a:tcPr/>
                </a:tc>
                <a:tc>
                  <a:txBody>
                    <a:bodyPr/>
                    <a:lstStyle/>
                    <a:p>
                      <a:r>
                        <a:rPr lang="en-US" dirty="0" smtClean="0">
                          <a:solidFill>
                            <a:schemeClr val="tx1"/>
                          </a:solidFill>
                        </a:rPr>
                        <a:t>Test Accuracy</a:t>
                      </a:r>
                      <a:endParaRPr lang="en-IN" dirty="0">
                        <a:solidFill>
                          <a:schemeClr val="tx1"/>
                        </a:solidFill>
                      </a:endParaRPr>
                    </a:p>
                  </a:txBody>
                  <a:tcPr/>
                </a:tc>
              </a:tr>
              <a:tr h="565264">
                <a:tc>
                  <a:txBody>
                    <a:bodyPr/>
                    <a:lstStyle/>
                    <a:p>
                      <a:pPr algn="ctr"/>
                      <a:r>
                        <a:rPr lang="en-US" dirty="0" smtClean="0"/>
                        <a:t>Logistic Regression</a:t>
                      </a:r>
                      <a:endParaRPr lang="en-IN" dirty="0"/>
                    </a:p>
                  </a:txBody>
                  <a:tcPr/>
                </a:tc>
                <a:tc>
                  <a:txBody>
                    <a:bodyPr/>
                    <a:lstStyle/>
                    <a:p>
                      <a:pPr algn="ctr"/>
                      <a:r>
                        <a:rPr lang="en-US" dirty="0" smtClean="0"/>
                        <a:t>60</a:t>
                      </a:r>
                      <a:endParaRPr lang="en-IN" dirty="0"/>
                    </a:p>
                  </a:txBody>
                  <a:tcPr/>
                </a:tc>
                <a:tc>
                  <a:txBody>
                    <a:bodyPr/>
                    <a:lstStyle/>
                    <a:p>
                      <a:pPr algn="ctr"/>
                      <a:r>
                        <a:rPr lang="en-US" dirty="0" smtClean="0"/>
                        <a:t>61</a:t>
                      </a:r>
                      <a:endParaRPr lang="en-IN" dirty="0"/>
                    </a:p>
                  </a:txBody>
                  <a:tcPr/>
                </a:tc>
              </a:tr>
              <a:tr h="626472">
                <a:tc>
                  <a:txBody>
                    <a:bodyPr/>
                    <a:lstStyle/>
                    <a:p>
                      <a:pPr algn="ctr"/>
                      <a:r>
                        <a:rPr lang="en-US" dirty="0" smtClean="0"/>
                        <a:t>Decision Tree</a:t>
                      </a:r>
                      <a:endParaRPr lang="en-IN" dirty="0"/>
                    </a:p>
                  </a:txBody>
                  <a:tcPr/>
                </a:tc>
                <a:tc>
                  <a:txBody>
                    <a:bodyPr/>
                    <a:lstStyle/>
                    <a:p>
                      <a:pPr algn="ctr"/>
                      <a:r>
                        <a:rPr lang="en-US" dirty="0" smtClean="0"/>
                        <a:t>65</a:t>
                      </a:r>
                      <a:endParaRPr lang="en-IN" dirty="0"/>
                    </a:p>
                  </a:txBody>
                  <a:tcPr/>
                </a:tc>
                <a:tc>
                  <a:txBody>
                    <a:bodyPr/>
                    <a:lstStyle/>
                    <a:p>
                      <a:pPr algn="ctr"/>
                      <a:r>
                        <a:rPr lang="en-US" dirty="0" smtClean="0"/>
                        <a:t>68</a:t>
                      </a:r>
                      <a:endParaRPr lang="en-IN" dirty="0"/>
                    </a:p>
                  </a:txBody>
                  <a:tcPr/>
                </a:tc>
              </a:tr>
              <a:tr h="831696">
                <a:tc>
                  <a:txBody>
                    <a:bodyPr/>
                    <a:lstStyle/>
                    <a:p>
                      <a:pPr algn="ctr"/>
                      <a:r>
                        <a:rPr lang="en-US" dirty="0" smtClean="0">
                          <a:solidFill>
                            <a:srgbClr val="FF0000"/>
                          </a:solidFill>
                        </a:rPr>
                        <a:t>Random Forest</a:t>
                      </a:r>
                      <a:endParaRPr lang="en-IN" dirty="0">
                        <a:solidFill>
                          <a:srgbClr val="FF0000"/>
                        </a:solidFill>
                      </a:endParaRPr>
                    </a:p>
                  </a:txBody>
                  <a:tcPr/>
                </a:tc>
                <a:tc>
                  <a:txBody>
                    <a:bodyPr/>
                    <a:lstStyle/>
                    <a:p>
                      <a:pPr algn="ctr"/>
                      <a:r>
                        <a:rPr lang="en-US" dirty="0" smtClean="0">
                          <a:solidFill>
                            <a:srgbClr val="FF0000"/>
                          </a:solidFill>
                        </a:rPr>
                        <a:t>70</a:t>
                      </a:r>
                      <a:endParaRPr lang="en-IN" dirty="0">
                        <a:solidFill>
                          <a:srgbClr val="FF0000"/>
                        </a:solidFill>
                      </a:endParaRPr>
                    </a:p>
                  </a:txBody>
                  <a:tcPr/>
                </a:tc>
                <a:tc>
                  <a:txBody>
                    <a:bodyPr/>
                    <a:lstStyle/>
                    <a:p>
                      <a:pPr algn="ctr"/>
                      <a:r>
                        <a:rPr lang="en-US" dirty="0" smtClean="0">
                          <a:solidFill>
                            <a:srgbClr val="FF0000"/>
                          </a:solidFill>
                        </a:rPr>
                        <a:t>73</a:t>
                      </a:r>
                      <a:endParaRPr lang="en-IN" dirty="0">
                        <a:solidFill>
                          <a:srgbClr val="FF0000"/>
                        </a:solidFill>
                      </a:endParaRPr>
                    </a:p>
                  </a:txBody>
                  <a:tcPr/>
                </a:tc>
              </a:tr>
            </a:tbl>
          </a:graphicData>
        </a:graphic>
      </p:graphicFrame>
    </p:spTree>
    <p:extLst>
      <p:ext uri="{BB962C8B-B14F-4D97-AF65-F5344CB8AC3E}">
        <p14:creationId xmlns:p14="http://schemas.microsoft.com/office/powerpoint/2010/main" val="2465767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pPr algn="ctr"/>
            <a:r>
              <a:rPr lang="en-US" b="1" u="sng" dirty="0" smtClean="0">
                <a:solidFill>
                  <a:schemeClr val="tx1">
                    <a:lumMod val="95000"/>
                    <a:lumOff val="5000"/>
                  </a:schemeClr>
                </a:solidFill>
              </a:rPr>
              <a:t>Table of content</a:t>
            </a:r>
            <a:endParaRPr lang="en-IN" b="1" u="sng" dirty="0">
              <a:solidFill>
                <a:schemeClr val="tx1">
                  <a:lumMod val="95000"/>
                  <a:lumOff val="5000"/>
                </a:schemeClr>
              </a:solidFill>
            </a:endParaRPr>
          </a:p>
        </p:txBody>
      </p:sp>
      <p:sp>
        <p:nvSpPr>
          <p:cNvPr id="3" name="Content Placeholder 2"/>
          <p:cNvSpPr>
            <a:spLocks noGrp="1"/>
          </p:cNvSpPr>
          <p:nvPr>
            <p:ph sz="quarter" idx="1"/>
          </p:nvPr>
        </p:nvSpPr>
        <p:spPr>
          <a:xfrm>
            <a:off x="457200" y="908721"/>
            <a:ext cx="7467600" cy="5565232"/>
          </a:xfrm>
        </p:spPr>
        <p:txBody>
          <a:bodyPr>
            <a:normAutofit lnSpcReduction="10000"/>
          </a:bodyPr>
          <a:lstStyle/>
          <a:p>
            <a:pPr>
              <a:buFont typeface="Wingdings" pitchFamily="2" charset="2"/>
              <a:buChar char="v"/>
            </a:pPr>
            <a:r>
              <a:rPr lang="en-US" sz="1900" dirty="0" smtClean="0"/>
              <a:t> </a:t>
            </a:r>
            <a:r>
              <a:rPr lang="en-US" sz="1900" dirty="0" smtClean="0">
                <a:latin typeface="+mj-lt"/>
                <a:cs typeface="Arial" pitchFamily="34" charset="0"/>
              </a:rPr>
              <a:t>Introduction</a:t>
            </a:r>
          </a:p>
          <a:p>
            <a:pPr>
              <a:buFont typeface="Wingdings" pitchFamily="2" charset="2"/>
              <a:buChar char="v"/>
            </a:pPr>
            <a:r>
              <a:rPr lang="en-US" sz="1900" dirty="0" smtClean="0">
                <a:latin typeface="+mj-lt"/>
                <a:cs typeface="Arial" pitchFamily="34" charset="0"/>
              </a:rPr>
              <a:t> Reason  </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Objective</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Work Flow</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Tools and Algorithms used for project</a:t>
            </a:r>
          </a:p>
          <a:p>
            <a:pPr>
              <a:buFont typeface="Wingdings" pitchFamily="2" charset="2"/>
              <a:buChar char="v"/>
            </a:pPr>
            <a:r>
              <a:rPr lang="en-US" sz="1900" dirty="0">
                <a:latin typeface="+mj-lt"/>
                <a:cs typeface="Arial" pitchFamily="34" charset="0"/>
              </a:rPr>
              <a:t> Data </a:t>
            </a:r>
            <a:r>
              <a:rPr lang="en-US" sz="1900" dirty="0" smtClean="0">
                <a:latin typeface="+mj-lt"/>
                <a:cs typeface="Arial" pitchFamily="34" charset="0"/>
              </a:rPr>
              <a:t>Description</a:t>
            </a:r>
          </a:p>
          <a:p>
            <a:pPr>
              <a:buFont typeface="Wingdings" pitchFamily="2" charset="2"/>
              <a:buChar char="v"/>
            </a:pPr>
            <a:r>
              <a:rPr lang="en-US" sz="1900" dirty="0" smtClean="0">
                <a:latin typeface="+mj-lt"/>
                <a:cs typeface="Arial" pitchFamily="34" charset="0"/>
              </a:rPr>
              <a:t> Data Preprocessing</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Data Visualization</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Data Partition</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Model Train and Test Accuracy</a:t>
            </a:r>
          </a:p>
          <a:p>
            <a:pPr>
              <a:buFont typeface="Wingdings" pitchFamily="2" charset="2"/>
              <a:buChar char="v"/>
            </a:pPr>
            <a:r>
              <a:rPr lang="en-US" sz="1900" dirty="0" smtClean="0">
                <a:latin typeface="+mj-lt"/>
                <a:cs typeface="Arial" pitchFamily="34" charset="0"/>
              </a:rPr>
              <a:t>Deployment </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Challenges in the Project</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Advantages</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Application</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Conclusion</a:t>
            </a:r>
          </a:p>
          <a:p>
            <a:pPr>
              <a:buFont typeface="Wingdings" pitchFamily="2" charset="2"/>
              <a:buChar char="v"/>
            </a:pPr>
            <a:r>
              <a:rPr lang="en-US" sz="1900" dirty="0">
                <a:latin typeface="+mj-lt"/>
                <a:cs typeface="Arial" pitchFamily="34" charset="0"/>
              </a:rPr>
              <a:t> </a:t>
            </a:r>
            <a:r>
              <a:rPr lang="en-US" sz="1900" dirty="0" smtClean="0">
                <a:latin typeface="+mj-lt"/>
                <a:cs typeface="Arial" pitchFamily="34" charset="0"/>
              </a:rPr>
              <a:t>Future Scope</a:t>
            </a:r>
          </a:p>
          <a:p>
            <a:pPr>
              <a:buFont typeface="Wingdings" pitchFamily="2" charset="2"/>
              <a:buChar char="v"/>
            </a:pPr>
            <a:endParaRPr lang="en-US" sz="1900" dirty="0"/>
          </a:p>
          <a:p>
            <a:pPr>
              <a:buFont typeface="Wingdings" pitchFamily="2" charset="2"/>
              <a:buChar char="v"/>
            </a:pPr>
            <a:endParaRPr lang="en-US" sz="1900" dirty="0" smtClean="0"/>
          </a:p>
          <a:p>
            <a:pPr>
              <a:buFont typeface="Wingdings" pitchFamily="2" charset="2"/>
              <a:buChar char="v"/>
            </a:pPr>
            <a:endParaRPr lang="en-US" sz="1900" dirty="0"/>
          </a:p>
          <a:p>
            <a:pPr marL="0" indent="0">
              <a:buNone/>
            </a:pPr>
            <a:endParaRPr lang="en-US" sz="1900" dirty="0" smtClean="0"/>
          </a:p>
          <a:p>
            <a:pPr>
              <a:buFont typeface="Wingdings" pitchFamily="2" charset="2"/>
              <a:buChar char="v"/>
            </a:pPr>
            <a:endParaRPr lang="en-US" dirty="0" smtClean="0"/>
          </a:p>
        </p:txBody>
      </p:sp>
    </p:spTree>
    <p:extLst>
      <p:ext uri="{BB962C8B-B14F-4D97-AF65-F5344CB8AC3E}">
        <p14:creationId xmlns:p14="http://schemas.microsoft.com/office/powerpoint/2010/main" val="2540306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8154" y="260648"/>
            <a:ext cx="6336704" cy="523220"/>
          </a:xfrm>
          <a:prstGeom prst="rect">
            <a:avLst/>
          </a:prstGeom>
          <a:noFill/>
        </p:spPr>
        <p:txBody>
          <a:bodyPr wrap="square" rtlCol="0">
            <a:spAutoFit/>
          </a:bodyPr>
          <a:lstStyle/>
          <a:p>
            <a:pPr algn="ctr"/>
            <a:r>
              <a:rPr lang="en-US" sz="2800" b="1" u="sng" dirty="0" smtClean="0"/>
              <a:t>MODEL </a:t>
            </a:r>
            <a:r>
              <a:rPr lang="en-US" sz="2800" b="1" u="sng" dirty="0" smtClean="0"/>
              <a:t>DEPLOYMENT</a:t>
            </a:r>
            <a:endParaRPr lang="en-IN" sz="2800" b="1"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787162"/>
            <a:ext cx="7056784" cy="5616624"/>
          </a:xfrm>
          <a:prstGeom prst="rect">
            <a:avLst/>
          </a:prstGeom>
        </p:spPr>
      </p:pic>
    </p:spTree>
    <p:extLst>
      <p:ext uri="{BB962C8B-B14F-4D97-AF65-F5344CB8AC3E}">
        <p14:creationId xmlns:p14="http://schemas.microsoft.com/office/powerpoint/2010/main" val="2749209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tx1">
                    <a:lumMod val="95000"/>
                    <a:lumOff val="5000"/>
                  </a:schemeClr>
                </a:solidFill>
              </a:rPr>
              <a:t>Challenges in the project</a:t>
            </a:r>
            <a:endParaRPr lang="en-IN" b="1" u="sng" dirty="0">
              <a:solidFill>
                <a:schemeClr val="tx1">
                  <a:lumMod val="95000"/>
                  <a:lumOff val="5000"/>
                </a:schemeClr>
              </a:solidFill>
            </a:endParaRPr>
          </a:p>
        </p:txBody>
      </p:sp>
      <p:sp>
        <p:nvSpPr>
          <p:cNvPr id="3" name="Content Placeholder 2"/>
          <p:cNvSpPr>
            <a:spLocks noGrp="1"/>
          </p:cNvSpPr>
          <p:nvPr>
            <p:ph sz="quarter" idx="1"/>
          </p:nvPr>
        </p:nvSpPr>
        <p:spPr/>
        <p:txBody>
          <a:bodyPr/>
          <a:lstStyle/>
          <a:p>
            <a:pPr>
              <a:buFont typeface="Wingdings" pitchFamily="2" charset="2"/>
              <a:buChar char="v"/>
            </a:pPr>
            <a:r>
              <a:rPr lang="en-US" dirty="0"/>
              <a:t> </a:t>
            </a:r>
            <a:r>
              <a:rPr lang="en-US" sz="2000" dirty="0" smtClean="0"/>
              <a:t>Dealing with missing values.</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Identify and treatment outliers.</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Dealing with hyper tuning parameters was one of the most challenging task.</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Dealing with over fitting and under fitting model accuracy.</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And the last but the least was selecting the best model among the all models.</a:t>
            </a:r>
            <a:endParaRPr lang="en-IN" sz="2000" dirty="0"/>
          </a:p>
        </p:txBody>
      </p:sp>
    </p:spTree>
    <p:extLst>
      <p:ext uri="{BB962C8B-B14F-4D97-AF65-F5344CB8AC3E}">
        <p14:creationId xmlns:p14="http://schemas.microsoft.com/office/powerpoint/2010/main" val="1114596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pPr algn="ctr"/>
            <a:r>
              <a:rPr lang="en-US" b="1" u="sng" dirty="0" smtClean="0">
                <a:solidFill>
                  <a:schemeClr val="tx1">
                    <a:lumMod val="95000"/>
                    <a:lumOff val="5000"/>
                  </a:schemeClr>
                </a:solidFill>
              </a:rPr>
              <a:t>advantages</a:t>
            </a:r>
            <a:endParaRPr lang="en-IN" b="1" u="sng" dirty="0">
              <a:solidFill>
                <a:schemeClr val="tx1">
                  <a:lumMod val="95000"/>
                  <a:lumOff val="5000"/>
                </a:schemeClr>
              </a:solidFill>
            </a:endParaRPr>
          </a:p>
        </p:txBody>
      </p:sp>
      <p:sp>
        <p:nvSpPr>
          <p:cNvPr id="3" name="Content Placeholder 2"/>
          <p:cNvSpPr>
            <a:spLocks noGrp="1"/>
          </p:cNvSpPr>
          <p:nvPr>
            <p:ph sz="quarter" idx="1"/>
          </p:nvPr>
        </p:nvSpPr>
        <p:spPr>
          <a:xfrm>
            <a:off x="457200" y="1196752"/>
            <a:ext cx="7467600" cy="5277200"/>
          </a:xfrm>
        </p:spPr>
        <p:txBody>
          <a:bodyPr/>
          <a:lstStyle/>
          <a:p>
            <a:pPr>
              <a:buFont typeface="Wingdings" pitchFamily="2" charset="2"/>
              <a:buChar char="v"/>
            </a:pPr>
            <a:r>
              <a:rPr lang="en-US" dirty="0" smtClean="0"/>
              <a:t> </a:t>
            </a:r>
            <a:r>
              <a:rPr lang="en-US" sz="2000" dirty="0" smtClean="0"/>
              <a:t>Identifying maternal health risk at an early stage and reducing the chances of complication during pregnancy and childbirth.</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Reduced maternal mortality rate.</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Early detection and intervention for maternal health risk.</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Improved maternal Health outcomes.</a:t>
            </a:r>
            <a:endParaRPr lang="en-IN" sz="2000" dirty="0"/>
          </a:p>
        </p:txBody>
      </p:sp>
    </p:spTree>
    <p:extLst>
      <p:ext uri="{BB962C8B-B14F-4D97-AF65-F5344CB8AC3E}">
        <p14:creationId xmlns:p14="http://schemas.microsoft.com/office/powerpoint/2010/main" val="4203885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pPr algn="ctr"/>
            <a:r>
              <a:rPr lang="en-US" b="1" u="sng" dirty="0" smtClean="0">
                <a:solidFill>
                  <a:schemeClr val="tx1">
                    <a:lumMod val="95000"/>
                    <a:lumOff val="5000"/>
                  </a:schemeClr>
                </a:solidFill>
              </a:rPr>
              <a:t>application</a:t>
            </a:r>
            <a:endParaRPr lang="en-IN" b="1" u="sng" dirty="0">
              <a:solidFill>
                <a:schemeClr val="tx1">
                  <a:lumMod val="95000"/>
                  <a:lumOff val="5000"/>
                </a:schemeClr>
              </a:solidFill>
            </a:endParaRPr>
          </a:p>
        </p:txBody>
      </p:sp>
      <p:sp>
        <p:nvSpPr>
          <p:cNvPr id="3" name="Content Placeholder 2"/>
          <p:cNvSpPr>
            <a:spLocks noGrp="1"/>
          </p:cNvSpPr>
          <p:nvPr>
            <p:ph sz="quarter" idx="1"/>
          </p:nvPr>
        </p:nvSpPr>
        <p:spPr>
          <a:xfrm>
            <a:off x="457200" y="1124744"/>
            <a:ext cx="7467600" cy="5349208"/>
          </a:xfrm>
        </p:spPr>
        <p:txBody>
          <a:bodyPr/>
          <a:lstStyle/>
          <a:p>
            <a:pPr>
              <a:buFont typeface="Wingdings" pitchFamily="2" charset="2"/>
              <a:buChar char="v"/>
            </a:pPr>
            <a:r>
              <a:rPr lang="en-US" dirty="0" smtClean="0"/>
              <a:t> </a:t>
            </a:r>
            <a:r>
              <a:rPr lang="en-US" sz="2000" dirty="0" smtClean="0"/>
              <a:t>Build a mobile Application.</a:t>
            </a:r>
          </a:p>
          <a:p>
            <a:pPr>
              <a:buFont typeface="Wingdings" pitchFamily="2" charset="2"/>
              <a:buChar char="v"/>
            </a:pPr>
            <a:endParaRPr lang="en-US" sz="2000" dirty="0" smtClean="0"/>
          </a:p>
          <a:p>
            <a:pPr>
              <a:buFont typeface="Wingdings" pitchFamily="2" charset="2"/>
              <a:buChar char="v"/>
            </a:pPr>
            <a:r>
              <a:rPr lang="en-US" sz="2000" dirty="0" smtClean="0"/>
              <a:t> build wearable devices to collect additional health data such as heart rate, blood pressure, and activity levels.</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This project can pay a crucial role in saving the lives of pregnant women and ensuring their well-being.</a:t>
            </a:r>
          </a:p>
          <a:p>
            <a:pPr>
              <a:buFont typeface="Wingdings" pitchFamily="2" charset="2"/>
              <a:buChar char="v"/>
            </a:pPr>
            <a:endParaRPr lang="en-IN" dirty="0"/>
          </a:p>
        </p:txBody>
      </p:sp>
    </p:spTree>
    <p:extLst>
      <p:ext uri="{BB962C8B-B14F-4D97-AF65-F5344CB8AC3E}">
        <p14:creationId xmlns:p14="http://schemas.microsoft.com/office/powerpoint/2010/main" val="14117221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pPr algn="ctr"/>
            <a:r>
              <a:rPr lang="en-US" b="1" u="sng" dirty="0" smtClean="0">
                <a:solidFill>
                  <a:schemeClr val="tx1">
                    <a:lumMod val="95000"/>
                    <a:lumOff val="5000"/>
                  </a:schemeClr>
                </a:solidFill>
              </a:rPr>
              <a:t>conclusion</a:t>
            </a:r>
            <a:endParaRPr lang="en-IN" b="1" u="sng" dirty="0">
              <a:solidFill>
                <a:schemeClr val="tx1">
                  <a:lumMod val="95000"/>
                  <a:lumOff val="5000"/>
                </a:schemeClr>
              </a:solidFill>
            </a:endParaRPr>
          </a:p>
        </p:txBody>
      </p:sp>
      <p:sp>
        <p:nvSpPr>
          <p:cNvPr id="3" name="Content Placeholder 2"/>
          <p:cNvSpPr>
            <a:spLocks noGrp="1"/>
          </p:cNvSpPr>
          <p:nvPr>
            <p:ph sz="quarter" idx="1"/>
          </p:nvPr>
        </p:nvSpPr>
        <p:spPr>
          <a:xfrm>
            <a:off x="457200" y="1052736"/>
            <a:ext cx="7467600" cy="5421216"/>
          </a:xfrm>
        </p:spPr>
        <p:txBody>
          <a:bodyPr>
            <a:normAutofit/>
          </a:bodyPr>
          <a:lstStyle/>
          <a:p>
            <a:pPr>
              <a:buFont typeface="Wingdings" pitchFamily="2" charset="2"/>
              <a:buChar char="v"/>
            </a:pPr>
            <a:r>
              <a:rPr lang="en-US" sz="2000" dirty="0"/>
              <a:t>After doing some analysis on this dataset, we can conclude that BS or blood glucose level is the most important variable in determining the health level of pregnant women. Pregnant women who have high blood glucose level tend to have high health risks</a:t>
            </a:r>
            <a:r>
              <a:rPr lang="en-US" sz="2000" dirty="0" smtClean="0"/>
              <a:t>.</a:t>
            </a:r>
          </a:p>
          <a:p>
            <a:pPr>
              <a:buFont typeface="Wingdings" pitchFamily="2" charset="2"/>
              <a:buChar char="v"/>
            </a:pPr>
            <a:endParaRPr lang="en-US" sz="2000" dirty="0"/>
          </a:p>
          <a:p>
            <a:pPr>
              <a:buFont typeface="Wingdings" pitchFamily="2" charset="2"/>
              <a:buChar char="v"/>
            </a:pPr>
            <a:r>
              <a:rPr lang="en-US" sz="2000" dirty="0" smtClean="0"/>
              <a:t> The model was developed using a variety of machine learning algorithms, including logistics, decision tree, random forest. The best performing algorithm was the random forest algorithm, which achieved and accuracy of 70 %.</a:t>
            </a:r>
          </a:p>
          <a:p>
            <a:pPr>
              <a:buFont typeface="Wingdings" pitchFamily="2" charset="2"/>
              <a:buChar char="v"/>
            </a:pPr>
            <a:endParaRPr lang="en-US" sz="2000" dirty="0" smtClean="0"/>
          </a:p>
          <a:p>
            <a:pPr>
              <a:buFont typeface="Wingdings" pitchFamily="2" charset="2"/>
              <a:buChar char="v"/>
            </a:pPr>
            <a:r>
              <a:rPr lang="en-US" sz="2000" dirty="0" smtClean="0"/>
              <a:t> The maternal health risk dataset provides valuable insights into the risk associated with maternal health.</a:t>
            </a:r>
          </a:p>
          <a:p>
            <a:pPr>
              <a:buFont typeface="Wingdings" pitchFamily="2" charset="2"/>
              <a:buChar char="v"/>
            </a:pPr>
            <a:endParaRPr lang="en-US" sz="2000" dirty="0" smtClean="0"/>
          </a:p>
          <a:p>
            <a:pPr>
              <a:buFont typeface="Wingdings" pitchFamily="2" charset="2"/>
              <a:buChar char="v"/>
            </a:pPr>
            <a:endParaRPr lang="en-US" sz="2000" dirty="0" smtClean="0"/>
          </a:p>
          <a:p>
            <a:pPr>
              <a:buFont typeface="Wingdings" pitchFamily="2" charset="2"/>
              <a:buChar char="v"/>
            </a:pPr>
            <a:endParaRPr lang="en-IN" sz="2000" dirty="0"/>
          </a:p>
        </p:txBody>
      </p:sp>
    </p:spTree>
    <p:extLst>
      <p:ext uri="{BB962C8B-B14F-4D97-AF65-F5344CB8AC3E}">
        <p14:creationId xmlns:p14="http://schemas.microsoft.com/office/powerpoint/2010/main" val="131569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pPr algn="ctr"/>
            <a:r>
              <a:rPr lang="en-US" b="1" u="sng" dirty="0" smtClean="0">
                <a:solidFill>
                  <a:schemeClr val="tx1">
                    <a:lumMod val="95000"/>
                    <a:lumOff val="5000"/>
                  </a:schemeClr>
                </a:solidFill>
              </a:rPr>
              <a:t>Future scope</a:t>
            </a:r>
            <a:endParaRPr lang="en-IN" b="1" u="sng" dirty="0">
              <a:solidFill>
                <a:schemeClr val="tx1">
                  <a:lumMod val="95000"/>
                  <a:lumOff val="5000"/>
                </a:schemeClr>
              </a:solidFill>
            </a:endParaRPr>
          </a:p>
        </p:txBody>
      </p:sp>
      <p:sp>
        <p:nvSpPr>
          <p:cNvPr id="3" name="Content Placeholder 2"/>
          <p:cNvSpPr>
            <a:spLocks noGrp="1"/>
          </p:cNvSpPr>
          <p:nvPr>
            <p:ph sz="quarter" idx="1"/>
          </p:nvPr>
        </p:nvSpPr>
        <p:spPr>
          <a:xfrm>
            <a:off x="457200" y="980728"/>
            <a:ext cx="7467600" cy="5493224"/>
          </a:xfrm>
        </p:spPr>
        <p:txBody>
          <a:bodyPr>
            <a:normAutofit/>
          </a:bodyPr>
          <a:lstStyle/>
          <a:p>
            <a:pPr>
              <a:buFont typeface="Wingdings" pitchFamily="2" charset="2"/>
              <a:buChar char="v"/>
            </a:pPr>
            <a:r>
              <a:rPr lang="en-US" dirty="0" smtClean="0"/>
              <a:t> </a:t>
            </a:r>
            <a:r>
              <a:rPr lang="en-US" sz="2000" dirty="0" smtClean="0"/>
              <a:t>Improve the accuracy and reliability of maternal health risk classification by incorporating a broader range of data source.</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as more data becomes available and new research emerges, continually update and refine the model to enhance its accuracy and relevance.</a:t>
            </a:r>
          </a:p>
          <a:p>
            <a:pPr>
              <a:buFont typeface="Wingdings" pitchFamily="2" charset="2"/>
              <a:buChar char="v"/>
            </a:pPr>
            <a:endParaRPr lang="en-US" sz="2000" dirty="0" smtClean="0"/>
          </a:p>
          <a:p>
            <a:pPr>
              <a:buFont typeface="Wingdings" pitchFamily="2" charset="2"/>
              <a:buChar char="v"/>
            </a:pPr>
            <a:r>
              <a:rPr lang="en-US" sz="2000" dirty="0"/>
              <a:t> </a:t>
            </a:r>
            <a:r>
              <a:rPr lang="en-US" sz="2000" dirty="0" smtClean="0"/>
              <a:t>integrating the classification model with real-time monitoring systems can enable continuous assessment of maternal health during pregnancy, this can involve using wearable devices, remote sensors , or mobile health application to collect and analyze data in real-time, by leveraging this data, the system can provide timely alerts and recommendations to both healthcare providers and expectant mothers, enabling proactive interventions.</a:t>
            </a:r>
            <a:endParaRPr lang="en-IN" sz="2000" dirty="0"/>
          </a:p>
        </p:txBody>
      </p:sp>
    </p:spTree>
    <p:extLst>
      <p:ext uri="{BB962C8B-B14F-4D97-AF65-F5344CB8AC3E}">
        <p14:creationId xmlns:p14="http://schemas.microsoft.com/office/powerpoint/2010/main" val="2800886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2482297"/>
            <a:ext cx="7488832" cy="830997"/>
          </a:xfrm>
          <a:prstGeom prst="rect">
            <a:avLst/>
          </a:prstGeom>
          <a:noFill/>
        </p:spPr>
        <p:txBody>
          <a:bodyPr wrap="square" rtlCol="0">
            <a:spAutoFit/>
          </a:bodyPr>
          <a:lstStyle/>
          <a:p>
            <a:pPr algn="ctr"/>
            <a:r>
              <a:rPr lang="en-US" sz="4800" dirty="0" smtClean="0">
                <a:latin typeface="Algerian" pitchFamily="82" charset="0"/>
              </a:rPr>
              <a:t>Thank you</a:t>
            </a:r>
            <a:endParaRPr lang="en-IN" sz="4800" dirty="0">
              <a:latin typeface="Algerian" pitchFamily="82" charset="0"/>
            </a:endParaRPr>
          </a:p>
        </p:txBody>
      </p:sp>
    </p:spTree>
    <p:extLst>
      <p:ext uri="{BB962C8B-B14F-4D97-AF65-F5344CB8AC3E}">
        <p14:creationId xmlns:p14="http://schemas.microsoft.com/office/powerpoint/2010/main" val="217458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pPr algn="ctr"/>
            <a:r>
              <a:rPr lang="en-US" b="1" u="sng" dirty="0" smtClean="0">
                <a:solidFill>
                  <a:schemeClr val="tx1">
                    <a:lumMod val="95000"/>
                    <a:lumOff val="5000"/>
                  </a:schemeClr>
                </a:solidFill>
              </a:rPr>
              <a:t>introduction</a:t>
            </a:r>
            <a:endParaRPr lang="en-IN" b="1" u="sng" dirty="0">
              <a:solidFill>
                <a:schemeClr val="tx1">
                  <a:lumMod val="95000"/>
                  <a:lumOff val="5000"/>
                </a:schemeClr>
              </a:solidFill>
            </a:endParaRPr>
          </a:p>
        </p:txBody>
      </p:sp>
      <p:sp>
        <p:nvSpPr>
          <p:cNvPr id="3" name="Content Placeholder 2"/>
          <p:cNvSpPr>
            <a:spLocks noGrp="1"/>
          </p:cNvSpPr>
          <p:nvPr>
            <p:ph sz="quarter" idx="1"/>
          </p:nvPr>
        </p:nvSpPr>
        <p:spPr>
          <a:xfrm>
            <a:off x="457200" y="1124745"/>
            <a:ext cx="7859216" cy="5349208"/>
          </a:xfrm>
        </p:spPr>
        <p:txBody>
          <a:bodyPr>
            <a:normAutofit/>
          </a:bodyPr>
          <a:lstStyle/>
          <a:p>
            <a:pPr>
              <a:buFont typeface="Wingdings" pitchFamily="2" charset="2"/>
              <a:buChar char="q"/>
            </a:pPr>
            <a:r>
              <a:rPr lang="en-US" sz="2000" dirty="0" smtClean="0"/>
              <a:t> Maternal health has been becoming a global concern because the lives of millions of women in reproductive age can be saved through maternal health care services.</a:t>
            </a:r>
          </a:p>
          <a:p>
            <a:pPr marL="0" indent="0">
              <a:buNone/>
            </a:pPr>
            <a:endParaRPr lang="en-US" sz="2000" dirty="0" smtClean="0"/>
          </a:p>
          <a:p>
            <a:pPr>
              <a:buFont typeface="Wingdings" pitchFamily="2" charset="2"/>
              <a:buChar char="q"/>
            </a:pPr>
            <a:r>
              <a:rPr lang="en-US" sz="2000" dirty="0"/>
              <a:t> </a:t>
            </a:r>
            <a:r>
              <a:rPr lang="en-US" sz="2000" dirty="0" smtClean="0"/>
              <a:t>Many pregnant women die from complications of pregnancy because of not having enough information about maternal health care during pregnancy and post-pregnancy</a:t>
            </a:r>
          </a:p>
          <a:p>
            <a:pPr marL="0" indent="0">
              <a:buNone/>
            </a:pPr>
            <a:endParaRPr lang="en-US" sz="2000" dirty="0" smtClean="0"/>
          </a:p>
          <a:p>
            <a:pPr>
              <a:buFont typeface="Wingdings" pitchFamily="2" charset="2"/>
              <a:buChar char="q"/>
            </a:pPr>
            <a:r>
              <a:rPr lang="en-US" sz="2000" dirty="0"/>
              <a:t> </a:t>
            </a:r>
            <a:r>
              <a:rPr lang="en-US" sz="2000" dirty="0" smtClean="0"/>
              <a:t>This project of machine Learning, it’s aim is to predict the level of risk that a pregnant women can have regarding some features like Age, </a:t>
            </a:r>
            <a:r>
              <a:rPr lang="en-US" sz="2000" dirty="0" err="1" smtClean="0"/>
              <a:t>SystolicBP</a:t>
            </a:r>
            <a:r>
              <a:rPr lang="en-US" sz="2000" dirty="0" smtClean="0"/>
              <a:t>, </a:t>
            </a:r>
            <a:r>
              <a:rPr lang="en-US" sz="2000" dirty="0" err="1" smtClean="0"/>
              <a:t>BloodSugar</a:t>
            </a:r>
            <a:r>
              <a:rPr lang="en-US" sz="2000" dirty="0" smtClean="0"/>
              <a:t>, </a:t>
            </a:r>
            <a:r>
              <a:rPr lang="en-US" sz="2000" dirty="0" err="1" smtClean="0"/>
              <a:t>BodyTemp</a:t>
            </a:r>
            <a:r>
              <a:rPr lang="en-US" sz="2000" dirty="0" smtClean="0"/>
              <a:t> and </a:t>
            </a:r>
            <a:r>
              <a:rPr lang="en-US" sz="2000" dirty="0" err="1" smtClean="0"/>
              <a:t>HeartRate</a:t>
            </a:r>
            <a:r>
              <a:rPr lang="en-US" sz="2000" dirty="0" smtClean="0"/>
              <a:t>.</a:t>
            </a:r>
          </a:p>
          <a:p>
            <a:pPr>
              <a:buFont typeface="Wingdings" pitchFamily="2" charset="2"/>
              <a:buChar char="q"/>
            </a:pPr>
            <a:endParaRPr lang="en-IN" sz="2000" dirty="0"/>
          </a:p>
        </p:txBody>
      </p:sp>
    </p:spTree>
    <p:extLst>
      <p:ext uri="{BB962C8B-B14F-4D97-AF65-F5344CB8AC3E}">
        <p14:creationId xmlns:p14="http://schemas.microsoft.com/office/powerpoint/2010/main" val="3208162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7467600" cy="864096"/>
          </a:xfrm>
        </p:spPr>
        <p:txBody>
          <a:bodyPr>
            <a:normAutofit fontScale="90000"/>
          </a:bodyPr>
          <a:lstStyle/>
          <a:p>
            <a:pPr algn="ctr"/>
            <a:r>
              <a:rPr lang="en-US" sz="3200" b="1" u="sng" dirty="0">
                <a:solidFill>
                  <a:schemeClr val="tx1">
                    <a:lumMod val="95000"/>
                    <a:lumOff val="5000"/>
                  </a:schemeClr>
                </a:solidFill>
              </a:rPr>
              <a:t>Why I </a:t>
            </a:r>
            <a:r>
              <a:rPr lang="en-US" sz="2800" b="1" u="sng" dirty="0">
                <a:solidFill>
                  <a:schemeClr val="tx1">
                    <a:lumMod val="95000"/>
                    <a:lumOff val="5000"/>
                  </a:schemeClr>
                </a:solidFill>
              </a:rPr>
              <a:t>choose</a:t>
            </a:r>
            <a:r>
              <a:rPr lang="en-US" sz="3200" b="1" u="sng" dirty="0">
                <a:solidFill>
                  <a:schemeClr val="tx1">
                    <a:lumMod val="95000"/>
                    <a:lumOff val="5000"/>
                  </a:schemeClr>
                </a:solidFill>
              </a:rPr>
              <a:t> this project</a:t>
            </a:r>
            <a:r>
              <a:rPr lang="en-US" sz="3200" dirty="0"/>
              <a:t/>
            </a:r>
            <a:br>
              <a:rPr lang="en-US" sz="3200" dirty="0"/>
            </a:br>
            <a:endParaRPr lang="en-IN" dirty="0"/>
          </a:p>
        </p:txBody>
      </p:sp>
      <p:sp>
        <p:nvSpPr>
          <p:cNvPr id="3" name="Content Placeholder 2"/>
          <p:cNvSpPr>
            <a:spLocks noGrp="1"/>
          </p:cNvSpPr>
          <p:nvPr>
            <p:ph sz="quarter" idx="1"/>
          </p:nvPr>
        </p:nvSpPr>
        <p:spPr>
          <a:xfrm>
            <a:off x="457200" y="1052736"/>
            <a:ext cx="7467600" cy="5421216"/>
          </a:xfrm>
        </p:spPr>
        <p:txBody>
          <a:bodyPr/>
          <a:lstStyle/>
          <a:p>
            <a:pPr>
              <a:buFont typeface="Wingdings" pitchFamily="2" charset="2"/>
              <a:buChar char="q"/>
            </a:pPr>
            <a:r>
              <a:rPr lang="en-US" dirty="0" smtClean="0"/>
              <a:t> </a:t>
            </a:r>
            <a:r>
              <a:rPr lang="en-US" sz="2000" dirty="0" smtClean="0"/>
              <a:t>Maternal health is a crucial aspect of public health, and addressing maternal health risks can have a direct positive impact on both mothers and their children.</a:t>
            </a:r>
          </a:p>
          <a:p>
            <a:pPr marL="0" indent="0">
              <a:buNone/>
            </a:pPr>
            <a:endParaRPr lang="en-US" sz="2000" dirty="0" smtClean="0"/>
          </a:p>
          <a:p>
            <a:pPr>
              <a:buFont typeface="Wingdings" pitchFamily="2" charset="2"/>
              <a:buChar char="q"/>
            </a:pPr>
            <a:r>
              <a:rPr lang="en-US" sz="2000" dirty="0"/>
              <a:t> </a:t>
            </a:r>
            <a:r>
              <a:rPr lang="en-US" sz="2000" dirty="0" smtClean="0"/>
              <a:t>By focusing on this area, I have the opportunity to contribute to reducing maternal mortality rates, improving  pregnancy outcomes, and enhancing the overall well-being of mothers and infants.</a:t>
            </a:r>
            <a:endParaRPr lang="en-IN" sz="2000" dirty="0"/>
          </a:p>
        </p:txBody>
      </p:sp>
    </p:spTree>
    <p:extLst>
      <p:ext uri="{BB962C8B-B14F-4D97-AF65-F5344CB8AC3E}">
        <p14:creationId xmlns:p14="http://schemas.microsoft.com/office/powerpoint/2010/main" val="3919107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8" y="548680"/>
            <a:ext cx="7467600" cy="576064"/>
          </a:xfrm>
        </p:spPr>
        <p:txBody>
          <a:bodyPr>
            <a:normAutofit fontScale="90000"/>
          </a:bodyPr>
          <a:lstStyle/>
          <a:p>
            <a:pPr algn="ctr"/>
            <a:r>
              <a:rPr lang="en-US" sz="3300" b="1" u="sng" dirty="0">
                <a:solidFill>
                  <a:schemeClr val="tx1">
                    <a:lumMod val="95000"/>
                    <a:lumOff val="5000"/>
                  </a:schemeClr>
                </a:solidFill>
              </a:rPr>
              <a:t>Objective</a:t>
            </a:r>
            <a:r>
              <a:rPr lang="en-US" sz="3200" dirty="0"/>
              <a:t/>
            </a:r>
            <a:br>
              <a:rPr lang="en-US" sz="3200" dirty="0"/>
            </a:br>
            <a:endParaRPr lang="en-IN" dirty="0"/>
          </a:p>
        </p:txBody>
      </p:sp>
      <p:sp>
        <p:nvSpPr>
          <p:cNvPr id="3" name="Content Placeholder 2"/>
          <p:cNvSpPr>
            <a:spLocks noGrp="1"/>
          </p:cNvSpPr>
          <p:nvPr>
            <p:ph sz="quarter" idx="1"/>
          </p:nvPr>
        </p:nvSpPr>
        <p:spPr>
          <a:xfrm>
            <a:off x="457200" y="764704"/>
            <a:ext cx="7467600" cy="5709248"/>
          </a:xfrm>
        </p:spPr>
        <p:txBody>
          <a:bodyPr>
            <a:normAutofit/>
          </a:bodyPr>
          <a:lstStyle/>
          <a:p>
            <a:pPr>
              <a:buFont typeface="Wingdings" pitchFamily="2" charset="2"/>
              <a:buChar char="q"/>
            </a:pPr>
            <a:r>
              <a:rPr lang="en-US" dirty="0" smtClean="0"/>
              <a:t> </a:t>
            </a:r>
            <a:r>
              <a:rPr lang="en-US" sz="2000" dirty="0" smtClean="0"/>
              <a:t>To develop a predictive model for maternal health risks using a dataset consisting of various maternal health indicators and risk factors.</a:t>
            </a:r>
          </a:p>
          <a:p>
            <a:pPr>
              <a:buFont typeface="Wingdings" pitchFamily="2" charset="2"/>
              <a:buChar char="q"/>
            </a:pPr>
            <a:endParaRPr lang="en-US" sz="2000" dirty="0" smtClean="0"/>
          </a:p>
          <a:p>
            <a:pPr>
              <a:buFont typeface="Wingdings" pitchFamily="2" charset="2"/>
              <a:buChar char="q"/>
            </a:pPr>
            <a:r>
              <a:rPr lang="en-US" sz="2000" dirty="0"/>
              <a:t> </a:t>
            </a:r>
            <a:r>
              <a:rPr lang="en-US" sz="2000" dirty="0" smtClean="0"/>
              <a:t>Identify and analyze the factors that contribute to maternal health risks.</a:t>
            </a:r>
          </a:p>
          <a:p>
            <a:pPr>
              <a:buFont typeface="Wingdings" pitchFamily="2" charset="2"/>
              <a:buChar char="q"/>
            </a:pPr>
            <a:endParaRPr lang="en-US" sz="2000" dirty="0" smtClean="0"/>
          </a:p>
          <a:p>
            <a:pPr>
              <a:buFont typeface="Wingdings" pitchFamily="2" charset="2"/>
              <a:buChar char="q"/>
            </a:pPr>
            <a:r>
              <a:rPr lang="en-US" sz="2000" dirty="0"/>
              <a:t> </a:t>
            </a:r>
            <a:r>
              <a:rPr lang="en-US" sz="2000" dirty="0" smtClean="0"/>
              <a:t>Improve early detection and intervention strategies for high-risk pregnancies.</a:t>
            </a:r>
          </a:p>
          <a:p>
            <a:pPr>
              <a:buFont typeface="Wingdings" pitchFamily="2" charset="2"/>
              <a:buChar char="q"/>
            </a:pPr>
            <a:endParaRPr lang="en-US" sz="2000" dirty="0" smtClean="0"/>
          </a:p>
          <a:p>
            <a:r>
              <a:rPr lang="en-US" sz="2000" dirty="0"/>
              <a:t>Prediction of Maternal Health Risk Levels</a:t>
            </a:r>
          </a:p>
        </p:txBody>
      </p:sp>
    </p:spTree>
    <p:extLst>
      <p:ext uri="{BB962C8B-B14F-4D97-AF65-F5344CB8AC3E}">
        <p14:creationId xmlns:p14="http://schemas.microsoft.com/office/powerpoint/2010/main" val="633465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51520" y="1196752"/>
            <a:ext cx="144016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Collection</a:t>
            </a:r>
            <a:endParaRPr lang="en-IN" dirty="0"/>
          </a:p>
        </p:txBody>
      </p:sp>
      <p:sp>
        <p:nvSpPr>
          <p:cNvPr id="3" name="Rounded Rectangle 2"/>
          <p:cNvSpPr/>
          <p:nvPr/>
        </p:nvSpPr>
        <p:spPr>
          <a:xfrm>
            <a:off x="2452670" y="1210428"/>
            <a:ext cx="158417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import </a:t>
            </a:r>
            <a:endParaRPr lang="en-IN" dirty="0"/>
          </a:p>
        </p:txBody>
      </p:sp>
      <p:sp>
        <p:nvSpPr>
          <p:cNvPr id="4" name="Rounded Rectangle 3"/>
          <p:cNvSpPr/>
          <p:nvPr/>
        </p:nvSpPr>
        <p:spPr>
          <a:xfrm>
            <a:off x="4492812" y="1196752"/>
            <a:ext cx="1879388"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endParaRPr lang="en-IN" dirty="0"/>
          </a:p>
        </p:txBody>
      </p:sp>
      <p:sp>
        <p:nvSpPr>
          <p:cNvPr id="5" name="Rounded Rectangle 4"/>
          <p:cNvSpPr/>
          <p:nvPr/>
        </p:nvSpPr>
        <p:spPr>
          <a:xfrm>
            <a:off x="6804248" y="2708920"/>
            <a:ext cx="1800200"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Visualization </a:t>
            </a:r>
            <a:endParaRPr lang="en-IN" dirty="0"/>
          </a:p>
        </p:txBody>
      </p:sp>
      <p:sp>
        <p:nvSpPr>
          <p:cNvPr id="6" name="Rounded Rectangle 5"/>
          <p:cNvSpPr/>
          <p:nvPr/>
        </p:nvSpPr>
        <p:spPr>
          <a:xfrm>
            <a:off x="4740502" y="4477641"/>
            <a:ext cx="1512168" cy="1050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Building</a:t>
            </a:r>
            <a:endParaRPr lang="en-IN" dirty="0"/>
          </a:p>
        </p:txBody>
      </p:sp>
      <p:sp>
        <p:nvSpPr>
          <p:cNvPr id="7" name="Rounded Rectangle 6"/>
          <p:cNvSpPr/>
          <p:nvPr/>
        </p:nvSpPr>
        <p:spPr>
          <a:xfrm>
            <a:off x="2483768" y="4448020"/>
            <a:ext cx="1656184" cy="1050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Checking Accuracy </a:t>
            </a:r>
            <a:endParaRPr lang="en-IN" dirty="0"/>
          </a:p>
        </p:txBody>
      </p:sp>
      <p:sp>
        <p:nvSpPr>
          <p:cNvPr id="8" name="Rounded Rectangle 7"/>
          <p:cNvSpPr/>
          <p:nvPr/>
        </p:nvSpPr>
        <p:spPr>
          <a:xfrm>
            <a:off x="251520" y="4448020"/>
            <a:ext cx="1656184"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best model</a:t>
            </a:r>
            <a:endParaRPr lang="en-IN" dirty="0"/>
          </a:p>
        </p:txBody>
      </p:sp>
      <p:sp>
        <p:nvSpPr>
          <p:cNvPr id="9" name="Right Arrow 8"/>
          <p:cNvSpPr/>
          <p:nvPr/>
        </p:nvSpPr>
        <p:spPr>
          <a:xfrm>
            <a:off x="1691680" y="1700808"/>
            <a:ext cx="5040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4036846" y="1700808"/>
            <a:ext cx="31913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6804248" y="1844824"/>
            <a:ext cx="90010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6962003" y="4439004"/>
            <a:ext cx="540060" cy="7815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Left Arrow 19"/>
          <p:cNvSpPr/>
          <p:nvPr/>
        </p:nvSpPr>
        <p:spPr>
          <a:xfrm>
            <a:off x="4355976" y="4952076"/>
            <a:ext cx="384526" cy="1331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Left Arrow 20"/>
          <p:cNvSpPr/>
          <p:nvPr/>
        </p:nvSpPr>
        <p:spPr>
          <a:xfrm>
            <a:off x="2195736" y="4952076"/>
            <a:ext cx="256934" cy="1331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2123728" y="260648"/>
            <a:ext cx="3233180" cy="523220"/>
          </a:xfrm>
          <a:prstGeom prst="rect">
            <a:avLst/>
          </a:prstGeom>
          <a:noFill/>
        </p:spPr>
        <p:txBody>
          <a:bodyPr wrap="square" rtlCol="0">
            <a:spAutoFit/>
          </a:bodyPr>
          <a:lstStyle/>
          <a:p>
            <a:pPr algn="ctr"/>
            <a:r>
              <a:rPr lang="en-US" sz="2800" b="1" u="sng" dirty="0" smtClean="0"/>
              <a:t>WORK FLOW</a:t>
            </a:r>
            <a:endParaRPr lang="en-IN" sz="2800" b="1" u="sng" dirty="0"/>
          </a:p>
        </p:txBody>
      </p:sp>
      <p:sp>
        <p:nvSpPr>
          <p:cNvPr id="23" name="TextBox 22"/>
          <p:cNvSpPr txBox="1"/>
          <p:nvPr/>
        </p:nvSpPr>
        <p:spPr>
          <a:xfrm>
            <a:off x="467544" y="2708920"/>
            <a:ext cx="1152128" cy="954107"/>
          </a:xfrm>
          <a:prstGeom prst="rect">
            <a:avLst/>
          </a:prstGeom>
          <a:noFill/>
        </p:spPr>
        <p:txBody>
          <a:bodyPr wrap="square" rtlCol="0">
            <a:spAutoFit/>
          </a:bodyPr>
          <a:lstStyle/>
          <a:p>
            <a:r>
              <a:rPr lang="en-US" sz="1400" dirty="0" smtClean="0"/>
              <a:t>Collecting dataset from UCI repository</a:t>
            </a:r>
            <a:endParaRPr lang="en-IN" sz="1400" dirty="0"/>
          </a:p>
        </p:txBody>
      </p:sp>
      <p:sp>
        <p:nvSpPr>
          <p:cNvPr id="24" name="TextBox 23"/>
          <p:cNvSpPr txBox="1"/>
          <p:nvPr/>
        </p:nvSpPr>
        <p:spPr>
          <a:xfrm>
            <a:off x="2643333" y="2708920"/>
            <a:ext cx="1337054" cy="954107"/>
          </a:xfrm>
          <a:prstGeom prst="rect">
            <a:avLst/>
          </a:prstGeom>
          <a:noFill/>
        </p:spPr>
        <p:txBody>
          <a:bodyPr wrap="square" rtlCol="0">
            <a:spAutoFit/>
          </a:bodyPr>
          <a:lstStyle/>
          <a:p>
            <a:r>
              <a:rPr lang="en-US" sz="1400" dirty="0" smtClean="0"/>
              <a:t>Imported data using pandas package</a:t>
            </a:r>
            <a:endParaRPr lang="en-IN" sz="1400" dirty="0"/>
          </a:p>
        </p:txBody>
      </p:sp>
      <p:sp>
        <p:nvSpPr>
          <p:cNvPr id="25" name="TextBox 24"/>
          <p:cNvSpPr txBox="1"/>
          <p:nvPr/>
        </p:nvSpPr>
        <p:spPr>
          <a:xfrm>
            <a:off x="4721079" y="2735922"/>
            <a:ext cx="1271658" cy="954107"/>
          </a:xfrm>
          <a:prstGeom prst="rect">
            <a:avLst/>
          </a:prstGeom>
          <a:noFill/>
        </p:spPr>
        <p:txBody>
          <a:bodyPr wrap="square" rtlCol="0">
            <a:spAutoFit/>
          </a:bodyPr>
          <a:lstStyle/>
          <a:p>
            <a:r>
              <a:rPr lang="en-US" sz="1400" dirty="0" smtClean="0"/>
              <a:t>Manipulating data wherever needed</a:t>
            </a:r>
            <a:endParaRPr lang="en-IN" sz="1400" dirty="0"/>
          </a:p>
        </p:txBody>
      </p:sp>
      <p:sp>
        <p:nvSpPr>
          <p:cNvPr id="26" name="TextBox 25"/>
          <p:cNvSpPr txBox="1"/>
          <p:nvPr/>
        </p:nvSpPr>
        <p:spPr>
          <a:xfrm>
            <a:off x="7704348" y="4293096"/>
            <a:ext cx="1044116" cy="1600438"/>
          </a:xfrm>
          <a:prstGeom prst="rect">
            <a:avLst/>
          </a:prstGeom>
          <a:noFill/>
        </p:spPr>
        <p:txBody>
          <a:bodyPr wrap="square" rtlCol="0">
            <a:spAutoFit/>
          </a:bodyPr>
          <a:lstStyle/>
          <a:p>
            <a:r>
              <a:rPr lang="en-US" sz="1400" dirty="0" smtClean="0"/>
              <a:t>Different graphs and charts to explain data pattern</a:t>
            </a:r>
            <a:endParaRPr lang="en-IN" sz="1400" dirty="0"/>
          </a:p>
        </p:txBody>
      </p:sp>
      <p:sp>
        <p:nvSpPr>
          <p:cNvPr id="27" name="TextBox 26"/>
          <p:cNvSpPr txBox="1"/>
          <p:nvPr/>
        </p:nvSpPr>
        <p:spPr>
          <a:xfrm>
            <a:off x="5004048" y="6093296"/>
            <a:ext cx="1584176" cy="523220"/>
          </a:xfrm>
          <a:prstGeom prst="rect">
            <a:avLst/>
          </a:prstGeom>
          <a:noFill/>
        </p:spPr>
        <p:txBody>
          <a:bodyPr wrap="square" rtlCol="0">
            <a:spAutoFit/>
          </a:bodyPr>
          <a:lstStyle/>
          <a:p>
            <a:r>
              <a:rPr lang="en-US" sz="1400" dirty="0" smtClean="0"/>
              <a:t>Build 3 logistic regression model</a:t>
            </a:r>
            <a:endParaRPr lang="en-IN" sz="1400" dirty="0"/>
          </a:p>
        </p:txBody>
      </p:sp>
      <p:sp>
        <p:nvSpPr>
          <p:cNvPr id="28" name="TextBox 27"/>
          <p:cNvSpPr txBox="1"/>
          <p:nvPr/>
        </p:nvSpPr>
        <p:spPr>
          <a:xfrm>
            <a:off x="2580927" y="6093296"/>
            <a:ext cx="1712643" cy="738664"/>
          </a:xfrm>
          <a:prstGeom prst="rect">
            <a:avLst/>
          </a:prstGeom>
          <a:noFill/>
        </p:spPr>
        <p:txBody>
          <a:bodyPr wrap="square" rtlCol="0">
            <a:spAutoFit/>
          </a:bodyPr>
          <a:lstStyle/>
          <a:p>
            <a:r>
              <a:rPr lang="en-US" sz="1400" dirty="0" smtClean="0"/>
              <a:t>Comparing accuracies of all the models</a:t>
            </a:r>
            <a:endParaRPr lang="en-IN" sz="1400" dirty="0"/>
          </a:p>
        </p:txBody>
      </p:sp>
      <p:sp>
        <p:nvSpPr>
          <p:cNvPr id="29" name="TextBox 28"/>
          <p:cNvSpPr txBox="1"/>
          <p:nvPr/>
        </p:nvSpPr>
        <p:spPr>
          <a:xfrm>
            <a:off x="287524" y="6163312"/>
            <a:ext cx="1836204" cy="738664"/>
          </a:xfrm>
          <a:prstGeom prst="rect">
            <a:avLst/>
          </a:prstGeom>
          <a:noFill/>
        </p:spPr>
        <p:txBody>
          <a:bodyPr wrap="square" rtlCol="0">
            <a:spAutoFit/>
          </a:bodyPr>
          <a:lstStyle/>
          <a:p>
            <a:r>
              <a:rPr lang="en-US" sz="1400" dirty="0" err="1" smtClean="0"/>
              <a:t>Decing</a:t>
            </a:r>
            <a:r>
              <a:rPr lang="en-US" sz="1400" dirty="0" smtClean="0"/>
              <a:t> the best model based on accuracies</a:t>
            </a:r>
            <a:endParaRPr lang="en-IN" sz="1400" dirty="0"/>
          </a:p>
        </p:txBody>
      </p:sp>
      <p:cxnSp>
        <p:nvCxnSpPr>
          <p:cNvPr id="31" name="Straight Connector 30"/>
          <p:cNvCxnSpPr>
            <a:stCxn id="2" idx="2"/>
          </p:cNvCxnSpPr>
          <p:nvPr/>
        </p:nvCxnSpPr>
        <p:spPr>
          <a:xfrm>
            <a:off x="971600" y="220486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 idx="2"/>
          </p:cNvCxnSpPr>
          <p:nvPr/>
        </p:nvCxnSpPr>
        <p:spPr>
          <a:xfrm>
            <a:off x="3244758" y="2218540"/>
            <a:ext cx="0" cy="490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220072" y="2218540"/>
            <a:ext cx="0" cy="517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028384" y="3717032"/>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6" idx="2"/>
          </p:cNvCxnSpPr>
          <p:nvPr/>
        </p:nvCxnSpPr>
        <p:spPr>
          <a:xfrm flipH="1">
            <a:off x="5474388" y="5527684"/>
            <a:ext cx="22198" cy="635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 idx="2"/>
          </p:cNvCxnSpPr>
          <p:nvPr/>
        </p:nvCxnSpPr>
        <p:spPr>
          <a:xfrm>
            <a:off x="3311860" y="5498063"/>
            <a:ext cx="0" cy="5952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 idx="2"/>
          </p:cNvCxnSpPr>
          <p:nvPr/>
        </p:nvCxnSpPr>
        <p:spPr>
          <a:xfrm>
            <a:off x="1079612" y="5456132"/>
            <a:ext cx="0" cy="7071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861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smtClean="0">
                <a:solidFill>
                  <a:schemeClr val="tx1">
                    <a:lumMod val="95000"/>
                    <a:lumOff val="5000"/>
                  </a:schemeClr>
                </a:solidFill>
              </a:rPr>
              <a:t>Tools and algorithms used for project </a:t>
            </a:r>
            <a:endParaRPr lang="en-IN" sz="2800" b="1" u="sng" dirty="0">
              <a:solidFill>
                <a:schemeClr val="tx1">
                  <a:lumMod val="95000"/>
                  <a:lumOff val="5000"/>
                </a:schemeClr>
              </a:solidFill>
            </a:endParaRPr>
          </a:p>
        </p:txBody>
      </p:sp>
      <p:sp>
        <p:nvSpPr>
          <p:cNvPr id="3" name="Content Placeholder 2"/>
          <p:cNvSpPr>
            <a:spLocks noGrp="1"/>
          </p:cNvSpPr>
          <p:nvPr>
            <p:ph sz="quarter" idx="1"/>
          </p:nvPr>
        </p:nvSpPr>
        <p:spPr/>
        <p:txBody>
          <a:bodyPr>
            <a:normAutofit/>
          </a:bodyPr>
          <a:lstStyle/>
          <a:p>
            <a:pPr>
              <a:buFont typeface="Wingdings" pitchFamily="2" charset="2"/>
              <a:buChar char="v"/>
            </a:pPr>
            <a:r>
              <a:rPr lang="en-US" sz="2000" dirty="0" smtClean="0"/>
              <a:t>Jupiter notebook, python </a:t>
            </a:r>
            <a:r>
              <a:rPr lang="en-US" sz="2000" dirty="0"/>
              <a:t>L</a:t>
            </a:r>
            <a:r>
              <a:rPr lang="en-US" sz="2000" dirty="0" smtClean="0"/>
              <a:t>anguage </a:t>
            </a:r>
          </a:p>
          <a:p>
            <a:pPr>
              <a:buFont typeface="Wingdings" pitchFamily="2" charset="2"/>
              <a:buChar char="v"/>
            </a:pPr>
            <a:endParaRPr lang="en-US" sz="2000" dirty="0" smtClean="0"/>
          </a:p>
          <a:p>
            <a:pPr>
              <a:buFont typeface="Wingdings" pitchFamily="2" charset="2"/>
              <a:buChar char="v"/>
            </a:pPr>
            <a:r>
              <a:rPr lang="en-US" sz="2000" dirty="0" smtClean="0"/>
              <a:t> </a:t>
            </a:r>
            <a:r>
              <a:rPr lang="en-US" sz="2000" dirty="0"/>
              <a:t>P</a:t>
            </a:r>
            <a:r>
              <a:rPr lang="en-US" sz="2000" dirty="0" smtClean="0"/>
              <a:t>ython </a:t>
            </a:r>
            <a:r>
              <a:rPr lang="en-US" sz="2000" dirty="0"/>
              <a:t>P</a:t>
            </a:r>
            <a:r>
              <a:rPr lang="en-US" sz="2000" dirty="0" smtClean="0"/>
              <a:t>ackages: </a:t>
            </a:r>
          </a:p>
          <a:p>
            <a:pPr marL="0" indent="0">
              <a:buNone/>
            </a:pPr>
            <a:r>
              <a:rPr lang="en-US" sz="2000" dirty="0" smtClean="0"/>
              <a:t>    Pandas and </a:t>
            </a:r>
            <a:r>
              <a:rPr lang="en-US" sz="2000" dirty="0" err="1" smtClean="0"/>
              <a:t>NumPy</a:t>
            </a:r>
            <a:r>
              <a:rPr lang="en-US" sz="2000" dirty="0" smtClean="0"/>
              <a:t> </a:t>
            </a:r>
            <a:r>
              <a:rPr lang="en-US" sz="2000" dirty="0" smtClean="0"/>
              <a:t> </a:t>
            </a:r>
            <a:r>
              <a:rPr lang="en-US" sz="2000" dirty="0" smtClean="0"/>
              <a:t>for data analysis and calculation.</a:t>
            </a:r>
          </a:p>
          <a:p>
            <a:pPr marL="0" indent="0">
              <a:buNone/>
            </a:pPr>
            <a:r>
              <a:rPr lang="en-US" sz="2000" dirty="0"/>
              <a:t> </a:t>
            </a:r>
            <a:r>
              <a:rPr lang="en-US" sz="2000" dirty="0" smtClean="0"/>
              <a:t>    </a:t>
            </a:r>
            <a:r>
              <a:rPr lang="en-US" sz="2000" dirty="0" err="1" smtClean="0"/>
              <a:t>Matplot</a:t>
            </a:r>
            <a:r>
              <a:rPr lang="en-US" sz="2000" dirty="0" smtClean="0"/>
              <a:t>, </a:t>
            </a:r>
            <a:r>
              <a:rPr lang="en-US" sz="2000" dirty="0" err="1" smtClean="0"/>
              <a:t>Seaborn</a:t>
            </a:r>
            <a:r>
              <a:rPr lang="en-US" sz="2000" dirty="0" smtClean="0"/>
              <a:t>, </a:t>
            </a:r>
            <a:r>
              <a:rPr lang="en-US" sz="2000" dirty="0" err="1" smtClean="0"/>
              <a:t>Plotly</a:t>
            </a:r>
            <a:r>
              <a:rPr lang="en-US" sz="2000" dirty="0" smtClean="0"/>
              <a:t> for data Visualization.</a:t>
            </a:r>
          </a:p>
          <a:p>
            <a:pPr marL="0" indent="0">
              <a:buNone/>
            </a:pPr>
            <a:r>
              <a:rPr lang="en-US" sz="2000" dirty="0"/>
              <a:t> </a:t>
            </a:r>
            <a:r>
              <a:rPr lang="en-US" sz="2000" dirty="0" smtClean="0"/>
              <a:t>     </a:t>
            </a:r>
            <a:r>
              <a:rPr lang="en-US" sz="2000" dirty="0" err="1" smtClean="0"/>
              <a:t>Statsmodel</a:t>
            </a:r>
            <a:r>
              <a:rPr lang="en-US" sz="2000" dirty="0" smtClean="0"/>
              <a:t> and </a:t>
            </a:r>
            <a:r>
              <a:rPr lang="en-US" sz="2000" dirty="0" err="1" smtClean="0"/>
              <a:t>Sklearn</a:t>
            </a:r>
            <a:r>
              <a:rPr lang="en-US" sz="2000" dirty="0" smtClean="0"/>
              <a:t> for Machine learning.</a:t>
            </a:r>
          </a:p>
          <a:p>
            <a:pPr marL="0" indent="0">
              <a:buNone/>
            </a:pPr>
            <a:endParaRPr lang="en-US" sz="2000" dirty="0" smtClean="0"/>
          </a:p>
          <a:p>
            <a:pPr>
              <a:buFont typeface="Wingdings" pitchFamily="2" charset="2"/>
              <a:buChar char="v"/>
            </a:pPr>
            <a:r>
              <a:rPr lang="en-US" sz="2000" dirty="0" smtClean="0"/>
              <a:t> Machine learning Algorithms:</a:t>
            </a:r>
            <a:endParaRPr lang="en-IN" sz="2000" dirty="0"/>
          </a:p>
          <a:p>
            <a:pPr marL="0" indent="0">
              <a:buNone/>
            </a:pPr>
            <a:r>
              <a:rPr lang="en-US" sz="2000" dirty="0"/>
              <a:t> </a:t>
            </a:r>
            <a:r>
              <a:rPr lang="en-US" sz="2000" dirty="0" smtClean="0"/>
              <a:t>     Logistic Regression, Decision Tree, Random forest.</a:t>
            </a:r>
          </a:p>
          <a:p>
            <a:pPr marL="0" indent="0">
              <a:buNone/>
            </a:pPr>
            <a:endParaRPr lang="en-US" sz="2000" dirty="0" smtClean="0"/>
          </a:p>
          <a:p>
            <a:pPr>
              <a:buFont typeface="Wingdings" pitchFamily="2" charset="2"/>
              <a:buChar char="v"/>
            </a:pPr>
            <a:r>
              <a:rPr lang="en-US" sz="2000" dirty="0"/>
              <a:t> </a:t>
            </a:r>
            <a:r>
              <a:rPr lang="en-US" sz="2000" dirty="0" smtClean="0"/>
              <a:t>For Deployment: Visual Studio code, HTML and CSS </a:t>
            </a:r>
          </a:p>
        </p:txBody>
      </p:sp>
    </p:spTree>
    <p:extLst>
      <p:ext uri="{BB962C8B-B14F-4D97-AF65-F5344CB8AC3E}">
        <p14:creationId xmlns:p14="http://schemas.microsoft.com/office/powerpoint/2010/main" val="2976019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pPr algn="ctr"/>
            <a:r>
              <a:rPr lang="en-US" b="1" u="sng" dirty="0" smtClean="0">
                <a:solidFill>
                  <a:schemeClr val="tx1">
                    <a:lumMod val="95000"/>
                    <a:lumOff val="5000"/>
                  </a:schemeClr>
                </a:solidFill>
              </a:rPr>
              <a:t>Data </a:t>
            </a:r>
            <a:r>
              <a:rPr lang="en-US" b="1" u="sng" dirty="0" err="1" smtClean="0">
                <a:solidFill>
                  <a:schemeClr val="tx1">
                    <a:lumMod val="95000"/>
                    <a:lumOff val="5000"/>
                  </a:schemeClr>
                </a:solidFill>
              </a:rPr>
              <a:t>Desctiption</a:t>
            </a:r>
            <a:endParaRPr lang="en-IN" b="1" u="sng" dirty="0">
              <a:solidFill>
                <a:schemeClr val="tx1">
                  <a:lumMod val="95000"/>
                  <a:lumOff val="5000"/>
                </a:schemeClr>
              </a:solidFill>
            </a:endParaRPr>
          </a:p>
        </p:txBody>
      </p:sp>
      <p:sp>
        <p:nvSpPr>
          <p:cNvPr id="3" name="Content Placeholder 2"/>
          <p:cNvSpPr>
            <a:spLocks noGrp="1"/>
          </p:cNvSpPr>
          <p:nvPr>
            <p:ph sz="quarter" idx="1"/>
          </p:nvPr>
        </p:nvSpPr>
        <p:spPr>
          <a:xfrm>
            <a:off x="457200" y="1124744"/>
            <a:ext cx="7467600" cy="5349208"/>
          </a:xfrm>
        </p:spPr>
        <p:txBody>
          <a:bodyPr>
            <a:normAutofit fontScale="77500" lnSpcReduction="20000"/>
          </a:bodyPr>
          <a:lstStyle/>
          <a:p>
            <a:r>
              <a:rPr lang="en-IN" sz="2300" b="1" dirty="0"/>
              <a:t>Variable Description and Identification</a:t>
            </a:r>
          </a:p>
          <a:p>
            <a:endParaRPr lang="en-US" sz="2300" dirty="0" smtClean="0"/>
          </a:p>
          <a:p>
            <a:pPr marL="0" indent="0">
              <a:buNone/>
            </a:pPr>
            <a:r>
              <a:rPr lang="en-US" sz="2300" dirty="0" smtClean="0"/>
              <a:t>We </a:t>
            </a:r>
            <a:r>
              <a:rPr lang="en-US" sz="2300" dirty="0"/>
              <a:t>can see total 6 variables, and each variables has 1014 observations. </a:t>
            </a:r>
            <a:r>
              <a:rPr lang="en-US" sz="2300" b="1" dirty="0"/>
              <a:t>Here comes the description of all variables:</a:t>
            </a:r>
            <a:r>
              <a:rPr lang="en-US" sz="2300" dirty="0"/>
              <a:t/>
            </a:r>
            <a:br>
              <a:rPr lang="en-US" sz="2300" dirty="0"/>
            </a:br>
            <a:endParaRPr lang="en-US" sz="2300" dirty="0"/>
          </a:p>
          <a:p>
            <a:r>
              <a:rPr lang="en-US" sz="2300" b="1" dirty="0"/>
              <a:t>Age</a:t>
            </a:r>
            <a:r>
              <a:rPr lang="en-US" sz="2300" dirty="0"/>
              <a:t>: Any ages in years when a women during pregnant.</a:t>
            </a:r>
          </a:p>
          <a:p>
            <a:r>
              <a:rPr lang="en-US" sz="2300" b="1" dirty="0" err="1"/>
              <a:t>SystolicBP</a:t>
            </a:r>
            <a:r>
              <a:rPr lang="en-US" sz="2300" dirty="0"/>
              <a:t>: Upper value of Blood Pressure in mmHg.</a:t>
            </a:r>
          </a:p>
          <a:p>
            <a:r>
              <a:rPr lang="en-US" sz="2300" b="1" dirty="0" err="1"/>
              <a:t>DiastolicBP</a:t>
            </a:r>
            <a:r>
              <a:rPr lang="en-US" sz="2300" dirty="0"/>
              <a:t>: Lower value of Blood Pressure in mmHg,</a:t>
            </a:r>
          </a:p>
          <a:p>
            <a:r>
              <a:rPr lang="en-US" sz="2300" b="1" dirty="0"/>
              <a:t>BS</a:t>
            </a:r>
            <a:r>
              <a:rPr lang="en-US" sz="2300" dirty="0"/>
              <a:t>: Blood glucose levels is in terms of a molar concentration, </a:t>
            </a:r>
            <a:r>
              <a:rPr lang="en-US" sz="2300" dirty="0" err="1"/>
              <a:t>mmol</a:t>
            </a:r>
            <a:r>
              <a:rPr lang="en-US" sz="2300" dirty="0"/>
              <a:t>/L.</a:t>
            </a:r>
          </a:p>
          <a:p>
            <a:r>
              <a:rPr lang="en-US" sz="2300" b="1" dirty="0" err="1"/>
              <a:t>BodyTemp</a:t>
            </a:r>
            <a:r>
              <a:rPr lang="en-US" sz="2300" dirty="0"/>
              <a:t>: Women body temperature.</a:t>
            </a:r>
          </a:p>
          <a:p>
            <a:r>
              <a:rPr lang="en-US" sz="2300" b="1" dirty="0" err="1"/>
              <a:t>HeartRate</a:t>
            </a:r>
            <a:r>
              <a:rPr lang="en-US" sz="2300" dirty="0"/>
              <a:t>: A normal resting heart rate in beats per minute.</a:t>
            </a:r>
          </a:p>
          <a:p>
            <a:r>
              <a:rPr lang="en-US" sz="2300" b="1" dirty="0"/>
              <a:t>Risk Level</a:t>
            </a:r>
            <a:r>
              <a:rPr lang="en-US" sz="2300" dirty="0"/>
              <a:t>: Predicted Risk Intensity Level during pregnancy considering the previous attribute.</a:t>
            </a:r>
          </a:p>
          <a:p>
            <a:pPr marL="0" indent="0">
              <a:buNone/>
            </a:pPr>
            <a:endParaRPr lang="en-US" sz="2300" dirty="0" smtClean="0"/>
          </a:p>
          <a:p>
            <a:pPr marL="0" indent="0">
              <a:buNone/>
            </a:pPr>
            <a:r>
              <a:rPr lang="en-US" sz="2300" dirty="0" smtClean="0"/>
              <a:t>Here</a:t>
            </a:r>
            <a:r>
              <a:rPr lang="en-US" sz="2300" dirty="0"/>
              <a:t>, we have Risk Level as target variable, and the rest of the variables are predictor variables.</a:t>
            </a:r>
          </a:p>
          <a:p>
            <a:endParaRPr lang="en-IN" dirty="0"/>
          </a:p>
        </p:txBody>
      </p:sp>
    </p:spTree>
    <p:extLst>
      <p:ext uri="{BB962C8B-B14F-4D97-AF65-F5344CB8AC3E}">
        <p14:creationId xmlns:p14="http://schemas.microsoft.com/office/powerpoint/2010/main" val="20129078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332656"/>
            <a:ext cx="5050904" cy="720080"/>
          </a:xfrm>
        </p:spPr>
        <p:txBody>
          <a:bodyPr>
            <a:normAutofit fontScale="90000"/>
          </a:bodyPr>
          <a:lstStyle/>
          <a:p>
            <a:pPr algn="ctr"/>
            <a:r>
              <a:rPr lang="en-IN" sz="3100" b="1" u="sng" dirty="0" smtClean="0">
                <a:solidFill>
                  <a:schemeClr val="tx1">
                    <a:lumMod val="95000"/>
                    <a:lumOff val="5000"/>
                  </a:schemeClr>
                </a:solidFill>
              </a:rPr>
              <a:t>Data pre-processing</a:t>
            </a:r>
            <a:r>
              <a:rPr lang="en-IN" dirty="0"/>
              <a:t/>
            </a:r>
            <a:br>
              <a:rPr lang="en-IN" dirty="0"/>
            </a:br>
            <a:endParaRPr lang="en-IN"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44008" y="1557663"/>
            <a:ext cx="396044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528" y="1556792"/>
            <a:ext cx="3600400" cy="2308324"/>
          </a:xfrm>
          <a:prstGeom prst="rect">
            <a:avLst/>
          </a:prstGeom>
          <a:noFill/>
        </p:spPr>
        <p:txBody>
          <a:bodyPr wrap="square" rtlCol="0">
            <a:spAutoFit/>
          </a:bodyPr>
          <a:lstStyle/>
          <a:p>
            <a:pPr marL="285750" indent="-285750">
              <a:buFont typeface="Wingdings" pitchFamily="2" charset="2"/>
              <a:buChar char="v"/>
            </a:pPr>
            <a:r>
              <a:rPr lang="en-US" dirty="0" smtClean="0"/>
              <a:t> Here we have 1040 rows</a:t>
            </a:r>
          </a:p>
          <a:p>
            <a:r>
              <a:rPr lang="en-US" dirty="0" smtClean="0"/>
              <a:t> and 7 columns in data.</a:t>
            </a:r>
          </a:p>
          <a:p>
            <a:endParaRPr lang="en-US" dirty="0"/>
          </a:p>
          <a:p>
            <a:pPr marL="285750" indent="-285750">
              <a:buFont typeface="Wingdings" pitchFamily="2" charset="2"/>
              <a:buChar char="v"/>
            </a:pPr>
            <a:r>
              <a:rPr lang="en-US" dirty="0" smtClean="0"/>
              <a:t> In data we have data type of</a:t>
            </a:r>
          </a:p>
          <a:p>
            <a:r>
              <a:rPr lang="en-US" dirty="0" smtClean="0"/>
              <a:t>  float, integer and object.</a:t>
            </a:r>
          </a:p>
          <a:p>
            <a:endParaRPr lang="en-US" dirty="0"/>
          </a:p>
          <a:p>
            <a:endParaRPr lang="en-US" dirty="0" smtClean="0"/>
          </a:p>
          <a:p>
            <a:endParaRPr lang="en-IN" dirty="0"/>
          </a:p>
        </p:txBody>
      </p:sp>
      <p:sp>
        <p:nvSpPr>
          <p:cNvPr id="5" name="TextBox 4"/>
          <p:cNvSpPr txBox="1"/>
          <p:nvPr/>
        </p:nvSpPr>
        <p:spPr>
          <a:xfrm>
            <a:off x="467544" y="836712"/>
            <a:ext cx="2592288" cy="369332"/>
          </a:xfrm>
          <a:prstGeom prst="rect">
            <a:avLst/>
          </a:prstGeom>
          <a:noFill/>
        </p:spPr>
        <p:txBody>
          <a:bodyPr wrap="square" rtlCol="0">
            <a:spAutoFit/>
          </a:bodyPr>
          <a:lstStyle/>
          <a:p>
            <a:r>
              <a:rPr lang="en-US" dirty="0" smtClean="0"/>
              <a:t>1</a:t>
            </a:r>
            <a:r>
              <a:rPr lang="en-US" b="1" dirty="0" smtClean="0"/>
              <a:t>. Data Type</a:t>
            </a:r>
            <a:endParaRPr lang="en-IN" b="1" dirty="0"/>
          </a:p>
        </p:txBody>
      </p:sp>
    </p:spTree>
    <p:extLst>
      <p:ext uri="{BB962C8B-B14F-4D97-AF65-F5344CB8AC3E}">
        <p14:creationId xmlns:p14="http://schemas.microsoft.com/office/powerpoint/2010/main" val="35425363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2813</TotalTime>
  <Words>1090</Words>
  <Application>Microsoft Office PowerPoint</Application>
  <PresentationFormat>On-screen Show (4:3)</PresentationFormat>
  <Paragraphs>178</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Oriel</vt:lpstr>
      <vt:lpstr>maternal health  risk Analysis</vt:lpstr>
      <vt:lpstr>Table of content</vt:lpstr>
      <vt:lpstr>introduction</vt:lpstr>
      <vt:lpstr>Why I choose this project </vt:lpstr>
      <vt:lpstr>Objective </vt:lpstr>
      <vt:lpstr>PowerPoint Presentation</vt:lpstr>
      <vt:lpstr>Tools and algorithms used for project </vt:lpstr>
      <vt:lpstr>Data Desctiption</vt:lpstr>
      <vt:lpstr>Data 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train and test accuracy</vt:lpstr>
      <vt:lpstr>PowerPoint Presentation</vt:lpstr>
      <vt:lpstr>Challenges in the project</vt:lpstr>
      <vt:lpstr>advantages</vt:lpstr>
      <vt:lpstr>application</vt:lpstr>
      <vt:lpstr>conclusion</vt:lpstr>
      <vt:lpstr>Future scope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Capmaternal health risk Analysis</dc:title>
  <dc:creator>HP</dc:creator>
  <cp:lastModifiedBy>HP</cp:lastModifiedBy>
  <cp:revision>55</cp:revision>
  <dcterms:created xsi:type="dcterms:W3CDTF">2023-10-10T17:35:58Z</dcterms:created>
  <dcterms:modified xsi:type="dcterms:W3CDTF">2023-10-13T13:37:32Z</dcterms:modified>
</cp:coreProperties>
</file>