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sldIdLst>
    <p:sldId id="256" r:id="rId2"/>
    <p:sldId id="258" r:id="rId3"/>
    <p:sldId id="259" r:id="rId4"/>
    <p:sldId id="260" r:id="rId5"/>
    <p:sldId id="261" r:id="rId6"/>
    <p:sldId id="274" r:id="rId7"/>
    <p:sldId id="262" r:id="rId8"/>
    <p:sldId id="263" r:id="rId9"/>
    <p:sldId id="264" r:id="rId10"/>
    <p:sldId id="265" r:id="rId11"/>
    <p:sldId id="266" r:id="rId12"/>
    <p:sldId id="269" r:id="rId13"/>
    <p:sldId id="267" r:id="rId14"/>
    <p:sldId id="268" r:id="rId15"/>
    <p:sldId id="270" r:id="rId16"/>
    <p:sldId id="271" r:id="rId17"/>
    <p:sldId id="272" r:id="rId18"/>
    <p:sldId id="273" r:id="rId19"/>
    <p:sldId id="289" r:id="rId20"/>
    <p:sldId id="290" r:id="rId21"/>
    <p:sldId id="291" r:id="rId22"/>
    <p:sldId id="292" r:id="rId23"/>
    <p:sldId id="293" r:id="rId24"/>
    <p:sldId id="275" r:id="rId25"/>
    <p:sldId id="281" r:id="rId26"/>
    <p:sldId id="276" r:id="rId27"/>
    <p:sldId id="277" r:id="rId28"/>
    <p:sldId id="278" r:id="rId29"/>
    <p:sldId id="280" r:id="rId30"/>
    <p:sldId id="287" r:id="rId31"/>
    <p:sldId id="286" r:id="rId32"/>
    <p:sldId id="283" r:id="rId33"/>
    <p:sldId id="288" r:id="rId34"/>
    <p:sldId id="285" r:id="rId35"/>
    <p:sldId id="284"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4660" autoAdjust="0"/>
  </p:normalViewPr>
  <p:slideViewPr>
    <p:cSldViewPr>
      <p:cViewPr>
        <p:scale>
          <a:sx n="75" d="100"/>
          <a:sy n="75" d="100"/>
        </p:scale>
        <p:origin x="-1266"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312894A-4300-473A-9DED-9D976FB32877}" type="datetimeFigureOut">
              <a:rPr lang="en-IN" smtClean="0"/>
              <a:t>09-12-2023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16603C-7DDA-4355-BC2E-8C4FBDE501F6}" type="slidenum">
              <a:rPr lang="en-IN" smtClean="0"/>
              <a:t>‹#›</a:t>
            </a:fld>
            <a:endParaRPr lang="en-IN"/>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12894A-4300-473A-9DED-9D976FB32877}" type="datetimeFigureOut">
              <a:rPr lang="en-IN" smtClean="0"/>
              <a:t>09-12-2023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16603C-7DDA-4355-BC2E-8C4FBDE501F6}"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12894A-4300-473A-9DED-9D976FB32877}" type="datetimeFigureOut">
              <a:rPr lang="en-IN" smtClean="0"/>
              <a:t>09-12-2023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16603C-7DDA-4355-BC2E-8C4FBDE501F6}"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312894A-4300-473A-9DED-9D976FB32877}" type="datetimeFigureOut">
              <a:rPr lang="en-IN" smtClean="0"/>
              <a:t>09-12-2023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16603C-7DDA-4355-BC2E-8C4FBDE501F6}"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12894A-4300-473A-9DED-9D976FB32877}" type="datetimeFigureOut">
              <a:rPr lang="en-IN" smtClean="0"/>
              <a:t>09-12-2023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16603C-7DDA-4355-BC2E-8C4FBDE501F6}"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312894A-4300-473A-9DED-9D976FB32877}" type="datetimeFigureOut">
              <a:rPr lang="en-IN" smtClean="0"/>
              <a:t>09-12-2023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16603C-7DDA-4355-BC2E-8C4FBDE501F6}"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12894A-4300-473A-9DED-9D976FB32877}" type="datetimeFigureOut">
              <a:rPr lang="en-IN" smtClean="0"/>
              <a:t>09-12-2023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16603C-7DDA-4355-BC2E-8C4FBDE501F6}" type="slidenum">
              <a:rPr lang="en-IN" smtClean="0"/>
              <a:t>‹#›</a:t>
            </a:fld>
            <a:endParaRPr lang="en-IN"/>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312894A-4300-473A-9DED-9D976FB32877}" type="datetimeFigureOut">
              <a:rPr lang="en-IN" smtClean="0"/>
              <a:t>09-12-2023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16603C-7DDA-4355-BC2E-8C4FBDE501F6}"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12894A-4300-473A-9DED-9D976FB32877}" type="datetimeFigureOut">
              <a:rPr lang="en-IN" smtClean="0"/>
              <a:t>09-12-2023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16603C-7DDA-4355-BC2E-8C4FBDE501F6}"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12894A-4300-473A-9DED-9D976FB32877}" type="datetimeFigureOut">
              <a:rPr lang="en-IN" smtClean="0"/>
              <a:t>09-12-2023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16603C-7DDA-4355-BC2E-8C4FBDE501F6}"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12894A-4300-473A-9DED-9D976FB32877}" type="datetimeFigureOut">
              <a:rPr lang="en-IN" smtClean="0"/>
              <a:t>09-12-2023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16603C-7DDA-4355-BC2E-8C4FBDE501F6}" type="slidenum">
              <a:rPr lang="en-IN" smtClean="0"/>
              <a:t>‹#›</a:t>
            </a:fld>
            <a:endParaRPr lang="en-IN"/>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D312894A-4300-473A-9DED-9D976FB32877}" type="datetimeFigureOut">
              <a:rPr lang="en-IN" smtClean="0"/>
              <a:t>09-12-2023</a:t>
            </a:fld>
            <a:endParaRPr lang="en-IN"/>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0F16603C-7DDA-4355-BC2E-8C4FBDE501F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3573017"/>
            <a:ext cx="8568952" cy="1296143"/>
          </a:xfrm>
        </p:spPr>
        <p:txBody>
          <a:bodyPr/>
          <a:lstStyle/>
          <a:p>
            <a:pPr marL="182880" indent="0">
              <a:buNone/>
            </a:pPr>
            <a:r>
              <a:rPr lang="en-US" sz="4400" dirty="0" smtClean="0"/>
              <a:t>Patient condition classification and drug recommendation based on drug reviews</a:t>
            </a:r>
            <a:endParaRPr lang="en-IN" sz="4400" dirty="0"/>
          </a:p>
        </p:txBody>
      </p:sp>
      <p:sp>
        <p:nvSpPr>
          <p:cNvPr id="6" name="TextBox 5"/>
          <p:cNvSpPr txBox="1"/>
          <p:nvPr/>
        </p:nvSpPr>
        <p:spPr>
          <a:xfrm>
            <a:off x="6516216" y="6021288"/>
            <a:ext cx="2448272" cy="707886"/>
          </a:xfrm>
          <a:prstGeom prst="rect">
            <a:avLst/>
          </a:prstGeom>
          <a:noFill/>
        </p:spPr>
        <p:txBody>
          <a:bodyPr wrap="square" rtlCol="0">
            <a:spAutoFit/>
          </a:bodyPr>
          <a:lstStyle/>
          <a:p>
            <a:r>
              <a:rPr lang="en-US" sz="2000" dirty="0" smtClean="0"/>
              <a:t>By,</a:t>
            </a:r>
          </a:p>
          <a:p>
            <a:r>
              <a:rPr lang="en-US" sz="2000" dirty="0"/>
              <a:t> </a:t>
            </a:r>
            <a:r>
              <a:rPr lang="en-US" sz="2000" dirty="0" smtClean="0"/>
              <a:t>    Anju Jadhao</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44000" cy="3645024"/>
          </a:xfrm>
          <a:prstGeom prst="rect">
            <a:avLst/>
          </a:prstGeom>
        </p:spPr>
      </p:pic>
    </p:spTree>
    <p:extLst>
      <p:ext uri="{BB962C8B-B14F-4D97-AF65-F5344CB8AC3E}">
        <p14:creationId xmlns:p14="http://schemas.microsoft.com/office/powerpoint/2010/main" val="2263641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95536" y="1340768"/>
            <a:ext cx="8352928" cy="5256584"/>
          </a:xfrm>
        </p:spPr>
        <p:txBody>
          <a:bodyPr/>
          <a:lstStyle/>
          <a:p>
            <a:pPr marL="342900" indent="-342900">
              <a:buFont typeface="Arial" pitchFamily="34" charset="0"/>
              <a:buChar char="•"/>
            </a:pPr>
            <a:r>
              <a:rPr lang="en-US" dirty="0" smtClean="0">
                <a:latin typeface="Century" pitchFamily="18" charset="0"/>
              </a:rPr>
              <a:t> converted to lower</a:t>
            </a:r>
          </a:p>
          <a:p>
            <a:pPr marL="342900" indent="-342900">
              <a:buFont typeface="Arial" pitchFamily="34" charset="0"/>
              <a:buChar char="•"/>
            </a:pPr>
            <a:r>
              <a:rPr lang="en-US" dirty="0">
                <a:latin typeface="Century" pitchFamily="18" charset="0"/>
              </a:rPr>
              <a:t> </a:t>
            </a:r>
            <a:r>
              <a:rPr lang="en-US" dirty="0" smtClean="0">
                <a:latin typeface="Century" pitchFamily="18" charset="0"/>
              </a:rPr>
              <a:t>cleaning data(removing numbers, removing punctuations, removing stop words, removing </a:t>
            </a:r>
            <a:r>
              <a:rPr lang="en-US" dirty="0" err="1" smtClean="0">
                <a:latin typeface="Century" pitchFamily="18" charset="0"/>
              </a:rPr>
              <a:t>url</a:t>
            </a:r>
            <a:r>
              <a:rPr lang="en-US" dirty="0" smtClean="0">
                <a:latin typeface="Century" pitchFamily="18" charset="0"/>
              </a:rPr>
              <a:t>, removing whitespaces).</a:t>
            </a:r>
          </a:p>
          <a:p>
            <a:pPr marL="342900" indent="-342900">
              <a:buFont typeface="Arial" pitchFamily="34" charset="0"/>
              <a:buChar char="•"/>
            </a:pPr>
            <a:r>
              <a:rPr lang="en-US" dirty="0">
                <a:latin typeface="Century" pitchFamily="18" charset="0"/>
              </a:rPr>
              <a:t> </a:t>
            </a:r>
            <a:r>
              <a:rPr lang="en-US" dirty="0" smtClean="0">
                <a:latin typeface="Century" pitchFamily="18" charset="0"/>
              </a:rPr>
              <a:t>common words</a:t>
            </a:r>
          </a:p>
          <a:p>
            <a:pPr marL="342900" indent="-342900">
              <a:buFont typeface="Arial" pitchFamily="34" charset="0"/>
              <a:buChar char="•"/>
            </a:pPr>
            <a:r>
              <a:rPr lang="en-US" dirty="0">
                <a:latin typeface="Century" pitchFamily="18" charset="0"/>
              </a:rPr>
              <a:t> </a:t>
            </a:r>
            <a:r>
              <a:rPr lang="en-US" dirty="0" smtClean="0">
                <a:latin typeface="Century" pitchFamily="18" charset="0"/>
              </a:rPr>
              <a:t>Removing </a:t>
            </a:r>
            <a:r>
              <a:rPr lang="en-US" dirty="0" err="1" smtClean="0">
                <a:latin typeface="Century" pitchFamily="18" charset="0"/>
              </a:rPr>
              <a:t>Emojis</a:t>
            </a:r>
            <a:r>
              <a:rPr lang="en-US" dirty="0" smtClean="0">
                <a:latin typeface="Century" pitchFamily="18" charset="0"/>
              </a:rPr>
              <a:t> from Data</a:t>
            </a:r>
          </a:p>
          <a:p>
            <a:pPr marL="342900" indent="-342900">
              <a:buFont typeface="Arial" pitchFamily="34" charset="0"/>
              <a:buChar char="•"/>
            </a:pPr>
            <a:r>
              <a:rPr lang="en-US" dirty="0">
                <a:latin typeface="Century" pitchFamily="18" charset="0"/>
              </a:rPr>
              <a:t> </a:t>
            </a:r>
            <a:r>
              <a:rPr lang="en-US" dirty="0" smtClean="0">
                <a:latin typeface="Century" pitchFamily="18" charset="0"/>
              </a:rPr>
              <a:t>Lemmatization</a:t>
            </a:r>
          </a:p>
          <a:p>
            <a:pPr marL="342900" indent="-342900">
              <a:buFont typeface="Arial" pitchFamily="34" charset="0"/>
              <a:buChar char="•"/>
            </a:pPr>
            <a:r>
              <a:rPr lang="en-US" dirty="0">
                <a:latin typeface="Century" pitchFamily="18" charset="0"/>
              </a:rPr>
              <a:t> </a:t>
            </a:r>
            <a:r>
              <a:rPr lang="en-US" dirty="0" smtClean="0">
                <a:latin typeface="Century" pitchFamily="18" charset="0"/>
              </a:rPr>
              <a:t>Tokenization</a:t>
            </a:r>
          </a:p>
          <a:p>
            <a:pPr marL="342900" indent="-342900">
              <a:buFont typeface="Arial" pitchFamily="34" charset="0"/>
              <a:buChar char="•"/>
            </a:pPr>
            <a:r>
              <a:rPr lang="en-US" dirty="0">
                <a:latin typeface="Century" pitchFamily="18" charset="0"/>
              </a:rPr>
              <a:t> </a:t>
            </a:r>
            <a:r>
              <a:rPr lang="en-US" dirty="0" smtClean="0">
                <a:latin typeface="Century" pitchFamily="18" charset="0"/>
              </a:rPr>
              <a:t>TF-IDF</a:t>
            </a:r>
          </a:p>
          <a:p>
            <a:pPr marL="342900" indent="-342900">
              <a:buFont typeface="Arial" pitchFamily="34" charset="0"/>
              <a:buChar char="•"/>
            </a:pPr>
            <a:r>
              <a:rPr lang="en-US" dirty="0">
                <a:latin typeface="Century" pitchFamily="18" charset="0"/>
              </a:rPr>
              <a:t> </a:t>
            </a:r>
            <a:r>
              <a:rPr lang="en-US" dirty="0" smtClean="0">
                <a:latin typeface="Century" pitchFamily="18" charset="0"/>
              </a:rPr>
              <a:t>Model Building</a:t>
            </a:r>
            <a:endParaRPr lang="en-US" dirty="0" smtClean="0">
              <a:latin typeface="Century" pitchFamily="18" charset="0"/>
            </a:endParaRPr>
          </a:p>
          <a:p>
            <a:r>
              <a:rPr lang="en-US" dirty="0"/>
              <a:t> </a:t>
            </a:r>
            <a:r>
              <a:rPr lang="en-US" dirty="0" smtClean="0"/>
              <a:t>            </a:t>
            </a:r>
            <a:r>
              <a:rPr lang="en-US" dirty="0" smtClean="0"/>
              <a:t>                 </a:t>
            </a:r>
            <a:endParaRPr lang="en-IN" dirty="0"/>
          </a:p>
        </p:txBody>
      </p:sp>
      <p:sp>
        <p:nvSpPr>
          <p:cNvPr id="3" name="Title 2"/>
          <p:cNvSpPr>
            <a:spLocks noGrp="1"/>
          </p:cNvSpPr>
          <p:nvPr>
            <p:ph type="ctrTitle"/>
          </p:nvPr>
        </p:nvSpPr>
        <p:spPr>
          <a:xfrm>
            <a:off x="251520" y="116632"/>
            <a:ext cx="8568952" cy="850156"/>
          </a:xfrm>
        </p:spPr>
        <p:txBody>
          <a:bodyPr/>
          <a:lstStyle/>
          <a:p>
            <a:pPr marL="182880" indent="0" algn="ctr">
              <a:buNone/>
            </a:pPr>
            <a:r>
              <a:rPr lang="en-US" sz="3600" dirty="0" smtClean="0"/>
              <a:t>Preprocessing </a:t>
            </a:r>
            <a:endParaRPr lang="en-IN" sz="3600" dirty="0"/>
          </a:p>
        </p:txBody>
      </p:sp>
    </p:spTree>
    <p:extLst>
      <p:ext uri="{BB962C8B-B14F-4D97-AF65-F5344CB8AC3E}">
        <p14:creationId xmlns:p14="http://schemas.microsoft.com/office/powerpoint/2010/main" val="3821944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755576" y="2636912"/>
            <a:ext cx="7175351" cy="1793167"/>
          </a:xfrm>
        </p:spPr>
        <p:txBody>
          <a:bodyPr/>
          <a:lstStyle/>
          <a:p>
            <a:pPr marL="182880" indent="0" algn="ctr">
              <a:buNone/>
            </a:pPr>
            <a:r>
              <a:rPr lang="en-US" dirty="0">
                <a:cs typeface="Arial" pitchFamily="34" charset="0"/>
              </a:rPr>
              <a:t>Data Visualization</a:t>
            </a:r>
            <a:br>
              <a:rPr lang="en-US" dirty="0">
                <a:cs typeface="Arial" pitchFamily="34" charset="0"/>
              </a:rPr>
            </a:br>
            <a:endParaRPr lang="en-IN" dirty="0"/>
          </a:p>
        </p:txBody>
      </p:sp>
    </p:spTree>
    <p:extLst>
      <p:ext uri="{BB962C8B-B14F-4D97-AF65-F5344CB8AC3E}">
        <p14:creationId xmlns:p14="http://schemas.microsoft.com/office/powerpoint/2010/main" val="1318969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75656" y="404664"/>
            <a:ext cx="6624736" cy="646331"/>
          </a:xfrm>
          <a:prstGeom prst="rect">
            <a:avLst/>
          </a:prstGeom>
          <a:noFill/>
        </p:spPr>
        <p:txBody>
          <a:bodyPr wrap="square" rtlCol="0">
            <a:spAutoFit/>
          </a:bodyPr>
          <a:lstStyle/>
          <a:p>
            <a:pPr algn="ctr"/>
            <a:r>
              <a:rPr lang="en-US" dirty="0"/>
              <a:t>TOP 20 DRUGS WITH 1</a:t>
            </a:r>
            <a:r>
              <a:rPr lang="en-US" dirty="0" smtClean="0"/>
              <a:t>/10 </a:t>
            </a:r>
            <a:r>
              <a:rPr lang="en-US" dirty="0"/>
              <a:t>RATING</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412180"/>
            <a:ext cx="8424936" cy="5832647"/>
          </a:xfrm>
          <a:prstGeom prst="rect">
            <a:avLst/>
          </a:prstGeom>
        </p:spPr>
      </p:pic>
    </p:spTree>
    <p:extLst>
      <p:ext uri="{BB962C8B-B14F-4D97-AF65-F5344CB8AC3E}">
        <p14:creationId xmlns:p14="http://schemas.microsoft.com/office/powerpoint/2010/main" val="351660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620688"/>
            <a:ext cx="7272808" cy="646331"/>
          </a:xfrm>
          <a:prstGeom prst="rect">
            <a:avLst/>
          </a:prstGeom>
          <a:noFill/>
        </p:spPr>
        <p:txBody>
          <a:bodyPr wrap="square" rtlCol="0">
            <a:spAutoFit/>
          </a:bodyPr>
          <a:lstStyle/>
          <a:p>
            <a:pPr algn="ctr"/>
            <a:r>
              <a:rPr lang="en-US" dirty="0" smtClean="0"/>
              <a:t>TOP 20 DRUGS WITH 10/10 RATING</a:t>
            </a:r>
          </a:p>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075996"/>
            <a:ext cx="8496943" cy="5521356"/>
          </a:xfrm>
          <a:prstGeom prst="rect">
            <a:avLst/>
          </a:prstGeom>
        </p:spPr>
      </p:pic>
    </p:spTree>
    <p:extLst>
      <p:ext uri="{BB962C8B-B14F-4D97-AF65-F5344CB8AC3E}">
        <p14:creationId xmlns:p14="http://schemas.microsoft.com/office/powerpoint/2010/main" val="452952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44888"/>
            <a:ext cx="6768752" cy="369332"/>
          </a:xfrm>
          <a:prstGeom prst="rect">
            <a:avLst/>
          </a:prstGeom>
          <a:noFill/>
        </p:spPr>
        <p:txBody>
          <a:bodyPr wrap="square" rtlCol="0">
            <a:spAutoFit/>
          </a:bodyPr>
          <a:lstStyle/>
          <a:p>
            <a:pPr algn="ctr"/>
            <a:r>
              <a:rPr lang="en-US" dirty="0" smtClean="0"/>
              <a:t>Representation of ratings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44889"/>
            <a:ext cx="8784976" cy="6624472"/>
          </a:xfrm>
          <a:prstGeom prst="rect">
            <a:avLst/>
          </a:prstGeom>
        </p:spPr>
      </p:pic>
    </p:spTree>
    <p:extLst>
      <p:ext uri="{BB962C8B-B14F-4D97-AF65-F5344CB8AC3E}">
        <p14:creationId xmlns:p14="http://schemas.microsoft.com/office/powerpoint/2010/main" val="780769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60648"/>
            <a:ext cx="8640959" cy="6336704"/>
          </a:xfrm>
          <a:prstGeom prst="rect">
            <a:avLst/>
          </a:prstGeom>
        </p:spPr>
      </p:pic>
    </p:spTree>
    <p:extLst>
      <p:ext uri="{BB962C8B-B14F-4D97-AF65-F5344CB8AC3E}">
        <p14:creationId xmlns:p14="http://schemas.microsoft.com/office/powerpoint/2010/main" val="1736633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332656"/>
            <a:ext cx="8712967" cy="5976664"/>
          </a:xfrm>
          <a:prstGeom prst="rect">
            <a:avLst/>
          </a:prstGeom>
        </p:spPr>
      </p:pic>
    </p:spTree>
    <p:extLst>
      <p:ext uri="{BB962C8B-B14F-4D97-AF65-F5344CB8AC3E}">
        <p14:creationId xmlns:p14="http://schemas.microsoft.com/office/powerpoint/2010/main" val="4125981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916" y="332656"/>
            <a:ext cx="6771267" cy="6029373"/>
          </a:xfrm>
          <a:prstGeom prst="rect">
            <a:avLst/>
          </a:prstGeom>
        </p:spPr>
      </p:pic>
    </p:spTree>
    <p:extLst>
      <p:ext uri="{BB962C8B-B14F-4D97-AF65-F5344CB8AC3E}">
        <p14:creationId xmlns:p14="http://schemas.microsoft.com/office/powerpoint/2010/main" val="321962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467" y="116633"/>
            <a:ext cx="8345065" cy="352839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467" y="3675237"/>
            <a:ext cx="8326012" cy="2874428"/>
          </a:xfrm>
          <a:prstGeom prst="rect">
            <a:avLst/>
          </a:prstGeom>
        </p:spPr>
      </p:pic>
    </p:spTree>
    <p:extLst>
      <p:ext uri="{BB962C8B-B14F-4D97-AF65-F5344CB8AC3E}">
        <p14:creationId xmlns:p14="http://schemas.microsoft.com/office/powerpoint/2010/main" val="3742275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1760" y="1988840"/>
            <a:ext cx="3338350" cy="830997"/>
          </a:xfrm>
          <a:prstGeom prst="rect">
            <a:avLst/>
          </a:prstGeom>
        </p:spPr>
        <p:txBody>
          <a:bodyPr wrap="none">
            <a:spAutoFit/>
          </a:bodyPr>
          <a:lstStyle/>
          <a:p>
            <a:r>
              <a:rPr lang="en-US" sz="4800" dirty="0"/>
              <a:t>Word Cloud</a:t>
            </a:r>
            <a:endParaRPr lang="en-IN" sz="4800" dirty="0"/>
          </a:p>
        </p:txBody>
      </p:sp>
      <p:sp>
        <p:nvSpPr>
          <p:cNvPr id="3" name="Rectangle 2"/>
          <p:cNvSpPr/>
          <p:nvPr/>
        </p:nvSpPr>
        <p:spPr>
          <a:xfrm>
            <a:off x="611560" y="3645024"/>
            <a:ext cx="8208912" cy="1815882"/>
          </a:xfrm>
          <a:prstGeom prst="rect">
            <a:avLst/>
          </a:prstGeom>
        </p:spPr>
        <p:txBody>
          <a:bodyPr wrap="square">
            <a:spAutoFit/>
          </a:bodyPr>
          <a:lstStyle/>
          <a:p>
            <a:r>
              <a:rPr lang="en-US" sz="2800" dirty="0">
                <a:latin typeface="Century" pitchFamily="18" charset="0"/>
              </a:rPr>
              <a:t>A word cloud, also known as a tag cloud or text cloud, is a visual representation of text data in which the frequency or important if words is depicted through the size or color of the words</a:t>
            </a:r>
            <a:endParaRPr lang="en-IN" sz="2800" dirty="0">
              <a:latin typeface="Century" pitchFamily="18" charset="0"/>
            </a:endParaRPr>
          </a:p>
        </p:txBody>
      </p:sp>
    </p:spTree>
    <p:extLst>
      <p:ext uri="{BB962C8B-B14F-4D97-AF65-F5344CB8AC3E}">
        <p14:creationId xmlns:p14="http://schemas.microsoft.com/office/powerpoint/2010/main" val="4258848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95536" y="908720"/>
            <a:ext cx="8640960" cy="5616624"/>
          </a:xfrm>
        </p:spPr>
        <p:txBody>
          <a:bodyPr>
            <a:normAutofit fontScale="85000" lnSpcReduction="20000"/>
          </a:bodyPr>
          <a:lstStyle/>
          <a:p>
            <a:pPr>
              <a:buFont typeface="Wingdings" pitchFamily="2" charset="2"/>
              <a:buChar char="v"/>
            </a:pPr>
            <a:r>
              <a:rPr lang="en-US" sz="2600" dirty="0">
                <a:latin typeface="Century" pitchFamily="18" charset="0"/>
              </a:rPr>
              <a:t> </a:t>
            </a:r>
            <a:r>
              <a:rPr lang="en-US" sz="2600" dirty="0" smtClean="0">
                <a:latin typeface="Arial" pitchFamily="34" charset="0"/>
                <a:cs typeface="Arial" pitchFamily="34" charset="0"/>
              </a:rPr>
              <a:t>Introduction </a:t>
            </a:r>
            <a:endParaRPr lang="en-US" sz="2600" dirty="0">
              <a:latin typeface="Arial" pitchFamily="34" charset="0"/>
              <a:cs typeface="Arial" pitchFamily="34" charset="0"/>
            </a:endParaRPr>
          </a:p>
          <a:p>
            <a:pPr>
              <a:buFont typeface="Wingdings" pitchFamily="2" charset="2"/>
              <a:buChar char="v"/>
            </a:pPr>
            <a:r>
              <a:rPr lang="en-US" sz="2600" dirty="0">
                <a:latin typeface="Arial" pitchFamily="34" charset="0"/>
                <a:cs typeface="Arial" pitchFamily="34" charset="0"/>
              </a:rPr>
              <a:t> Objective</a:t>
            </a:r>
          </a:p>
          <a:p>
            <a:pPr>
              <a:buFont typeface="Wingdings" pitchFamily="2" charset="2"/>
              <a:buChar char="v"/>
            </a:pPr>
            <a:r>
              <a:rPr lang="en-US" sz="2600" dirty="0">
                <a:latin typeface="Arial" pitchFamily="34" charset="0"/>
                <a:cs typeface="Arial" pitchFamily="34" charset="0"/>
              </a:rPr>
              <a:t> Work </a:t>
            </a:r>
            <a:r>
              <a:rPr lang="en-US" sz="2600" dirty="0" smtClean="0">
                <a:latin typeface="Arial" pitchFamily="34" charset="0"/>
                <a:cs typeface="Arial" pitchFamily="34" charset="0"/>
              </a:rPr>
              <a:t>Flow</a:t>
            </a:r>
          </a:p>
          <a:p>
            <a:pPr>
              <a:buFont typeface="Wingdings" pitchFamily="2" charset="2"/>
              <a:buChar char="v"/>
            </a:pPr>
            <a:r>
              <a:rPr lang="en-US" sz="2600" dirty="0">
                <a:latin typeface="Arial" pitchFamily="34" charset="0"/>
                <a:cs typeface="Arial" pitchFamily="34" charset="0"/>
              </a:rPr>
              <a:t>Data </a:t>
            </a:r>
            <a:r>
              <a:rPr lang="en-US" sz="2600" dirty="0" smtClean="0">
                <a:latin typeface="Arial" pitchFamily="34" charset="0"/>
                <a:cs typeface="Arial" pitchFamily="34" charset="0"/>
              </a:rPr>
              <a:t>explanation </a:t>
            </a:r>
            <a:endParaRPr lang="en-US" sz="2600" dirty="0">
              <a:latin typeface="Arial" pitchFamily="34" charset="0"/>
              <a:cs typeface="Arial" pitchFamily="34" charset="0"/>
            </a:endParaRPr>
          </a:p>
          <a:p>
            <a:pPr>
              <a:buFont typeface="Wingdings" pitchFamily="2" charset="2"/>
              <a:buChar char="v"/>
            </a:pPr>
            <a:r>
              <a:rPr lang="en-US" sz="2600" dirty="0" smtClean="0">
                <a:latin typeface="Arial" pitchFamily="34" charset="0"/>
                <a:cs typeface="Arial" pitchFamily="34" charset="0"/>
              </a:rPr>
              <a:t>Tools </a:t>
            </a:r>
            <a:r>
              <a:rPr lang="en-US" sz="2600" dirty="0">
                <a:latin typeface="Arial" pitchFamily="34" charset="0"/>
                <a:cs typeface="Arial" pitchFamily="34" charset="0"/>
              </a:rPr>
              <a:t>and Algorithms used for </a:t>
            </a:r>
            <a:r>
              <a:rPr lang="en-US" sz="2600" dirty="0" smtClean="0">
                <a:latin typeface="Arial" pitchFamily="34" charset="0"/>
                <a:cs typeface="Arial" pitchFamily="34" charset="0"/>
              </a:rPr>
              <a:t>project</a:t>
            </a:r>
            <a:endParaRPr lang="en-US" sz="2600" dirty="0">
              <a:latin typeface="Arial" pitchFamily="34" charset="0"/>
              <a:cs typeface="Arial" pitchFamily="34" charset="0"/>
            </a:endParaRPr>
          </a:p>
          <a:p>
            <a:pPr>
              <a:buFont typeface="Wingdings" pitchFamily="2" charset="2"/>
              <a:buChar char="v"/>
            </a:pPr>
            <a:r>
              <a:rPr lang="en-US" sz="2600" dirty="0">
                <a:latin typeface="Arial" pitchFamily="34" charset="0"/>
                <a:cs typeface="Arial" pitchFamily="34" charset="0"/>
              </a:rPr>
              <a:t> Data Preprocessing</a:t>
            </a:r>
          </a:p>
          <a:p>
            <a:pPr>
              <a:buFont typeface="Wingdings" pitchFamily="2" charset="2"/>
              <a:buChar char="v"/>
            </a:pPr>
            <a:r>
              <a:rPr lang="en-US" sz="2600" dirty="0">
                <a:latin typeface="Arial" pitchFamily="34" charset="0"/>
                <a:cs typeface="Arial" pitchFamily="34" charset="0"/>
              </a:rPr>
              <a:t> Data Visualization</a:t>
            </a:r>
          </a:p>
          <a:p>
            <a:pPr>
              <a:buFont typeface="Wingdings" pitchFamily="2" charset="2"/>
              <a:buChar char="v"/>
            </a:pPr>
            <a:r>
              <a:rPr lang="en-US" sz="2600" dirty="0">
                <a:latin typeface="Arial" pitchFamily="34" charset="0"/>
                <a:cs typeface="Arial" pitchFamily="34" charset="0"/>
              </a:rPr>
              <a:t> Data Partition</a:t>
            </a:r>
          </a:p>
          <a:p>
            <a:pPr>
              <a:buFont typeface="Wingdings" pitchFamily="2" charset="2"/>
              <a:buChar char="v"/>
            </a:pPr>
            <a:r>
              <a:rPr lang="en-US" sz="2600" dirty="0">
                <a:latin typeface="Arial" pitchFamily="34" charset="0"/>
                <a:cs typeface="Arial" pitchFamily="34" charset="0"/>
              </a:rPr>
              <a:t> Model Train and Test Accuracy</a:t>
            </a:r>
          </a:p>
          <a:p>
            <a:pPr>
              <a:buFont typeface="Wingdings" pitchFamily="2" charset="2"/>
              <a:buChar char="v"/>
            </a:pPr>
            <a:r>
              <a:rPr lang="en-US" sz="2600" dirty="0">
                <a:latin typeface="Arial" pitchFamily="34" charset="0"/>
                <a:cs typeface="Arial" pitchFamily="34" charset="0"/>
              </a:rPr>
              <a:t>Deployment </a:t>
            </a:r>
          </a:p>
          <a:p>
            <a:pPr>
              <a:buFont typeface="Wingdings" pitchFamily="2" charset="2"/>
              <a:buChar char="v"/>
            </a:pPr>
            <a:r>
              <a:rPr lang="en-US" sz="2600" dirty="0" smtClean="0">
                <a:latin typeface="Arial" pitchFamily="34" charset="0"/>
                <a:cs typeface="Arial" pitchFamily="34" charset="0"/>
              </a:rPr>
              <a:t>Challenges and its solution</a:t>
            </a:r>
            <a:endParaRPr lang="en-US" sz="2600" dirty="0">
              <a:latin typeface="Arial" pitchFamily="34" charset="0"/>
              <a:cs typeface="Arial" pitchFamily="34" charset="0"/>
            </a:endParaRPr>
          </a:p>
          <a:p>
            <a:pPr>
              <a:buFont typeface="Wingdings" pitchFamily="2" charset="2"/>
              <a:buChar char="v"/>
            </a:pPr>
            <a:r>
              <a:rPr lang="en-US" sz="2600" dirty="0">
                <a:latin typeface="Arial" pitchFamily="34" charset="0"/>
                <a:cs typeface="Arial" pitchFamily="34" charset="0"/>
              </a:rPr>
              <a:t> </a:t>
            </a:r>
            <a:r>
              <a:rPr lang="en-US" sz="2600" dirty="0" smtClean="0">
                <a:latin typeface="Arial" pitchFamily="34" charset="0"/>
                <a:cs typeface="Arial" pitchFamily="34" charset="0"/>
              </a:rPr>
              <a:t>Advantages</a:t>
            </a:r>
            <a:endParaRPr lang="en-US" sz="2600" dirty="0">
              <a:latin typeface="Arial" pitchFamily="34" charset="0"/>
              <a:cs typeface="Arial" pitchFamily="34" charset="0"/>
            </a:endParaRPr>
          </a:p>
          <a:p>
            <a:pPr>
              <a:buFont typeface="Wingdings" pitchFamily="2" charset="2"/>
              <a:buChar char="v"/>
            </a:pPr>
            <a:r>
              <a:rPr lang="en-US" sz="2600" dirty="0">
                <a:latin typeface="Arial" pitchFamily="34" charset="0"/>
                <a:cs typeface="Arial" pitchFamily="34" charset="0"/>
              </a:rPr>
              <a:t> </a:t>
            </a:r>
            <a:r>
              <a:rPr lang="en-US" sz="2600" dirty="0" smtClean="0">
                <a:latin typeface="Arial" pitchFamily="34" charset="0"/>
                <a:cs typeface="Arial" pitchFamily="34" charset="0"/>
              </a:rPr>
              <a:t>Conclusion</a:t>
            </a:r>
          </a:p>
          <a:p>
            <a:pPr>
              <a:buFont typeface="Wingdings" pitchFamily="2" charset="2"/>
              <a:buChar char="v"/>
            </a:pPr>
            <a:r>
              <a:rPr lang="en-US" sz="2600" dirty="0" smtClean="0">
                <a:latin typeface="Arial" pitchFamily="34" charset="0"/>
                <a:cs typeface="Arial" pitchFamily="34" charset="0"/>
              </a:rPr>
              <a:t>Scope </a:t>
            </a:r>
            <a:endParaRPr lang="en-US" sz="2600" dirty="0">
              <a:latin typeface="Arial" pitchFamily="34" charset="0"/>
              <a:cs typeface="Arial" pitchFamily="34" charset="0"/>
            </a:endParaRPr>
          </a:p>
          <a:p>
            <a:endParaRPr lang="en-IN" dirty="0"/>
          </a:p>
        </p:txBody>
      </p:sp>
      <p:sp>
        <p:nvSpPr>
          <p:cNvPr id="3" name="Title 2"/>
          <p:cNvSpPr>
            <a:spLocks noGrp="1"/>
          </p:cNvSpPr>
          <p:nvPr>
            <p:ph type="ctrTitle"/>
          </p:nvPr>
        </p:nvSpPr>
        <p:spPr>
          <a:xfrm>
            <a:off x="323528" y="116633"/>
            <a:ext cx="7175351" cy="1152128"/>
          </a:xfrm>
        </p:spPr>
        <p:txBody>
          <a:bodyPr/>
          <a:lstStyle/>
          <a:p>
            <a:pPr marL="182880" indent="0" algn="ctr">
              <a:buNone/>
            </a:pPr>
            <a:r>
              <a:rPr lang="en-US" sz="3600" dirty="0" smtClean="0">
                <a:solidFill>
                  <a:schemeClr val="tx1">
                    <a:lumMod val="95000"/>
                    <a:lumOff val="5000"/>
                  </a:schemeClr>
                </a:solidFill>
              </a:rPr>
              <a:t> Table </a:t>
            </a:r>
            <a:r>
              <a:rPr lang="en-US" sz="3600" dirty="0">
                <a:solidFill>
                  <a:schemeClr val="tx1">
                    <a:lumMod val="95000"/>
                    <a:lumOff val="5000"/>
                  </a:schemeClr>
                </a:solidFill>
              </a:rPr>
              <a:t>of content</a:t>
            </a:r>
            <a:endParaRPr lang="en-IN" sz="3600" dirty="0"/>
          </a:p>
        </p:txBody>
      </p:sp>
    </p:spTree>
    <p:extLst>
      <p:ext uri="{BB962C8B-B14F-4D97-AF65-F5344CB8AC3E}">
        <p14:creationId xmlns:p14="http://schemas.microsoft.com/office/powerpoint/2010/main" val="2576180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332656"/>
            <a:ext cx="8208912" cy="5832648"/>
          </a:xfrm>
          <a:prstGeom prst="rect">
            <a:avLst/>
          </a:prstGeom>
        </p:spPr>
      </p:pic>
    </p:spTree>
    <p:extLst>
      <p:ext uri="{BB962C8B-B14F-4D97-AF65-F5344CB8AC3E}">
        <p14:creationId xmlns:p14="http://schemas.microsoft.com/office/powerpoint/2010/main" val="1787499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88640"/>
            <a:ext cx="8496943" cy="6408712"/>
          </a:xfrm>
          <a:prstGeom prst="rect">
            <a:avLst/>
          </a:prstGeom>
        </p:spPr>
      </p:pic>
    </p:spTree>
    <p:extLst>
      <p:ext uri="{BB962C8B-B14F-4D97-AF65-F5344CB8AC3E}">
        <p14:creationId xmlns:p14="http://schemas.microsoft.com/office/powerpoint/2010/main" val="738540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332656"/>
            <a:ext cx="8424936" cy="6336704"/>
          </a:xfrm>
          <a:prstGeom prst="rect">
            <a:avLst/>
          </a:prstGeom>
        </p:spPr>
      </p:pic>
    </p:spTree>
    <p:extLst>
      <p:ext uri="{BB962C8B-B14F-4D97-AF65-F5344CB8AC3E}">
        <p14:creationId xmlns:p14="http://schemas.microsoft.com/office/powerpoint/2010/main" val="3628645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476672"/>
            <a:ext cx="8784976" cy="6381328"/>
          </a:xfrm>
          <a:prstGeom prst="rect">
            <a:avLst/>
          </a:prstGeom>
        </p:spPr>
      </p:pic>
    </p:spTree>
    <p:extLst>
      <p:ext uri="{BB962C8B-B14F-4D97-AF65-F5344CB8AC3E}">
        <p14:creationId xmlns:p14="http://schemas.microsoft.com/office/powerpoint/2010/main" val="352479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67544" y="1554312"/>
            <a:ext cx="4536504" cy="4683000"/>
          </a:xfrm>
        </p:spPr>
        <p:txBody>
          <a:bodyPr/>
          <a:lstStyle/>
          <a:p>
            <a:pPr marL="342900" indent="-342900">
              <a:buFont typeface="Arial" pitchFamily="34" charset="0"/>
              <a:buChar char="•"/>
            </a:pPr>
            <a:r>
              <a:rPr lang="en-US" dirty="0" smtClean="0">
                <a:latin typeface="Century" pitchFamily="18" charset="0"/>
              </a:rPr>
              <a:t>To predict something useful from the datasets, we need to implement machine learning algorithms.</a:t>
            </a:r>
          </a:p>
          <a:p>
            <a:pPr marL="342900" indent="-342900">
              <a:buFont typeface="Arial" pitchFamily="34" charset="0"/>
              <a:buChar char="•"/>
            </a:pPr>
            <a:r>
              <a:rPr lang="en-US" dirty="0">
                <a:latin typeface="Century" pitchFamily="18" charset="0"/>
              </a:rPr>
              <a:t> </a:t>
            </a:r>
            <a:r>
              <a:rPr lang="en-US" dirty="0" smtClean="0">
                <a:latin typeface="Century" pitchFamily="18" charset="0"/>
              </a:rPr>
              <a:t>There are many types of algorithms like logistic regression, decision tree, random forest ,SVM , </a:t>
            </a:r>
            <a:r>
              <a:rPr lang="en-IN" b="1" dirty="0">
                <a:latin typeface="Century" pitchFamily="18" charset="0"/>
              </a:rPr>
              <a:t>Naive </a:t>
            </a:r>
            <a:r>
              <a:rPr lang="en-IN" b="1" dirty="0" smtClean="0">
                <a:latin typeface="Century" pitchFamily="18" charset="0"/>
              </a:rPr>
              <a:t>Bayes</a:t>
            </a:r>
            <a:r>
              <a:rPr lang="en-US" dirty="0" smtClean="0">
                <a:latin typeface="Century" pitchFamily="18" charset="0"/>
              </a:rPr>
              <a:t> etc. that can be used for modeling purpose.</a:t>
            </a:r>
          </a:p>
          <a:p>
            <a:endParaRPr lang="en-IN" dirty="0"/>
          </a:p>
        </p:txBody>
      </p:sp>
      <p:sp>
        <p:nvSpPr>
          <p:cNvPr id="3" name="Title 2"/>
          <p:cNvSpPr>
            <a:spLocks noGrp="1"/>
          </p:cNvSpPr>
          <p:nvPr>
            <p:ph type="ctrTitle"/>
          </p:nvPr>
        </p:nvSpPr>
        <p:spPr>
          <a:xfrm>
            <a:off x="971600" y="116632"/>
            <a:ext cx="7175351" cy="1224136"/>
          </a:xfrm>
        </p:spPr>
        <p:txBody>
          <a:bodyPr/>
          <a:lstStyle/>
          <a:p>
            <a:pPr marL="182880" indent="0" algn="ctr">
              <a:buNone/>
            </a:pPr>
            <a:r>
              <a:rPr lang="en-US" dirty="0" smtClean="0"/>
              <a:t>MODELING</a:t>
            </a:r>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1554312"/>
            <a:ext cx="3600450" cy="370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4475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67544" y="1052736"/>
            <a:ext cx="8352928" cy="5544616"/>
          </a:xfrm>
        </p:spPr>
        <p:txBody>
          <a:bodyPr/>
          <a:lstStyle/>
          <a:p>
            <a:r>
              <a:rPr lang="en-US" dirty="0" smtClean="0">
                <a:latin typeface="Century" pitchFamily="18" charset="0"/>
              </a:rPr>
              <a:t>Once the model is trained, the prediction section allows the system to make drug recommendations for new input. The system takes the preprocessing data and passes it through the trained model to predict suitable drugs based on similarities to previous patients with similar conditions.</a:t>
            </a:r>
          </a:p>
          <a:p>
            <a:r>
              <a:rPr lang="en-US" dirty="0">
                <a:latin typeface="Century" pitchFamily="18" charset="0"/>
              </a:rPr>
              <a:t> </a:t>
            </a:r>
            <a:endParaRPr lang="en-US" dirty="0" smtClean="0">
              <a:latin typeface="Century" pitchFamily="18" charset="0"/>
            </a:endParaRPr>
          </a:p>
          <a:p>
            <a:r>
              <a:rPr lang="en-US" dirty="0" smtClean="0">
                <a:latin typeface="Century" pitchFamily="18" charset="0"/>
              </a:rPr>
              <a:t>Moreover, building an actual drug recommendation system requires expertise in various fields, including machine learning , data preprocessing, web development and domain-specific medical knowledge.</a:t>
            </a:r>
            <a:endParaRPr lang="en-IN" dirty="0">
              <a:latin typeface="Century" pitchFamily="18" charset="0"/>
            </a:endParaRPr>
          </a:p>
        </p:txBody>
      </p:sp>
      <p:sp>
        <p:nvSpPr>
          <p:cNvPr id="3" name="Title 2"/>
          <p:cNvSpPr>
            <a:spLocks noGrp="1"/>
          </p:cNvSpPr>
          <p:nvPr>
            <p:ph type="ctrTitle"/>
          </p:nvPr>
        </p:nvSpPr>
        <p:spPr>
          <a:xfrm>
            <a:off x="611560" y="116633"/>
            <a:ext cx="7175351" cy="936104"/>
          </a:xfrm>
        </p:spPr>
        <p:txBody>
          <a:bodyPr/>
          <a:lstStyle/>
          <a:p>
            <a:pPr marL="182880" indent="0" algn="ctr">
              <a:buNone/>
            </a:pPr>
            <a:r>
              <a:rPr lang="en-US" sz="3600" dirty="0" smtClean="0"/>
              <a:t>PREDICTION</a:t>
            </a:r>
            <a:endParaRPr lang="en-IN" sz="3600" dirty="0"/>
          </a:p>
        </p:txBody>
      </p:sp>
    </p:spTree>
    <p:extLst>
      <p:ext uri="{BB962C8B-B14F-4D97-AF65-F5344CB8AC3E}">
        <p14:creationId xmlns:p14="http://schemas.microsoft.com/office/powerpoint/2010/main" val="4163439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827584" y="3717032"/>
            <a:ext cx="7848872" cy="2145624"/>
          </a:xfrm>
        </p:spPr>
        <p:txBody>
          <a:bodyPr>
            <a:normAutofit/>
          </a:bodyPr>
          <a:lstStyle/>
          <a:p>
            <a:pPr marL="285750" indent="-285750">
              <a:buFont typeface="Wingdings" pitchFamily="2" charset="2"/>
              <a:buChar char="v"/>
            </a:pPr>
            <a:r>
              <a:rPr lang="en-US" dirty="0">
                <a:latin typeface="Century" pitchFamily="18" charset="0"/>
              </a:rPr>
              <a:t> The data partition is done using </a:t>
            </a:r>
            <a:r>
              <a:rPr lang="en-US" dirty="0" err="1">
                <a:latin typeface="Century" pitchFamily="18" charset="0"/>
              </a:rPr>
              <a:t>train_test_split</a:t>
            </a:r>
            <a:r>
              <a:rPr lang="en-US" dirty="0">
                <a:latin typeface="Century" pitchFamily="18" charset="0"/>
              </a:rPr>
              <a:t> from </a:t>
            </a:r>
            <a:r>
              <a:rPr lang="en-US" dirty="0" err="1">
                <a:latin typeface="Century" pitchFamily="18" charset="0"/>
              </a:rPr>
              <a:t>sklearn</a:t>
            </a:r>
            <a:r>
              <a:rPr lang="en-US" dirty="0">
                <a:latin typeface="Century" pitchFamily="18" charset="0"/>
              </a:rPr>
              <a:t> library.</a:t>
            </a:r>
          </a:p>
          <a:p>
            <a:pPr marL="285750" indent="-285750">
              <a:buFont typeface="Wingdings" pitchFamily="2" charset="2"/>
              <a:buChar char="v"/>
            </a:pPr>
            <a:r>
              <a:rPr lang="en-US" dirty="0">
                <a:latin typeface="Century" pitchFamily="18" charset="0"/>
              </a:rPr>
              <a:t> 70% data is kept in train, whereas 30% is used for test</a:t>
            </a:r>
            <a:endParaRPr lang="en-IN" dirty="0">
              <a:latin typeface="Century" pitchFamily="18" charset="0"/>
            </a:endParaRPr>
          </a:p>
        </p:txBody>
      </p:sp>
      <p:sp>
        <p:nvSpPr>
          <p:cNvPr id="3" name="Title 2"/>
          <p:cNvSpPr>
            <a:spLocks noGrp="1"/>
          </p:cNvSpPr>
          <p:nvPr>
            <p:ph type="ctrTitle"/>
          </p:nvPr>
        </p:nvSpPr>
        <p:spPr>
          <a:xfrm>
            <a:off x="683568" y="260649"/>
            <a:ext cx="7175351" cy="1080120"/>
          </a:xfrm>
        </p:spPr>
        <p:txBody>
          <a:bodyPr/>
          <a:lstStyle/>
          <a:p>
            <a:pPr algn="ctr"/>
            <a:r>
              <a:rPr lang="en-US" sz="3600" u="sng" dirty="0"/>
              <a:t>Data Partition</a:t>
            </a:r>
            <a:r>
              <a:rPr lang="en-IN" u="sng" dirty="0"/>
              <a:t/>
            </a:r>
            <a:br>
              <a:rPr lang="en-IN" u="sng" dirty="0"/>
            </a:br>
            <a:endParaRPr lang="en-IN" dirty="0"/>
          </a:p>
        </p:txBody>
      </p:sp>
      <p:sp>
        <p:nvSpPr>
          <p:cNvPr id="4" name="Rectangle 3"/>
          <p:cNvSpPr/>
          <p:nvPr/>
        </p:nvSpPr>
        <p:spPr>
          <a:xfrm>
            <a:off x="1331640" y="1866528"/>
            <a:ext cx="446449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5796136" y="1866528"/>
            <a:ext cx="1872208" cy="914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2051720" y="2204864"/>
            <a:ext cx="3600400" cy="369332"/>
          </a:xfrm>
          <a:prstGeom prst="rect">
            <a:avLst/>
          </a:prstGeom>
          <a:noFill/>
        </p:spPr>
        <p:txBody>
          <a:bodyPr wrap="square" rtlCol="0">
            <a:spAutoFit/>
          </a:bodyPr>
          <a:lstStyle/>
          <a:p>
            <a:pPr algn="ctr"/>
            <a:r>
              <a:rPr lang="en-US" dirty="0"/>
              <a:t>Train dataset(70%)</a:t>
            </a:r>
            <a:endParaRPr lang="en-IN" dirty="0"/>
          </a:p>
        </p:txBody>
      </p:sp>
      <p:sp>
        <p:nvSpPr>
          <p:cNvPr id="7" name="TextBox 6"/>
          <p:cNvSpPr txBox="1"/>
          <p:nvPr/>
        </p:nvSpPr>
        <p:spPr>
          <a:xfrm>
            <a:off x="5904148" y="1866528"/>
            <a:ext cx="1764196" cy="923330"/>
          </a:xfrm>
          <a:prstGeom prst="rect">
            <a:avLst/>
          </a:prstGeom>
          <a:noFill/>
        </p:spPr>
        <p:txBody>
          <a:bodyPr wrap="square" rtlCol="0">
            <a:spAutoFit/>
          </a:bodyPr>
          <a:lstStyle/>
          <a:p>
            <a:r>
              <a:rPr lang="en-US" dirty="0"/>
              <a:t>Test </a:t>
            </a:r>
            <a:r>
              <a:rPr lang="en-US" dirty="0" smtClean="0"/>
              <a:t>dataset(30%)</a:t>
            </a:r>
            <a:endParaRPr lang="en-IN" dirty="0"/>
          </a:p>
          <a:p>
            <a:endParaRPr lang="en-IN" dirty="0"/>
          </a:p>
        </p:txBody>
      </p:sp>
      <p:cxnSp>
        <p:nvCxnSpPr>
          <p:cNvPr id="9" name="Straight Arrow Connector 8"/>
          <p:cNvCxnSpPr/>
          <p:nvPr/>
        </p:nvCxnSpPr>
        <p:spPr>
          <a:xfrm>
            <a:off x="1331640" y="2996952"/>
            <a:ext cx="6336704"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39752" y="3212976"/>
            <a:ext cx="3672408" cy="369332"/>
          </a:xfrm>
          <a:prstGeom prst="rect">
            <a:avLst/>
          </a:prstGeom>
          <a:noFill/>
        </p:spPr>
        <p:txBody>
          <a:bodyPr wrap="square" rtlCol="0">
            <a:spAutoFit/>
          </a:bodyPr>
          <a:lstStyle/>
          <a:p>
            <a:pPr algn="ctr"/>
            <a:r>
              <a:rPr lang="en-US" dirty="0" smtClean="0"/>
              <a:t>Dataset</a:t>
            </a:r>
            <a:endParaRPr lang="en-IN" dirty="0"/>
          </a:p>
        </p:txBody>
      </p:sp>
    </p:spTree>
    <p:extLst>
      <p:ext uri="{BB962C8B-B14F-4D97-AF65-F5344CB8AC3E}">
        <p14:creationId xmlns:p14="http://schemas.microsoft.com/office/powerpoint/2010/main" val="2818552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23528" y="908720"/>
            <a:ext cx="8424936" cy="2880320"/>
          </a:xfrm>
        </p:spPr>
        <p:txBody>
          <a:bodyPr/>
          <a:lstStyle/>
          <a:p>
            <a:pPr>
              <a:buFont typeface="Wingdings" pitchFamily="2" charset="2"/>
              <a:buChar char="v"/>
            </a:pPr>
            <a:r>
              <a:rPr lang="en-US" dirty="0"/>
              <a:t> </a:t>
            </a:r>
            <a:r>
              <a:rPr lang="en-US" sz="2400" dirty="0">
                <a:latin typeface="Century" pitchFamily="18" charset="0"/>
                <a:cs typeface="Arial" pitchFamily="34" charset="0"/>
              </a:rPr>
              <a:t>We performed various machine learning models in this dataset.</a:t>
            </a:r>
          </a:p>
          <a:p>
            <a:pPr>
              <a:buFont typeface="Wingdings" pitchFamily="2" charset="2"/>
              <a:buChar char="v"/>
            </a:pPr>
            <a:r>
              <a:rPr lang="en-US" sz="2400" dirty="0">
                <a:latin typeface="Century" pitchFamily="18" charset="0"/>
                <a:cs typeface="Arial" pitchFamily="34" charset="0"/>
              </a:rPr>
              <a:t> As the accuracy of </a:t>
            </a:r>
            <a:r>
              <a:rPr lang="en-US" sz="2400" dirty="0" smtClean="0">
                <a:latin typeface="Century" pitchFamily="18" charset="0"/>
                <a:cs typeface="Arial" pitchFamily="34" charset="0"/>
              </a:rPr>
              <a:t>logistic regression model </a:t>
            </a:r>
            <a:r>
              <a:rPr lang="en-US" sz="2400" dirty="0">
                <a:latin typeface="Century" pitchFamily="18" charset="0"/>
                <a:cs typeface="Arial" pitchFamily="34" charset="0"/>
              </a:rPr>
              <a:t>is satisfactory for both train and test data, we chose results of that model to present.</a:t>
            </a:r>
          </a:p>
          <a:p>
            <a:pPr>
              <a:buFont typeface="Wingdings" pitchFamily="2" charset="2"/>
              <a:buChar char="v"/>
            </a:pPr>
            <a:r>
              <a:rPr lang="en-US" sz="2400" dirty="0">
                <a:latin typeface="Century" pitchFamily="18" charset="0"/>
                <a:cs typeface="Arial" pitchFamily="34" charset="0"/>
              </a:rPr>
              <a:t> the evaluation method is used for the project is confusion matrix.</a:t>
            </a:r>
          </a:p>
        </p:txBody>
      </p:sp>
      <p:sp>
        <p:nvSpPr>
          <p:cNvPr id="3" name="Title 2"/>
          <p:cNvSpPr>
            <a:spLocks noGrp="1"/>
          </p:cNvSpPr>
          <p:nvPr>
            <p:ph type="ctrTitle"/>
          </p:nvPr>
        </p:nvSpPr>
        <p:spPr>
          <a:xfrm>
            <a:off x="980108" y="116633"/>
            <a:ext cx="7175351" cy="792088"/>
          </a:xfrm>
        </p:spPr>
        <p:txBody>
          <a:bodyPr/>
          <a:lstStyle/>
          <a:p>
            <a:pPr marL="182880" indent="0" algn="ctr">
              <a:buNone/>
            </a:pPr>
            <a:r>
              <a:rPr lang="en-US" sz="3600" dirty="0" smtClean="0"/>
              <a:t>MODEL BUILDING</a:t>
            </a:r>
            <a:endParaRPr lang="en-IN" sz="3600" dirty="0"/>
          </a:p>
        </p:txBody>
      </p:sp>
      <p:graphicFrame>
        <p:nvGraphicFramePr>
          <p:cNvPr id="4" name="Table 3"/>
          <p:cNvGraphicFramePr>
            <a:graphicFrameLocks noGrp="1"/>
          </p:cNvGraphicFramePr>
          <p:nvPr>
            <p:extLst>
              <p:ext uri="{D42A27DB-BD31-4B8C-83A1-F6EECF244321}">
                <p14:modId xmlns:p14="http://schemas.microsoft.com/office/powerpoint/2010/main" val="2371609602"/>
              </p:ext>
            </p:extLst>
          </p:nvPr>
        </p:nvGraphicFramePr>
        <p:xfrm>
          <a:off x="1115616" y="4005064"/>
          <a:ext cx="6096000" cy="2763520"/>
        </p:xfrm>
        <a:graphic>
          <a:graphicData uri="http://schemas.openxmlformats.org/drawingml/2006/table">
            <a:tbl>
              <a:tblPr firstRow="1" bandRow="1">
                <a:tableStyleId>{5C22544A-7EE6-4342-B048-85BDC9FD1C3A}</a:tableStyleId>
              </a:tblPr>
              <a:tblGrid>
                <a:gridCol w="1080120"/>
                <a:gridCol w="1967880"/>
                <a:gridCol w="1524000"/>
                <a:gridCol w="1524000"/>
              </a:tblGrid>
              <a:tr h="370840">
                <a:tc>
                  <a:txBody>
                    <a:bodyPr/>
                    <a:lstStyle/>
                    <a:p>
                      <a:r>
                        <a:rPr lang="en-US" dirty="0" smtClean="0"/>
                        <a:t>S.R.NO</a:t>
                      </a:r>
                      <a:endParaRPr lang="en-IN" dirty="0"/>
                    </a:p>
                  </a:txBody>
                  <a:tcPr/>
                </a:tc>
                <a:tc>
                  <a:txBody>
                    <a:bodyPr/>
                    <a:lstStyle/>
                    <a:p>
                      <a:r>
                        <a:rPr lang="en-US" dirty="0" smtClean="0"/>
                        <a:t>MODEL TYPE</a:t>
                      </a:r>
                      <a:endParaRPr lang="en-IN" dirty="0"/>
                    </a:p>
                  </a:txBody>
                  <a:tcPr/>
                </a:tc>
                <a:tc>
                  <a:txBody>
                    <a:bodyPr/>
                    <a:lstStyle/>
                    <a:p>
                      <a:r>
                        <a:rPr lang="en-US" dirty="0" smtClean="0"/>
                        <a:t>TRAIN</a:t>
                      </a:r>
                      <a:r>
                        <a:rPr lang="en-US" baseline="0" dirty="0" smtClean="0"/>
                        <a:t> ACCURACY</a:t>
                      </a:r>
                      <a:endParaRPr lang="en-IN" dirty="0"/>
                    </a:p>
                  </a:txBody>
                  <a:tcPr/>
                </a:tc>
                <a:tc>
                  <a:txBody>
                    <a:bodyPr/>
                    <a:lstStyle/>
                    <a:p>
                      <a:r>
                        <a:rPr lang="en-US" dirty="0" smtClean="0"/>
                        <a:t>TEST ACCURACY</a:t>
                      </a:r>
                      <a:endParaRPr lang="en-IN" dirty="0"/>
                    </a:p>
                  </a:txBody>
                  <a:tcPr/>
                </a:tc>
              </a:tr>
              <a:tr h="370840">
                <a:tc>
                  <a:txBody>
                    <a:bodyPr/>
                    <a:lstStyle/>
                    <a:p>
                      <a:pPr algn="ctr"/>
                      <a:r>
                        <a:rPr lang="en-US" dirty="0" smtClean="0">
                          <a:solidFill>
                            <a:schemeClr val="tx1"/>
                          </a:solidFill>
                        </a:rPr>
                        <a:t>1</a:t>
                      </a:r>
                      <a:endParaRPr lang="en-IN" dirty="0">
                        <a:solidFill>
                          <a:schemeClr val="tx1"/>
                        </a:solidFill>
                      </a:endParaRPr>
                    </a:p>
                  </a:txBody>
                  <a:tcPr/>
                </a:tc>
                <a:tc>
                  <a:txBody>
                    <a:bodyPr/>
                    <a:lstStyle/>
                    <a:p>
                      <a:pPr algn="ctr"/>
                      <a:r>
                        <a:rPr lang="en-US" dirty="0" smtClean="0">
                          <a:solidFill>
                            <a:srgbClr val="FF0000"/>
                          </a:solidFill>
                        </a:rPr>
                        <a:t>Logistic regression</a:t>
                      </a:r>
                      <a:endParaRPr lang="en-IN" dirty="0">
                        <a:solidFill>
                          <a:srgbClr val="FF0000"/>
                        </a:solidFill>
                      </a:endParaRPr>
                    </a:p>
                  </a:txBody>
                  <a:tcPr/>
                </a:tc>
                <a:tc>
                  <a:txBody>
                    <a:bodyPr/>
                    <a:lstStyle/>
                    <a:p>
                      <a:pPr algn="ctr"/>
                      <a:r>
                        <a:rPr lang="en-US" dirty="0" smtClean="0">
                          <a:solidFill>
                            <a:srgbClr val="FF0000"/>
                          </a:solidFill>
                        </a:rPr>
                        <a:t>99%</a:t>
                      </a:r>
                      <a:endParaRPr lang="en-IN" dirty="0">
                        <a:solidFill>
                          <a:srgbClr val="FF0000"/>
                        </a:solidFill>
                      </a:endParaRPr>
                    </a:p>
                  </a:txBody>
                  <a:tcPr/>
                </a:tc>
                <a:tc>
                  <a:txBody>
                    <a:bodyPr/>
                    <a:lstStyle/>
                    <a:p>
                      <a:pPr algn="ctr"/>
                      <a:r>
                        <a:rPr lang="en-US" dirty="0" smtClean="0">
                          <a:solidFill>
                            <a:srgbClr val="FF0000"/>
                          </a:solidFill>
                        </a:rPr>
                        <a:t>97%</a:t>
                      </a:r>
                      <a:endParaRPr lang="en-IN" dirty="0">
                        <a:solidFill>
                          <a:srgbClr val="FF0000"/>
                        </a:solidFill>
                      </a:endParaRPr>
                    </a:p>
                  </a:txBody>
                  <a:tcPr/>
                </a:tc>
              </a:tr>
              <a:tr h="370840">
                <a:tc>
                  <a:txBody>
                    <a:bodyPr/>
                    <a:lstStyle/>
                    <a:p>
                      <a:pPr algn="ctr"/>
                      <a:r>
                        <a:rPr lang="en-US" dirty="0" smtClean="0">
                          <a:solidFill>
                            <a:schemeClr val="tx1"/>
                          </a:solidFill>
                        </a:rPr>
                        <a:t>2</a:t>
                      </a:r>
                      <a:endParaRPr lang="en-IN" dirty="0">
                        <a:solidFill>
                          <a:schemeClr val="tx1"/>
                        </a:solidFill>
                      </a:endParaRPr>
                    </a:p>
                  </a:txBody>
                  <a:tcPr/>
                </a:tc>
                <a:tc>
                  <a:txBody>
                    <a:bodyPr/>
                    <a:lstStyle/>
                    <a:p>
                      <a:pPr algn="ctr"/>
                      <a:r>
                        <a:rPr lang="en-US" dirty="0" smtClean="0">
                          <a:solidFill>
                            <a:schemeClr val="tx1"/>
                          </a:solidFill>
                        </a:rPr>
                        <a:t>Decision tree</a:t>
                      </a:r>
                      <a:endParaRPr lang="en-IN" dirty="0">
                        <a:solidFill>
                          <a:schemeClr val="tx1"/>
                        </a:solidFill>
                      </a:endParaRPr>
                    </a:p>
                  </a:txBody>
                  <a:tcPr/>
                </a:tc>
                <a:tc>
                  <a:txBody>
                    <a:bodyPr/>
                    <a:lstStyle/>
                    <a:p>
                      <a:pPr algn="ctr"/>
                      <a:r>
                        <a:rPr lang="en-US" dirty="0" smtClean="0">
                          <a:solidFill>
                            <a:schemeClr val="tx1"/>
                          </a:solidFill>
                        </a:rPr>
                        <a:t>97</a:t>
                      </a:r>
                      <a:endParaRPr lang="en-IN" dirty="0">
                        <a:solidFill>
                          <a:schemeClr val="tx1"/>
                        </a:solidFill>
                      </a:endParaRPr>
                    </a:p>
                  </a:txBody>
                  <a:tcPr/>
                </a:tc>
                <a:tc>
                  <a:txBody>
                    <a:bodyPr/>
                    <a:lstStyle/>
                    <a:p>
                      <a:pPr algn="ctr"/>
                      <a:r>
                        <a:rPr lang="en-US" dirty="0" smtClean="0">
                          <a:solidFill>
                            <a:schemeClr val="tx1"/>
                          </a:solidFill>
                        </a:rPr>
                        <a:t>95</a:t>
                      </a:r>
                      <a:endParaRPr lang="en-IN" dirty="0">
                        <a:solidFill>
                          <a:schemeClr val="tx1"/>
                        </a:solidFill>
                      </a:endParaRPr>
                    </a:p>
                  </a:txBody>
                  <a:tcPr/>
                </a:tc>
              </a:tr>
              <a:tr h="370840">
                <a:tc>
                  <a:txBody>
                    <a:bodyPr/>
                    <a:lstStyle/>
                    <a:p>
                      <a:pPr algn="ctr"/>
                      <a:r>
                        <a:rPr lang="en-US" dirty="0" smtClean="0">
                          <a:solidFill>
                            <a:schemeClr val="tx1"/>
                          </a:solidFill>
                        </a:rPr>
                        <a:t>3</a:t>
                      </a:r>
                      <a:endParaRPr lang="en-IN" dirty="0">
                        <a:solidFill>
                          <a:schemeClr val="tx1"/>
                        </a:solidFill>
                      </a:endParaRPr>
                    </a:p>
                  </a:txBody>
                  <a:tcPr/>
                </a:tc>
                <a:tc>
                  <a:txBody>
                    <a:bodyPr/>
                    <a:lstStyle/>
                    <a:p>
                      <a:pPr algn="ctr"/>
                      <a:r>
                        <a:rPr lang="en-US" dirty="0" smtClean="0">
                          <a:solidFill>
                            <a:schemeClr val="tx1"/>
                          </a:solidFill>
                        </a:rPr>
                        <a:t>Random</a:t>
                      </a:r>
                      <a:r>
                        <a:rPr lang="en-US" baseline="0" dirty="0" smtClean="0">
                          <a:solidFill>
                            <a:schemeClr val="tx1"/>
                          </a:solidFill>
                        </a:rPr>
                        <a:t> forest</a:t>
                      </a:r>
                      <a:endParaRPr lang="en-IN" dirty="0">
                        <a:solidFill>
                          <a:schemeClr val="tx1"/>
                        </a:solidFill>
                      </a:endParaRPr>
                    </a:p>
                  </a:txBody>
                  <a:tcPr/>
                </a:tc>
                <a:tc>
                  <a:txBody>
                    <a:bodyPr/>
                    <a:lstStyle/>
                    <a:p>
                      <a:pPr algn="ctr"/>
                      <a:r>
                        <a:rPr lang="en-US" dirty="0" smtClean="0">
                          <a:solidFill>
                            <a:schemeClr val="tx1"/>
                          </a:solidFill>
                        </a:rPr>
                        <a:t>67</a:t>
                      </a:r>
                      <a:endParaRPr lang="en-IN" dirty="0">
                        <a:solidFill>
                          <a:schemeClr val="tx1"/>
                        </a:solidFill>
                      </a:endParaRPr>
                    </a:p>
                  </a:txBody>
                  <a:tcPr/>
                </a:tc>
                <a:tc>
                  <a:txBody>
                    <a:bodyPr/>
                    <a:lstStyle/>
                    <a:p>
                      <a:pPr algn="ctr"/>
                      <a:r>
                        <a:rPr lang="en-US" dirty="0" smtClean="0">
                          <a:solidFill>
                            <a:schemeClr val="tx1"/>
                          </a:solidFill>
                        </a:rPr>
                        <a:t>60</a:t>
                      </a:r>
                      <a:endParaRPr lang="en-IN" dirty="0">
                        <a:solidFill>
                          <a:schemeClr val="tx1"/>
                        </a:solidFill>
                      </a:endParaRPr>
                    </a:p>
                  </a:txBody>
                  <a:tcPr/>
                </a:tc>
              </a:tr>
              <a:tr h="370840">
                <a:tc>
                  <a:txBody>
                    <a:bodyPr/>
                    <a:lstStyle/>
                    <a:p>
                      <a:pPr algn="ctr"/>
                      <a:r>
                        <a:rPr lang="en-US" dirty="0" smtClean="0"/>
                        <a:t>4</a:t>
                      </a:r>
                      <a:endParaRPr lang="en-IN" dirty="0"/>
                    </a:p>
                  </a:txBody>
                  <a:tcPr/>
                </a:tc>
                <a:tc>
                  <a:txBody>
                    <a:bodyPr/>
                    <a:lstStyle/>
                    <a:p>
                      <a:pPr algn="ctr"/>
                      <a:r>
                        <a:rPr lang="en-US" dirty="0" smtClean="0"/>
                        <a:t>PAC</a:t>
                      </a:r>
                      <a:endParaRPr lang="en-IN" dirty="0"/>
                    </a:p>
                  </a:txBody>
                  <a:tcPr/>
                </a:tc>
                <a:tc>
                  <a:txBody>
                    <a:bodyPr/>
                    <a:lstStyle/>
                    <a:p>
                      <a:pPr algn="ctr"/>
                      <a:r>
                        <a:rPr lang="en-US" dirty="0" smtClean="0"/>
                        <a:t>100%</a:t>
                      </a:r>
                      <a:endParaRPr lang="en-IN" dirty="0"/>
                    </a:p>
                  </a:txBody>
                  <a:tcPr/>
                </a:tc>
                <a:tc>
                  <a:txBody>
                    <a:bodyPr/>
                    <a:lstStyle/>
                    <a:p>
                      <a:pPr algn="ctr"/>
                      <a:r>
                        <a:rPr lang="en-US" dirty="0" smtClean="0"/>
                        <a:t>98%</a:t>
                      </a:r>
                      <a:endParaRPr lang="en-IN" dirty="0"/>
                    </a:p>
                  </a:txBody>
                  <a:tcPr/>
                </a:tc>
              </a:tr>
              <a:tr h="370840">
                <a:tc>
                  <a:txBody>
                    <a:bodyPr/>
                    <a:lstStyle/>
                    <a:p>
                      <a:pPr algn="ctr"/>
                      <a:r>
                        <a:rPr lang="en-US" dirty="0" smtClean="0"/>
                        <a:t>5</a:t>
                      </a:r>
                      <a:endParaRPr lang="en-IN" dirty="0"/>
                    </a:p>
                  </a:txBody>
                  <a:tcPr/>
                </a:tc>
                <a:tc>
                  <a:txBody>
                    <a:bodyPr/>
                    <a:lstStyle/>
                    <a:p>
                      <a:pPr algn="ctr"/>
                      <a:r>
                        <a:rPr lang="en-US" dirty="0" smtClean="0"/>
                        <a:t>Naïve</a:t>
                      </a:r>
                      <a:r>
                        <a:rPr lang="en-US" baseline="0" dirty="0" smtClean="0"/>
                        <a:t> </a:t>
                      </a:r>
                      <a:r>
                        <a:rPr lang="en-US" baseline="0" dirty="0" err="1" smtClean="0"/>
                        <a:t>bayes</a:t>
                      </a:r>
                      <a:endParaRPr lang="en-IN" dirty="0"/>
                    </a:p>
                  </a:txBody>
                  <a:tcPr/>
                </a:tc>
                <a:tc>
                  <a:txBody>
                    <a:bodyPr/>
                    <a:lstStyle/>
                    <a:p>
                      <a:pPr algn="ctr"/>
                      <a:r>
                        <a:rPr lang="en-US" dirty="0" smtClean="0"/>
                        <a:t>97%</a:t>
                      </a:r>
                      <a:endParaRPr lang="en-IN" dirty="0"/>
                    </a:p>
                  </a:txBody>
                  <a:tcPr/>
                </a:tc>
                <a:tc>
                  <a:txBody>
                    <a:bodyPr/>
                    <a:lstStyle/>
                    <a:p>
                      <a:pPr algn="ctr"/>
                      <a:r>
                        <a:rPr lang="en-US" dirty="0" smtClean="0"/>
                        <a:t>92%</a:t>
                      </a:r>
                      <a:endParaRPr lang="en-IN" dirty="0"/>
                    </a:p>
                  </a:txBody>
                  <a:tcPr/>
                </a:tc>
              </a:tr>
            </a:tbl>
          </a:graphicData>
        </a:graphic>
      </p:graphicFrame>
    </p:spTree>
    <p:extLst>
      <p:ext uri="{BB962C8B-B14F-4D97-AF65-F5344CB8AC3E}">
        <p14:creationId xmlns:p14="http://schemas.microsoft.com/office/powerpoint/2010/main" val="1094757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marL="182880" indent="0" algn="ctr">
              <a:buNone/>
            </a:pPr>
            <a:r>
              <a:rPr lang="en-US" dirty="0"/>
              <a:t>D</a:t>
            </a:r>
            <a:r>
              <a:rPr lang="en-US" dirty="0" smtClean="0"/>
              <a:t>EPLOYMENT</a:t>
            </a:r>
            <a:endParaRPr lang="en-IN" dirty="0"/>
          </a:p>
        </p:txBody>
      </p:sp>
    </p:spTree>
    <p:extLst>
      <p:ext uri="{BB962C8B-B14F-4D97-AF65-F5344CB8AC3E}">
        <p14:creationId xmlns:p14="http://schemas.microsoft.com/office/powerpoint/2010/main" val="2761398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Tree>
    <p:extLst>
      <p:ext uri="{BB962C8B-B14F-4D97-AF65-F5344CB8AC3E}">
        <p14:creationId xmlns:p14="http://schemas.microsoft.com/office/powerpoint/2010/main" val="3705461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51520" y="980728"/>
            <a:ext cx="8712968" cy="5616623"/>
          </a:xfrm>
        </p:spPr>
        <p:txBody>
          <a:bodyPr>
            <a:normAutofit lnSpcReduction="10000"/>
          </a:bodyPr>
          <a:lstStyle/>
          <a:p>
            <a:pPr marL="342900" indent="-342900">
              <a:buFont typeface="Arial" pitchFamily="34" charset="0"/>
              <a:buChar char="•"/>
            </a:pPr>
            <a:r>
              <a:rPr lang="en-US" dirty="0" smtClean="0">
                <a:solidFill>
                  <a:schemeClr val="tx1"/>
                </a:solidFill>
                <a:latin typeface="Century" pitchFamily="18" charset="0"/>
                <a:cs typeface="Arial" pitchFamily="34" charset="0"/>
              </a:rPr>
              <a:t>Social media contains a large amount of information with user sentiment and opinion across different field.</a:t>
            </a:r>
          </a:p>
          <a:p>
            <a:pPr marL="342900" indent="-342900">
              <a:buFont typeface="Arial" pitchFamily="34" charset="0"/>
              <a:buChar char="•"/>
            </a:pPr>
            <a:r>
              <a:rPr lang="en-US" dirty="0" smtClean="0">
                <a:solidFill>
                  <a:schemeClr val="tx1"/>
                </a:solidFill>
                <a:latin typeface="Century" pitchFamily="18" charset="0"/>
                <a:cs typeface="Arial" pitchFamily="34" charset="0"/>
              </a:rPr>
              <a:t>Drug review.com website provide users textual reviews and numeric ratings of drugs.</a:t>
            </a:r>
          </a:p>
          <a:p>
            <a:pPr marL="342900" indent="-342900">
              <a:buFont typeface="Arial" pitchFamily="34" charset="0"/>
              <a:buChar char="•"/>
            </a:pPr>
            <a:r>
              <a:rPr lang="en-US" dirty="0" smtClean="0">
                <a:solidFill>
                  <a:schemeClr val="tx1"/>
                </a:solidFill>
                <a:latin typeface="Century" pitchFamily="18" charset="0"/>
                <a:cs typeface="Arial" pitchFamily="34" charset="0"/>
              </a:rPr>
              <a:t>These reviews along with the ratings are used for the customers for choosing a drug.</a:t>
            </a:r>
          </a:p>
          <a:p>
            <a:pPr marL="342900" indent="-342900">
              <a:buFont typeface="Arial" pitchFamily="34" charset="0"/>
              <a:buChar char="•"/>
            </a:pPr>
            <a:r>
              <a:rPr lang="en-US" dirty="0" smtClean="0">
                <a:solidFill>
                  <a:schemeClr val="tx1"/>
                </a:solidFill>
                <a:latin typeface="Century" pitchFamily="18" charset="0"/>
                <a:cs typeface="Arial" pitchFamily="34" charset="0"/>
              </a:rPr>
              <a:t>However, the numeric ratings may not always be consistent with text reviews and purely relying on the rating score for finding positive/negative reviews can create a more reliable rating for drugs. Automatic classification of user ratings based on textual review can create a more reliable rating of drugs.</a:t>
            </a:r>
          </a:p>
          <a:p>
            <a:pPr marL="342900" indent="-342900">
              <a:buFont typeface="Arial" pitchFamily="34" charset="0"/>
              <a:buChar char="•"/>
            </a:pPr>
            <a:r>
              <a:rPr lang="en-US" dirty="0" smtClean="0">
                <a:solidFill>
                  <a:schemeClr val="tx1"/>
                </a:solidFill>
                <a:latin typeface="Century" pitchFamily="18" charset="0"/>
                <a:cs typeface="Arial" pitchFamily="34" charset="0"/>
              </a:rPr>
              <a:t>In this project build classification models to classify drug review ratings using textual review with traditional machine learning and deep learning models. </a:t>
            </a:r>
          </a:p>
          <a:p>
            <a:r>
              <a:rPr lang="en-US" dirty="0" smtClean="0"/>
              <a:t> </a:t>
            </a:r>
            <a:endParaRPr lang="en-IN" dirty="0"/>
          </a:p>
        </p:txBody>
      </p:sp>
      <p:sp>
        <p:nvSpPr>
          <p:cNvPr id="3" name="Title 2"/>
          <p:cNvSpPr>
            <a:spLocks noGrp="1"/>
          </p:cNvSpPr>
          <p:nvPr>
            <p:ph type="ctrTitle"/>
          </p:nvPr>
        </p:nvSpPr>
        <p:spPr>
          <a:xfrm>
            <a:off x="1403649" y="188641"/>
            <a:ext cx="5256584" cy="360039"/>
          </a:xfrm>
        </p:spPr>
        <p:txBody>
          <a:bodyPr/>
          <a:lstStyle/>
          <a:p>
            <a:pPr marL="182880" indent="0" algn="ctr">
              <a:buNone/>
            </a:pPr>
            <a:r>
              <a:rPr lang="en-US" sz="3600" dirty="0">
                <a:cs typeface="Arial" pitchFamily="34" charset="0"/>
              </a:rPr>
              <a:t>Introduction</a:t>
            </a:r>
            <a:r>
              <a:rPr lang="en-US" dirty="0">
                <a:cs typeface="Arial" pitchFamily="34" charset="0"/>
              </a:rPr>
              <a:t/>
            </a:r>
            <a:br>
              <a:rPr lang="en-US" dirty="0">
                <a:cs typeface="Arial" pitchFamily="34" charset="0"/>
              </a:rPr>
            </a:br>
            <a:endParaRPr lang="en-IN" dirty="0"/>
          </a:p>
        </p:txBody>
      </p:sp>
    </p:spTree>
    <p:extLst>
      <p:ext uri="{BB962C8B-B14F-4D97-AF65-F5344CB8AC3E}">
        <p14:creationId xmlns:p14="http://schemas.microsoft.com/office/powerpoint/2010/main" val="11597267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32656"/>
            <a:ext cx="8280920" cy="1143000"/>
          </a:xfrm>
        </p:spPr>
        <p:txBody>
          <a:bodyPr/>
          <a:lstStyle/>
          <a:p>
            <a:pPr marL="0" indent="0" algn="ctr">
              <a:buNone/>
            </a:pPr>
            <a:r>
              <a:rPr lang="en-US" sz="3600" dirty="0" smtClean="0"/>
              <a:t>Challenges and its solution</a:t>
            </a:r>
            <a:endParaRPr lang="en-IN" sz="3600" dirty="0"/>
          </a:p>
        </p:txBody>
      </p:sp>
      <p:sp>
        <p:nvSpPr>
          <p:cNvPr id="3" name="Content Placeholder 2"/>
          <p:cNvSpPr>
            <a:spLocks noGrp="1"/>
          </p:cNvSpPr>
          <p:nvPr>
            <p:ph sz="quarter" idx="13"/>
          </p:nvPr>
        </p:nvSpPr>
        <p:spPr>
          <a:xfrm>
            <a:off x="323528" y="1124744"/>
            <a:ext cx="8424936" cy="5400600"/>
          </a:xfrm>
        </p:spPr>
        <p:txBody>
          <a:bodyPr>
            <a:normAutofit/>
          </a:bodyPr>
          <a:lstStyle/>
          <a:p>
            <a:pPr>
              <a:buFont typeface="Arial" pitchFamily="34" charset="0"/>
              <a:buChar char="•"/>
            </a:pPr>
            <a:r>
              <a:rPr lang="en-US" dirty="0" smtClean="0">
                <a:latin typeface="Century" pitchFamily="18" charset="0"/>
              </a:rPr>
              <a:t> the project faces the challenge of high dimensionality, which refers to a large number of features or variables in the dataset. High dimensionality can lead to computational inefficiency, increased complexity and potential over fitting of models.</a:t>
            </a:r>
          </a:p>
          <a:p>
            <a:pPr>
              <a:buFont typeface="Arial" pitchFamily="34" charset="0"/>
              <a:buChar char="•"/>
            </a:pPr>
            <a:r>
              <a:rPr lang="en-US" dirty="0" smtClean="0">
                <a:latin typeface="Century" pitchFamily="18" charset="0"/>
              </a:rPr>
              <a:t>To address this challenge , the project utilize the feature selection technique provided by the </a:t>
            </a:r>
            <a:r>
              <a:rPr lang="en-US" dirty="0" err="1" smtClean="0">
                <a:latin typeface="Century" pitchFamily="18" charset="0"/>
              </a:rPr>
              <a:t>sklearn.feature_selection</a:t>
            </a:r>
            <a:r>
              <a:rPr lang="en-US" dirty="0" smtClean="0">
                <a:latin typeface="Century" pitchFamily="18" charset="0"/>
              </a:rPr>
              <a:t> module in python.</a:t>
            </a:r>
          </a:p>
          <a:p>
            <a:pPr>
              <a:buFont typeface="Arial" pitchFamily="34" charset="0"/>
              <a:buChar char="•"/>
            </a:pPr>
            <a:r>
              <a:rPr lang="en-US" dirty="0">
                <a:latin typeface="Century" pitchFamily="18" charset="0"/>
              </a:rPr>
              <a:t> And the last but the least was selecting the best model among the all models</a:t>
            </a:r>
            <a:endParaRPr lang="en-IN" dirty="0">
              <a:latin typeface="Century" pitchFamily="18" charset="0"/>
            </a:endParaRPr>
          </a:p>
        </p:txBody>
      </p:sp>
    </p:spTree>
    <p:extLst>
      <p:ext uri="{BB962C8B-B14F-4D97-AF65-F5344CB8AC3E}">
        <p14:creationId xmlns:p14="http://schemas.microsoft.com/office/powerpoint/2010/main" val="29112270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88640"/>
            <a:ext cx="6512511" cy="1143000"/>
          </a:xfrm>
        </p:spPr>
        <p:txBody>
          <a:bodyPr/>
          <a:lstStyle/>
          <a:p>
            <a:pPr marL="0" indent="0" algn="ctr">
              <a:buNone/>
            </a:pPr>
            <a:r>
              <a:rPr lang="en-US" dirty="0" smtClean="0"/>
              <a:t>Advantages</a:t>
            </a:r>
            <a:endParaRPr lang="en-IN" dirty="0"/>
          </a:p>
        </p:txBody>
      </p:sp>
      <p:sp>
        <p:nvSpPr>
          <p:cNvPr id="3" name="Content Placeholder 2"/>
          <p:cNvSpPr>
            <a:spLocks noGrp="1"/>
          </p:cNvSpPr>
          <p:nvPr>
            <p:ph sz="quarter" idx="13"/>
          </p:nvPr>
        </p:nvSpPr>
        <p:spPr>
          <a:xfrm>
            <a:off x="539552" y="1340768"/>
            <a:ext cx="7992888" cy="5040560"/>
          </a:xfrm>
        </p:spPr>
        <p:txBody>
          <a:bodyPr/>
          <a:lstStyle/>
          <a:p>
            <a:pPr>
              <a:buFont typeface="Wingdings" pitchFamily="2" charset="2"/>
              <a:buChar char="q"/>
            </a:pPr>
            <a:r>
              <a:rPr lang="en-US" dirty="0" smtClean="0"/>
              <a:t> informed Decision making</a:t>
            </a:r>
          </a:p>
          <a:p>
            <a:pPr>
              <a:buFont typeface="Wingdings" pitchFamily="2" charset="2"/>
              <a:buChar char="q"/>
            </a:pPr>
            <a:r>
              <a:rPr lang="en-US" dirty="0"/>
              <a:t> </a:t>
            </a:r>
            <a:r>
              <a:rPr lang="en-US" dirty="0" smtClean="0"/>
              <a:t>Patient empowerment</a:t>
            </a:r>
          </a:p>
          <a:p>
            <a:pPr>
              <a:buFont typeface="Wingdings" pitchFamily="2" charset="2"/>
              <a:buChar char="q"/>
            </a:pPr>
            <a:r>
              <a:rPr lang="en-US" dirty="0"/>
              <a:t> </a:t>
            </a:r>
            <a:r>
              <a:rPr lang="en-US" dirty="0" smtClean="0"/>
              <a:t>Continuous improvement</a:t>
            </a:r>
          </a:p>
        </p:txBody>
      </p:sp>
    </p:spTree>
    <p:extLst>
      <p:ext uri="{BB962C8B-B14F-4D97-AF65-F5344CB8AC3E}">
        <p14:creationId xmlns:p14="http://schemas.microsoft.com/office/powerpoint/2010/main" val="350765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16632"/>
            <a:ext cx="6512511" cy="1143000"/>
          </a:xfrm>
        </p:spPr>
        <p:txBody>
          <a:bodyPr/>
          <a:lstStyle/>
          <a:p>
            <a:pPr marL="0" indent="0" algn="ctr">
              <a:buNone/>
            </a:pPr>
            <a:r>
              <a:rPr lang="en-US" dirty="0" smtClean="0"/>
              <a:t>Conclusion</a:t>
            </a:r>
            <a:endParaRPr lang="en-IN" dirty="0"/>
          </a:p>
        </p:txBody>
      </p:sp>
      <p:sp>
        <p:nvSpPr>
          <p:cNvPr id="3" name="Content Placeholder 2"/>
          <p:cNvSpPr>
            <a:spLocks noGrp="1"/>
          </p:cNvSpPr>
          <p:nvPr>
            <p:ph sz="quarter" idx="13"/>
          </p:nvPr>
        </p:nvSpPr>
        <p:spPr>
          <a:xfrm>
            <a:off x="395536" y="1484784"/>
            <a:ext cx="8568952" cy="5184576"/>
          </a:xfrm>
        </p:spPr>
        <p:txBody>
          <a:bodyPr/>
          <a:lstStyle/>
          <a:p>
            <a:pPr>
              <a:buFont typeface="Arial" pitchFamily="34" charset="0"/>
              <a:buChar char="•"/>
            </a:pPr>
            <a:r>
              <a:rPr lang="en-US" dirty="0">
                <a:latin typeface="Century" pitchFamily="18" charset="0"/>
              </a:rPr>
              <a:t>In conclusion the drug recommendation system based on a machine learning algorithm for sentiment analysis of drug review holds great promise in improving healthcare outcomes. </a:t>
            </a:r>
          </a:p>
          <a:p>
            <a:pPr>
              <a:buFont typeface="Arial" pitchFamily="34" charset="0"/>
              <a:buChar char="•"/>
            </a:pPr>
            <a:r>
              <a:rPr lang="en-US" dirty="0">
                <a:latin typeface="Century" pitchFamily="18" charset="0"/>
              </a:rPr>
              <a:t> the system ability to bridge the gap in healthcare access, especially in regions with limited medical resources, is a crucial advantage. </a:t>
            </a:r>
          </a:p>
          <a:p>
            <a:pPr>
              <a:buFont typeface="Arial" pitchFamily="34" charset="0"/>
              <a:buChar char="•"/>
            </a:pPr>
            <a:r>
              <a:rPr lang="en-US" sz="2400" dirty="0">
                <a:latin typeface="Century" pitchFamily="18" charset="0"/>
              </a:rPr>
              <a:t> The model was developed using a variety of machine learning algorithms, including logistics, decision tree, random forest. The best performing algorithm was the </a:t>
            </a:r>
            <a:r>
              <a:rPr lang="en-US" sz="2400" dirty="0" smtClean="0">
                <a:latin typeface="Century" pitchFamily="18" charset="0"/>
              </a:rPr>
              <a:t>logistic regression , </a:t>
            </a:r>
            <a:r>
              <a:rPr lang="en-US" sz="2400" dirty="0">
                <a:latin typeface="Century" pitchFamily="18" charset="0"/>
              </a:rPr>
              <a:t>which achieved and accuracy of </a:t>
            </a:r>
            <a:r>
              <a:rPr lang="en-US" sz="2400" dirty="0" smtClean="0">
                <a:latin typeface="Century" pitchFamily="18" charset="0"/>
              </a:rPr>
              <a:t>97%.</a:t>
            </a:r>
            <a:endParaRPr lang="en-US" sz="2400" dirty="0">
              <a:latin typeface="Century" pitchFamily="18" charset="0"/>
            </a:endParaRPr>
          </a:p>
          <a:p>
            <a:pPr marL="45720" indent="0">
              <a:buNone/>
            </a:pPr>
            <a:endParaRPr lang="en-IN" dirty="0"/>
          </a:p>
        </p:txBody>
      </p:sp>
    </p:spTree>
    <p:extLst>
      <p:ext uri="{BB962C8B-B14F-4D97-AF65-F5344CB8AC3E}">
        <p14:creationId xmlns:p14="http://schemas.microsoft.com/office/powerpoint/2010/main" val="21163404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528" y="1412776"/>
            <a:ext cx="5904656" cy="1015663"/>
          </a:xfrm>
          <a:prstGeom prst="rect">
            <a:avLst/>
          </a:prstGeom>
          <a:noFill/>
        </p:spPr>
        <p:txBody>
          <a:bodyPr wrap="square" rtlCol="0">
            <a:spAutoFit/>
          </a:bodyPr>
          <a:lstStyle/>
          <a:p>
            <a:r>
              <a:rPr lang="en-US" sz="6000" dirty="0" smtClean="0"/>
              <a:t>Word Cloud</a:t>
            </a:r>
            <a:endParaRPr lang="en-IN" sz="6000" dirty="0"/>
          </a:p>
        </p:txBody>
      </p:sp>
      <p:sp>
        <p:nvSpPr>
          <p:cNvPr id="3" name="TextBox 2"/>
          <p:cNvSpPr txBox="1"/>
          <p:nvPr/>
        </p:nvSpPr>
        <p:spPr>
          <a:xfrm>
            <a:off x="683568" y="3356992"/>
            <a:ext cx="8064896" cy="1815882"/>
          </a:xfrm>
          <a:prstGeom prst="rect">
            <a:avLst/>
          </a:prstGeom>
          <a:noFill/>
        </p:spPr>
        <p:txBody>
          <a:bodyPr wrap="square" rtlCol="0">
            <a:spAutoFit/>
          </a:bodyPr>
          <a:lstStyle/>
          <a:p>
            <a:r>
              <a:rPr lang="en-US" sz="2800" dirty="0" smtClean="0">
                <a:latin typeface="Century" pitchFamily="18" charset="0"/>
              </a:rPr>
              <a:t>A word cloud, also known as a tag cloud or text cloud, is a visual representation of text data in which the frequency or important if words is depicted through the size or color of the words</a:t>
            </a:r>
            <a:endParaRPr lang="en-IN" sz="2800" dirty="0">
              <a:latin typeface="Century" pitchFamily="18" charset="0"/>
            </a:endParaRPr>
          </a:p>
        </p:txBody>
      </p:sp>
    </p:spTree>
    <p:extLst>
      <p:ext uri="{BB962C8B-B14F-4D97-AF65-F5344CB8AC3E}">
        <p14:creationId xmlns:p14="http://schemas.microsoft.com/office/powerpoint/2010/main" val="10633776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1789" y="409768"/>
            <a:ext cx="6512511" cy="1143000"/>
          </a:xfrm>
        </p:spPr>
        <p:txBody>
          <a:bodyPr/>
          <a:lstStyle/>
          <a:p>
            <a:pPr marL="0" indent="0" algn="ctr">
              <a:buNone/>
            </a:pPr>
            <a:r>
              <a:rPr lang="en-US" dirty="0" smtClean="0"/>
              <a:t>Scope</a:t>
            </a:r>
            <a:endParaRPr lang="en-IN" dirty="0"/>
          </a:p>
        </p:txBody>
      </p:sp>
      <p:sp>
        <p:nvSpPr>
          <p:cNvPr id="3" name="Content Placeholder 2"/>
          <p:cNvSpPr>
            <a:spLocks noGrp="1"/>
          </p:cNvSpPr>
          <p:nvPr>
            <p:ph sz="quarter" idx="13"/>
          </p:nvPr>
        </p:nvSpPr>
        <p:spPr>
          <a:xfrm>
            <a:off x="467544" y="1340768"/>
            <a:ext cx="8424936" cy="5202912"/>
          </a:xfrm>
        </p:spPr>
        <p:txBody>
          <a:bodyPr>
            <a:normAutofit/>
          </a:bodyPr>
          <a:lstStyle/>
          <a:p>
            <a:pPr>
              <a:buFont typeface="Arial" pitchFamily="34" charset="0"/>
              <a:buChar char="•"/>
            </a:pPr>
            <a:r>
              <a:rPr lang="en-US" dirty="0">
                <a:latin typeface="Century" pitchFamily="18" charset="0"/>
              </a:rPr>
              <a:t> The drug recommendation system main objective is to provide personalized medications suggestions by analyzing user reviews .</a:t>
            </a:r>
          </a:p>
          <a:p>
            <a:pPr>
              <a:buFont typeface="Arial" pitchFamily="34" charset="0"/>
              <a:buChar char="•"/>
            </a:pPr>
            <a:r>
              <a:rPr lang="en-US" dirty="0">
                <a:latin typeface="Century" pitchFamily="18" charset="0"/>
              </a:rPr>
              <a:t> this powerful tool can assist healthcare professionals in making informed decisions and empower patients with essential information about suitable medications. </a:t>
            </a:r>
          </a:p>
          <a:p>
            <a:pPr>
              <a:buFont typeface="Arial" pitchFamily="34" charset="0"/>
              <a:buChar char="•"/>
            </a:pPr>
            <a:r>
              <a:rPr lang="en-US" dirty="0">
                <a:latin typeface="Century" pitchFamily="18" charset="0"/>
              </a:rPr>
              <a:t> one of its key advantages is the potential to bridge healthcare access gap, especially in underserved areas with limited medical specialists. </a:t>
            </a:r>
          </a:p>
          <a:p>
            <a:pPr>
              <a:buFont typeface="Arial" pitchFamily="34" charset="0"/>
              <a:buChar char="•"/>
            </a:pPr>
            <a:r>
              <a:rPr lang="en-US" dirty="0">
                <a:latin typeface="Century" pitchFamily="18" charset="0"/>
              </a:rPr>
              <a:t> by efficiently processing a vast amount of drug review, the system can greatly improve the accuracy and efficiency of recommendation , benefiting both healthcare are providers and patients alike.</a:t>
            </a:r>
          </a:p>
          <a:p>
            <a:endParaRPr lang="en-IN" dirty="0"/>
          </a:p>
        </p:txBody>
      </p:sp>
    </p:spTree>
    <p:extLst>
      <p:ext uri="{BB962C8B-B14F-4D97-AF65-F5344CB8AC3E}">
        <p14:creationId xmlns:p14="http://schemas.microsoft.com/office/powerpoint/2010/main" val="35707159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3768" y="2727603"/>
            <a:ext cx="6480720" cy="707886"/>
          </a:xfrm>
          <a:prstGeom prst="rect">
            <a:avLst/>
          </a:prstGeom>
          <a:noFill/>
        </p:spPr>
        <p:txBody>
          <a:bodyPr wrap="square" rtlCol="0">
            <a:spAutoFit/>
          </a:bodyPr>
          <a:lstStyle/>
          <a:p>
            <a:r>
              <a:rPr lang="en-US" sz="4000" dirty="0" smtClean="0"/>
              <a:t>THANK YOU</a:t>
            </a:r>
            <a:endParaRPr lang="en-IN" sz="4000" dirty="0"/>
          </a:p>
        </p:txBody>
      </p:sp>
    </p:spTree>
    <p:extLst>
      <p:ext uri="{BB962C8B-B14F-4D97-AF65-F5344CB8AC3E}">
        <p14:creationId xmlns:p14="http://schemas.microsoft.com/office/powerpoint/2010/main" val="2710857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67544" y="1340768"/>
            <a:ext cx="8280920" cy="5256584"/>
          </a:xfrm>
        </p:spPr>
        <p:txBody>
          <a:bodyPr>
            <a:normAutofit/>
          </a:bodyPr>
          <a:lstStyle/>
          <a:p>
            <a:endParaRPr lang="en-US" dirty="0" smtClean="0">
              <a:latin typeface="Century" pitchFamily="18" charset="0"/>
              <a:cs typeface="Arial" pitchFamily="34" charset="0"/>
            </a:endParaRPr>
          </a:p>
          <a:p>
            <a:pPr marL="342900" indent="-342900">
              <a:buFont typeface="Arial" pitchFamily="34" charset="0"/>
              <a:buChar char="•"/>
            </a:pPr>
            <a:r>
              <a:rPr lang="en-US" dirty="0">
                <a:latin typeface="Century" pitchFamily="18" charset="0"/>
                <a:cs typeface="Arial" pitchFamily="34" charset="0"/>
              </a:rPr>
              <a:t> </a:t>
            </a:r>
            <a:r>
              <a:rPr lang="en-US" dirty="0" smtClean="0">
                <a:latin typeface="Century" pitchFamily="18" charset="0"/>
                <a:cs typeface="Arial" pitchFamily="34" charset="0"/>
              </a:rPr>
              <a:t>the dataset provides patient reviews on specific drugs along with related conditions and a 10 star patient rating reflecting overall patient satisfaction. </a:t>
            </a:r>
          </a:p>
          <a:p>
            <a:pPr marL="342900" indent="-342900">
              <a:buFont typeface="Arial" pitchFamily="34" charset="0"/>
              <a:buChar char="•"/>
            </a:pPr>
            <a:r>
              <a:rPr lang="en-US" dirty="0">
                <a:latin typeface="Century" pitchFamily="18" charset="0"/>
                <a:cs typeface="Arial" pitchFamily="34" charset="0"/>
              </a:rPr>
              <a:t> </a:t>
            </a:r>
            <a:r>
              <a:rPr lang="en-US" dirty="0" smtClean="0">
                <a:latin typeface="Century" pitchFamily="18" charset="0"/>
                <a:cs typeface="Arial" pitchFamily="34" charset="0"/>
              </a:rPr>
              <a:t>So in this dataset, we can see many patients conditions but we will focus only on the below, classify the below conditions from the patients reviews</a:t>
            </a:r>
            <a:r>
              <a:rPr lang="en-US" dirty="0" smtClean="0">
                <a:latin typeface="Century" pitchFamily="18" charset="0"/>
                <a:cs typeface="Arial" pitchFamily="34" charset="0"/>
              </a:rPr>
              <a:t>.</a:t>
            </a:r>
          </a:p>
          <a:p>
            <a:pPr marL="342900" indent="-342900">
              <a:buFont typeface="Arial" pitchFamily="34" charset="0"/>
              <a:buChar char="•"/>
            </a:pPr>
            <a:r>
              <a:rPr lang="en-US" dirty="0" smtClean="0">
                <a:latin typeface="Century" pitchFamily="18" charset="0"/>
                <a:cs typeface="Arial" pitchFamily="34" charset="0"/>
              </a:rPr>
              <a:t>A) Birth Control </a:t>
            </a:r>
            <a:endParaRPr lang="en-US" dirty="0" smtClean="0">
              <a:latin typeface="Century" pitchFamily="18" charset="0"/>
              <a:cs typeface="Arial" pitchFamily="34" charset="0"/>
            </a:endParaRPr>
          </a:p>
          <a:p>
            <a:pPr marL="342900" indent="-342900">
              <a:buFont typeface="Arial" pitchFamily="34" charset="0"/>
              <a:buChar char="•"/>
            </a:pPr>
            <a:r>
              <a:rPr lang="en-US" dirty="0" smtClean="0">
                <a:latin typeface="Century" pitchFamily="18" charset="0"/>
                <a:cs typeface="Arial" pitchFamily="34" charset="0"/>
              </a:rPr>
              <a:t>B</a:t>
            </a:r>
            <a:r>
              <a:rPr lang="en-US" dirty="0" smtClean="0">
                <a:latin typeface="Century" pitchFamily="18" charset="0"/>
                <a:cs typeface="Arial" pitchFamily="34" charset="0"/>
              </a:rPr>
              <a:t>) Depression</a:t>
            </a:r>
            <a:endParaRPr lang="en-US" dirty="0" smtClean="0">
              <a:latin typeface="Century" pitchFamily="18" charset="0"/>
              <a:cs typeface="Arial" pitchFamily="34" charset="0"/>
            </a:endParaRPr>
          </a:p>
          <a:p>
            <a:pPr marL="342900" indent="-342900">
              <a:buFont typeface="Arial" pitchFamily="34" charset="0"/>
              <a:buChar char="•"/>
            </a:pPr>
            <a:r>
              <a:rPr lang="en-US" dirty="0">
                <a:latin typeface="Century" pitchFamily="18" charset="0"/>
                <a:cs typeface="Arial" pitchFamily="34" charset="0"/>
              </a:rPr>
              <a:t>C</a:t>
            </a:r>
            <a:r>
              <a:rPr lang="en-US" dirty="0" smtClean="0">
                <a:latin typeface="Century" pitchFamily="18" charset="0"/>
                <a:cs typeface="Arial" pitchFamily="34" charset="0"/>
              </a:rPr>
              <a:t>) </a:t>
            </a:r>
            <a:r>
              <a:rPr lang="en-US" dirty="0" smtClean="0">
                <a:latin typeface="Century" pitchFamily="18" charset="0"/>
                <a:cs typeface="Arial" pitchFamily="34" charset="0"/>
              </a:rPr>
              <a:t>High Blood Pressure</a:t>
            </a:r>
          </a:p>
          <a:p>
            <a:pPr marL="342900" indent="-342900">
              <a:buFont typeface="Arial" pitchFamily="34" charset="0"/>
              <a:buChar char="•"/>
            </a:pPr>
            <a:r>
              <a:rPr lang="en-US" dirty="0" smtClean="0">
                <a:latin typeface="Century" pitchFamily="18" charset="0"/>
                <a:cs typeface="Arial" pitchFamily="34" charset="0"/>
              </a:rPr>
              <a:t>D</a:t>
            </a:r>
            <a:r>
              <a:rPr lang="en-US" dirty="0" smtClean="0">
                <a:latin typeface="Century" pitchFamily="18" charset="0"/>
                <a:cs typeface="Arial" pitchFamily="34" charset="0"/>
              </a:rPr>
              <a:t>) </a:t>
            </a:r>
            <a:r>
              <a:rPr lang="en-US" dirty="0" smtClean="0">
                <a:latin typeface="Century" pitchFamily="18" charset="0"/>
                <a:cs typeface="Arial" pitchFamily="34" charset="0"/>
              </a:rPr>
              <a:t>diabetes, type2</a:t>
            </a:r>
            <a:endParaRPr lang="en-IN" dirty="0">
              <a:latin typeface="Century" pitchFamily="18" charset="0"/>
              <a:cs typeface="Arial" pitchFamily="34" charset="0"/>
            </a:endParaRPr>
          </a:p>
        </p:txBody>
      </p:sp>
      <p:sp>
        <p:nvSpPr>
          <p:cNvPr id="3" name="Title 2"/>
          <p:cNvSpPr>
            <a:spLocks noGrp="1"/>
          </p:cNvSpPr>
          <p:nvPr>
            <p:ph type="ctrTitle"/>
          </p:nvPr>
        </p:nvSpPr>
        <p:spPr>
          <a:xfrm>
            <a:off x="827584" y="260648"/>
            <a:ext cx="7175351" cy="792088"/>
          </a:xfrm>
        </p:spPr>
        <p:txBody>
          <a:bodyPr/>
          <a:lstStyle/>
          <a:p>
            <a:pPr marL="182880" indent="0" algn="ctr">
              <a:buNone/>
            </a:pPr>
            <a:r>
              <a:rPr lang="en-US" sz="3600" dirty="0" smtClean="0"/>
              <a:t>Objective</a:t>
            </a:r>
            <a:endParaRPr lang="en-IN" sz="3600" dirty="0"/>
          </a:p>
        </p:txBody>
      </p:sp>
    </p:spTree>
    <p:extLst>
      <p:ext uri="{BB962C8B-B14F-4D97-AF65-F5344CB8AC3E}">
        <p14:creationId xmlns:p14="http://schemas.microsoft.com/office/powerpoint/2010/main" val="2477797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83568" y="116633"/>
            <a:ext cx="7175351" cy="864095"/>
          </a:xfrm>
        </p:spPr>
        <p:txBody>
          <a:bodyPr/>
          <a:lstStyle/>
          <a:p>
            <a:pPr marL="182880" indent="0" algn="ctr">
              <a:buNone/>
            </a:pPr>
            <a:r>
              <a:rPr lang="en-US" dirty="0">
                <a:cs typeface="Arial" pitchFamily="34" charset="0"/>
              </a:rPr>
              <a:t>Work </a:t>
            </a:r>
            <a:r>
              <a:rPr lang="en-US" dirty="0" smtClean="0">
                <a:cs typeface="Arial" pitchFamily="34" charset="0"/>
              </a:rPr>
              <a:t>Flow</a:t>
            </a:r>
            <a:endParaRPr lang="en-IN" dirty="0"/>
          </a:p>
        </p:txBody>
      </p:sp>
      <p:sp>
        <p:nvSpPr>
          <p:cNvPr id="5" name="Rounded Rectangle 4"/>
          <p:cNvSpPr/>
          <p:nvPr/>
        </p:nvSpPr>
        <p:spPr>
          <a:xfrm>
            <a:off x="251520" y="1196752"/>
            <a:ext cx="1440160"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Collection</a:t>
            </a:r>
            <a:endParaRPr lang="en-IN" dirty="0"/>
          </a:p>
        </p:txBody>
      </p:sp>
      <p:sp>
        <p:nvSpPr>
          <p:cNvPr id="6" name="Rounded Rectangle 5"/>
          <p:cNvSpPr/>
          <p:nvPr/>
        </p:nvSpPr>
        <p:spPr>
          <a:xfrm>
            <a:off x="2452670" y="1210428"/>
            <a:ext cx="158417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import </a:t>
            </a:r>
            <a:endParaRPr lang="en-IN" dirty="0"/>
          </a:p>
        </p:txBody>
      </p:sp>
      <p:sp>
        <p:nvSpPr>
          <p:cNvPr id="7" name="Rounded Rectangle 6"/>
          <p:cNvSpPr/>
          <p:nvPr/>
        </p:nvSpPr>
        <p:spPr>
          <a:xfrm>
            <a:off x="4492812" y="1196752"/>
            <a:ext cx="187938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NLP Data </a:t>
            </a:r>
            <a:r>
              <a:rPr lang="en-US" dirty="0" smtClean="0"/>
              <a:t>Preprocessing</a:t>
            </a:r>
            <a:endParaRPr lang="en-IN" dirty="0"/>
          </a:p>
        </p:txBody>
      </p:sp>
      <p:sp>
        <p:nvSpPr>
          <p:cNvPr id="8" name="Rounded Rectangle 7"/>
          <p:cNvSpPr/>
          <p:nvPr/>
        </p:nvSpPr>
        <p:spPr>
          <a:xfrm>
            <a:off x="6948264" y="1210428"/>
            <a:ext cx="1800200"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Visualization </a:t>
            </a:r>
            <a:endParaRPr lang="en-IN" dirty="0"/>
          </a:p>
        </p:txBody>
      </p:sp>
      <p:sp>
        <p:nvSpPr>
          <p:cNvPr id="9" name="Rounded Rectangle 8"/>
          <p:cNvSpPr/>
          <p:nvPr/>
        </p:nvSpPr>
        <p:spPr>
          <a:xfrm>
            <a:off x="4740502" y="4477641"/>
            <a:ext cx="1512168" cy="10500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 Building</a:t>
            </a:r>
            <a:endParaRPr lang="en-IN" dirty="0"/>
          </a:p>
        </p:txBody>
      </p:sp>
      <p:sp>
        <p:nvSpPr>
          <p:cNvPr id="10" name="Rounded Rectangle 9"/>
          <p:cNvSpPr/>
          <p:nvPr/>
        </p:nvSpPr>
        <p:spPr>
          <a:xfrm>
            <a:off x="2483768" y="4448020"/>
            <a:ext cx="1656184" cy="10500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Checking Accuracy </a:t>
            </a:r>
            <a:endParaRPr lang="en-IN" dirty="0"/>
          </a:p>
        </p:txBody>
      </p:sp>
      <p:sp>
        <p:nvSpPr>
          <p:cNvPr id="11" name="Rounded Rectangle 10"/>
          <p:cNvSpPr/>
          <p:nvPr/>
        </p:nvSpPr>
        <p:spPr>
          <a:xfrm>
            <a:off x="251520" y="4448020"/>
            <a:ext cx="1656184"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best model</a:t>
            </a:r>
            <a:endParaRPr lang="en-IN" dirty="0"/>
          </a:p>
        </p:txBody>
      </p:sp>
      <p:sp>
        <p:nvSpPr>
          <p:cNvPr id="4" name="Rectangle 3"/>
          <p:cNvSpPr/>
          <p:nvPr/>
        </p:nvSpPr>
        <p:spPr>
          <a:xfrm>
            <a:off x="251521" y="2708920"/>
            <a:ext cx="1440160" cy="1077218"/>
          </a:xfrm>
          <a:prstGeom prst="rect">
            <a:avLst/>
          </a:prstGeom>
        </p:spPr>
        <p:txBody>
          <a:bodyPr wrap="square">
            <a:spAutoFit/>
          </a:bodyPr>
          <a:lstStyle/>
          <a:p>
            <a:r>
              <a:rPr lang="en-US" sz="1600" dirty="0"/>
              <a:t>Collecting dataset from UCI repository</a:t>
            </a:r>
            <a:endParaRPr lang="en-IN" sz="1600" dirty="0"/>
          </a:p>
        </p:txBody>
      </p:sp>
      <p:sp>
        <p:nvSpPr>
          <p:cNvPr id="12" name="Rectangle 11"/>
          <p:cNvSpPr/>
          <p:nvPr/>
        </p:nvSpPr>
        <p:spPr>
          <a:xfrm>
            <a:off x="2305508" y="2708920"/>
            <a:ext cx="1834444" cy="830997"/>
          </a:xfrm>
          <a:prstGeom prst="rect">
            <a:avLst/>
          </a:prstGeom>
        </p:spPr>
        <p:txBody>
          <a:bodyPr wrap="square">
            <a:spAutoFit/>
          </a:bodyPr>
          <a:lstStyle/>
          <a:p>
            <a:r>
              <a:rPr lang="en-US" sz="1600" dirty="0"/>
              <a:t>Imported data using pandas package</a:t>
            </a:r>
            <a:endParaRPr lang="en-IN" sz="1600" dirty="0"/>
          </a:p>
        </p:txBody>
      </p:sp>
      <p:sp>
        <p:nvSpPr>
          <p:cNvPr id="13" name="Rectangle 12"/>
          <p:cNvSpPr/>
          <p:nvPr/>
        </p:nvSpPr>
        <p:spPr>
          <a:xfrm>
            <a:off x="4417178" y="2788429"/>
            <a:ext cx="1955022" cy="584775"/>
          </a:xfrm>
          <a:prstGeom prst="rect">
            <a:avLst/>
          </a:prstGeom>
        </p:spPr>
        <p:txBody>
          <a:bodyPr wrap="square">
            <a:spAutoFit/>
          </a:bodyPr>
          <a:lstStyle/>
          <a:p>
            <a:r>
              <a:rPr lang="en-US" sz="1600" dirty="0"/>
              <a:t>Manipulating data wherever needed</a:t>
            </a:r>
            <a:endParaRPr lang="en-IN" sz="1600" dirty="0"/>
          </a:p>
        </p:txBody>
      </p:sp>
      <p:sp>
        <p:nvSpPr>
          <p:cNvPr id="14" name="Rectangle 13"/>
          <p:cNvSpPr/>
          <p:nvPr/>
        </p:nvSpPr>
        <p:spPr>
          <a:xfrm>
            <a:off x="7199784" y="2834595"/>
            <a:ext cx="1944216" cy="1077218"/>
          </a:xfrm>
          <a:prstGeom prst="rect">
            <a:avLst/>
          </a:prstGeom>
        </p:spPr>
        <p:txBody>
          <a:bodyPr wrap="square">
            <a:spAutoFit/>
          </a:bodyPr>
          <a:lstStyle/>
          <a:p>
            <a:r>
              <a:rPr lang="en-US" sz="1600" dirty="0"/>
              <a:t>Different graphs and charts to explain data pattern</a:t>
            </a:r>
            <a:endParaRPr lang="en-IN" sz="1600" dirty="0"/>
          </a:p>
        </p:txBody>
      </p:sp>
      <p:sp>
        <p:nvSpPr>
          <p:cNvPr id="15" name="Rectangle 14"/>
          <p:cNvSpPr/>
          <p:nvPr/>
        </p:nvSpPr>
        <p:spPr>
          <a:xfrm>
            <a:off x="4721866" y="5878342"/>
            <a:ext cx="1680670" cy="830997"/>
          </a:xfrm>
          <a:prstGeom prst="rect">
            <a:avLst/>
          </a:prstGeom>
        </p:spPr>
        <p:txBody>
          <a:bodyPr wrap="square">
            <a:spAutoFit/>
          </a:bodyPr>
          <a:lstStyle/>
          <a:p>
            <a:r>
              <a:rPr lang="en-US" sz="1600" dirty="0"/>
              <a:t>Build </a:t>
            </a:r>
            <a:r>
              <a:rPr lang="en-US" sz="1600" dirty="0" smtClean="0"/>
              <a:t>5 </a:t>
            </a:r>
            <a:r>
              <a:rPr lang="en-US" sz="1600" dirty="0"/>
              <a:t>logistic regression model </a:t>
            </a:r>
            <a:endParaRPr lang="en-IN" sz="1600" dirty="0"/>
          </a:p>
        </p:txBody>
      </p:sp>
      <p:sp>
        <p:nvSpPr>
          <p:cNvPr id="16" name="Rectangle 15"/>
          <p:cNvSpPr/>
          <p:nvPr/>
        </p:nvSpPr>
        <p:spPr>
          <a:xfrm>
            <a:off x="2543929" y="5877272"/>
            <a:ext cx="1596023" cy="830997"/>
          </a:xfrm>
          <a:prstGeom prst="rect">
            <a:avLst/>
          </a:prstGeom>
        </p:spPr>
        <p:txBody>
          <a:bodyPr wrap="square">
            <a:spAutoFit/>
          </a:bodyPr>
          <a:lstStyle/>
          <a:p>
            <a:r>
              <a:rPr lang="en-US" sz="1600" dirty="0"/>
              <a:t>Comparing accuracies of all the models</a:t>
            </a:r>
            <a:endParaRPr lang="en-IN" sz="1600" dirty="0"/>
          </a:p>
        </p:txBody>
      </p:sp>
      <p:sp>
        <p:nvSpPr>
          <p:cNvPr id="17" name="Rectangle 16"/>
          <p:cNvSpPr/>
          <p:nvPr/>
        </p:nvSpPr>
        <p:spPr>
          <a:xfrm>
            <a:off x="319371" y="5878342"/>
            <a:ext cx="1836529" cy="830997"/>
          </a:xfrm>
          <a:prstGeom prst="rect">
            <a:avLst/>
          </a:prstGeom>
        </p:spPr>
        <p:txBody>
          <a:bodyPr wrap="square">
            <a:spAutoFit/>
          </a:bodyPr>
          <a:lstStyle/>
          <a:p>
            <a:r>
              <a:rPr lang="en-US" sz="1600" dirty="0" smtClean="0"/>
              <a:t>Deciding </a:t>
            </a:r>
            <a:r>
              <a:rPr lang="en-US" sz="1600" dirty="0"/>
              <a:t>the best model based on accuracies</a:t>
            </a:r>
            <a:endParaRPr lang="en-IN" sz="1600" dirty="0"/>
          </a:p>
        </p:txBody>
      </p:sp>
      <p:cxnSp>
        <p:nvCxnSpPr>
          <p:cNvPr id="19" name="Straight Connector 18"/>
          <p:cNvCxnSpPr>
            <a:stCxn id="5" idx="2"/>
            <a:endCxn id="4" idx="0"/>
          </p:cNvCxnSpPr>
          <p:nvPr/>
        </p:nvCxnSpPr>
        <p:spPr>
          <a:xfrm>
            <a:off x="971600" y="2204864"/>
            <a:ext cx="1"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 idx="2"/>
            <a:endCxn id="12" idx="0"/>
          </p:cNvCxnSpPr>
          <p:nvPr/>
        </p:nvCxnSpPr>
        <p:spPr>
          <a:xfrm flipH="1">
            <a:off x="3222730" y="2218540"/>
            <a:ext cx="22028" cy="490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7" idx="2"/>
            <a:endCxn id="13" idx="0"/>
          </p:cNvCxnSpPr>
          <p:nvPr/>
        </p:nvCxnSpPr>
        <p:spPr>
          <a:xfrm flipH="1">
            <a:off x="5394689" y="2204864"/>
            <a:ext cx="37817" cy="5835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 idx="2"/>
          </p:cNvCxnSpPr>
          <p:nvPr/>
        </p:nvCxnSpPr>
        <p:spPr>
          <a:xfrm>
            <a:off x="7848364" y="2218540"/>
            <a:ext cx="0" cy="760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246598" y="5498063"/>
            <a:ext cx="30080" cy="37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1" idx="2"/>
          </p:cNvCxnSpPr>
          <p:nvPr/>
        </p:nvCxnSpPr>
        <p:spPr>
          <a:xfrm>
            <a:off x="1079612" y="5456132"/>
            <a:ext cx="0" cy="42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9" idx="2"/>
            <a:endCxn id="15" idx="0"/>
          </p:cNvCxnSpPr>
          <p:nvPr/>
        </p:nvCxnSpPr>
        <p:spPr>
          <a:xfrm>
            <a:off x="5496586" y="5527684"/>
            <a:ext cx="65615" cy="350658"/>
          </a:xfrm>
          <a:prstGeom prst="line">
            <a:avLst/>
          </a:prstGeom>
        </p:spPr>
        <p:style>
          <a:lnRef idx="1">
            <a:schemeClr val="accent1"/>
          </a:lnRef>
          <a:fillRef idx="0">
            <a:schemeClr val="accent1"/>
          </a:fillRef>
          <a:effectRef idx="0">
            <a:schemeClr val="accent1"/>
          </a:effectRef>
          <a:fontRef idx="minor">
            <a:schemeClr val="tx1"/>
          </a:fontRef>
        </p:style>
      </p:cxnSp>
      <p:sp>
        <p:nvSpPr>
          <p:cNvPr id="1024" name="Rounded Rectangle 1023"/>
          <p:cNvSpPr/>
          <p:nvPr/>
        </p:nvSpPr>
        <p:spPr>
          <a:xfrm>
            <a:off x="6948264" y="4477641"/>
            <a:ext cx="1944216" cy="9784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5" name="TextBox 1024"/>
          <p:cNvSpPr txBox="1"/>
          <p:nvPr/>
        </p:nvSpPr>
        <p:spPr>
          <a:xfrm>
            <a:off x="7199784" y="4653136"/>
            <a:ext cx="1692696" cy="369332"/>
          </a:xfrm>
          <a:prstGeom prst="rect">
            <a:avLst/>
          </a:prstGeom>
          <a:noFill/>
        </p:spPr>
        <p:txBody>
          <a:bodyPr wrap="square" rtlCol="0">
            <a:spAutoFit/>
          </a:bodyPr>
          <a:lstStyle/>
          <a:p>
            <a:r>
              <a:rPr lang="en-US" dirty="0" err="1" smtClean="0">
                <a:solidFill>
                  <a:schemeClr val="bg1"/>
                </a:solidFill>
              </a:rPr>
              <a:t>Vectorization</a:t>
            </a:r>
            <a:endParaRPr lang="en-IN" dirty="0">
              <a:solidFill>
                <a:schemeClr val="bg1"/>
              </a:solidFill>
            </a:endParaRPr>
          </a:p>
        </p:txBody>
      </p:sp>
      <p:cxnSp>
        <p:nvCxnSpPr>
          <p:cNvPr id="1028" name="Straight Connector 1027"/>
          <p:cNvCxnSpPr>
            <a:stCxn id="1024" idx="2"/>
          </p:cNvCxnSpPr>
          <p:nvPr/>
        </p:nvCxnSpPr>
        <p:spPr>
          <a:xfrm>
            <a:off x="7920372" y="5456132"/>
            <a:ext cx="0" cy="422210"/>
          </a:xfrm>
          <a:prstGeom prst="line">
            <a:avLst/>
          </a:prstGeom>
        </p:spPr>
        <p:style>
          <a:lnRef idx="1">
            <a:schemeClr val="accent1"/>
          </a:lnRef>
          <a:fillRef idx="0">
            <a:schemeClr val="accent1"/>
          </a:fillRef>
          <a:effectRef idx="0">
            <a:schemeClr val="accent1"/>
          </a:effectRef>
          <a:fontRef idx="minor">
            <a:schemeClr val="tx1"/>
          </a:fontRef>
        </p:style>
      </p:cxnSp>
      <p:sp>
        <p:nvSpPr>
          <p:cNvPr id="1029" name="TextBox 1028"/>
          <p:cNvSpPr txBox="1"/>
          <p:nvPr/>
        </p:nvSpPr>
        <p:spPr>
          <a:xfrm>
            <a:off x="7092280" y="5712885"/>
            <a:ext cx="1800200" cy="1077218"/>
          </a:xfrm>
          <a:prstGeom prst="rect">
            <a:avLst/>
          </a:prstGeom>
          <a:noFill/>
        </p:spPr>
        <p:txBody>
          <a:bodyPr wrap="square" rtlCol="0">
            <a:spAutoFit/>
          </a:bodyPr>
          <a:lstStyle/>
          <a:p>
            <a:r>
              <a:rPr lang="en-US" sz="1600" dirty="0" smtClean="0">
                <a:latin typeface="Century" pitchFamily="18" charset="0"/>
              </a:rPr>
              <a:t>Converting a text data into numerical </a:t>
            </a:r>
            <a:r>
              <a:rPr lang="en-US" sz="1600" dirty="0" err="1">
                <a:latin typeface="Century" pitchFamily="18" charset="0"/>
              </a:rPr>
              <a:t>f</a:t>
            </a:r>
            <a:r>
              <a:rPr lang="en-US" sz="1600" dirty="0" err="1" smtClean="0">
                <a:latin typeface="Century" pitchFamily="18" charset="0"/>
              </a:rPr>
              <a:t>ormate</a:t>
            </a:r>
            <a:endParaRPr lang="en-IN" sz="1600" dirty="0">
              <a:latin typeface="Century" pitchFamily="18" charset="0"/>
            </a:endParaRPr>
          </a:p>
        </p:txBody>
      </p:sp>
    </p:spTree>
    <p:extLst>
      <p:ext uri="{BB962C8B-B14F-4D97-AF65-F5344CB8AC3E}">
        <p14:creationId xmlns:p14="http://schemas.microsoft.com/office/powerpoint/2010/main" val="206769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00809"/>
            <a:ext cx="9144000" cy="3312368"/>
          </a:xfrm>
          <a:prstGeom prst="rect">
            <a:avLst/>
          </a:prstGeom>
        </p:spPr>
      </p:pic>
      <p:sp>
        <p:nvSpPr>
          <p:cNvPr id="3" name="TextBox 2"/>
          <p:cNvSpPr txBox="1"/>
          <p:nvPr/>
        </p:nvSpPr>
        <p:spPr>
          <a:xfrm>
            <a:off x="1496492" y="449660"/>
            <a:ext cx="5688632" cy="646331"/>
          </a:xfrm>
          <a:prstGeom prst="rect">
            <a:avLst/>
          </a:prstGeom>
          <a:noFill/>
        </p:spPr>
        <p:txBody>
          <a:bodyPr wrap="square" rtlCol="0">
            <a:spAutoFit/>
          </a:bodyPr>
          <a:lstStyle/>
          <a:p>
            <a:pPr algn="ctr"/>
            <a:r>
              <a:rPr lang="en-US" dirty="0" smtClean="0"/>
              <a:t>DRUG REVIEW DATASET</a:t>
            </a:r>
          </a:p>
          <a:p>
            <a:endParaRPr lang="en-IN" dirty="0"/>
          </a:p>
        </p:txBody>
      </p:sp>
    </p:spTree>
    <p:extLst>
      <p:ext uri="{BB962C8B-B14F-4D97-AF65-F5344CB8AC3E}">
        <p14:creationId xmlns:p14="http://schemas.microsoft.com/office/powerpoint/2010/main" val="4583394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23528" y="1340768"/>
            <a:ext cx="8424936" cy="5040559"/>
          </a:xfrm>
        </p:spPr>
        <p:txBody>
          <a:bodyPr>
            <a:normAutofit fontScale="92500"/>
          </a:bodyPr>
          <a:lstStyle/>
          <a:p>
            <a:pPr marL="342900" indent="-342900">
              <a:buFont typeface="Arial" pitchFamily="34" charset="0"/>
              <a:buChar char="•"/>
            </a:pPr>
            <a:r>
              <a:rPr lang="en-US" dirty="0">
                <a:latin typeface="Century" pitchFamily="18" charset="0"/>
              </a:rPr>
              <a:t> </a:t>
            </a:r>
            <a:r>
              <a:rPr lang="en-US" dirty="0" smtClean="0">
                <a:latin typeface="Century" pitchFamily="18" charset="0"/>
              </a:rPr>
              <a:t>Variable description and identification</a:t>
            </a:r>
          </a:p>
          <a:p>
            <a:r>
              <a:rPr lang="en-US" dirty="0" smtClean="0">
                <a:latin typeface="Century" pitchFamily="18" charset="0"/>
              </a:rPr>
              <a:t>  we can see total 7 variable and each variable has 161297  observations. Here comes the description of all variables:</a:t>
            </a:r>
          </a:p>
          <a:p>
            <a:pPr marL="457200" indent="-457200">
              <a:buFont typeface="Courier New" pitchFamily="49" charset="0"/>
              <a:buChar char="o"/>
            </a:pPr>
            <a:r>
              <a:rPr lang="en-US" dirty="0" err="1" smtClean="0">
                <a:latin typeface="Century" pitchFamily="18" charset="0"/>
              </a:rPr>
              <a:t>uniqueID</a:t>
            </a:r>
            <a:r>
              <a:rPr lang="en-US" dirty="0" smtClean="0">
                <a:latin typeface="Century" pitchFamily="18" charset="0"/>
              </a:rPr>
              <a:t> </a:t>
            </a:r>
            <a:r>
              <a:rPr lang="en-US" dirty="0" smtClean="0">
                <a:latin typeface="Century" pitchFamily="18" charset="0"/>
              </a:rPr>
              <a:t>: An identifier for each post.</a:t>
            </a:r>
          </a:p>
          <a:p>
            <a:pPr marL="342900" indent="-342900">
              <a:buFont typeface="Courier New" pitchFamily="49" charset="0"/>
              <a:buChar char="o"/>
            </a:pPr>
            <a:r>
              <a:rPr lang="en-US" dirty="0">
                <a:latin typeface="Century" pitchFamily="18" charset="0"/>
              </a:rPr>
              <a:t> </a:t>
            </a:r>
            <a:r>
              <a:rPr lang="en-US" dirty="0" err="1" smtClean="0">
                <a:latin typeface="Century" pitchFamily="18" charset="0"/>
              </a:rPr>
              <a:t>drugName</a:t>
            </a:r>
            <a:r>
              <a:rPr lang="en-US" dirty="0" smtClean="0">
                <a:latin typeface="Century" pitchFamily="18" charset="0"/>
              </a:rPr>
              <a:t> : the name of the drug for which review made</a:t>
            </a:r>
          </a:p>
          <a:p>
            <a:pPr marL="342900" indent="-342900">
              <a:buFont typeface="Courier New" pitchFamily="49" charset="0"/>
              <a:buChar char="o"/>
            </a:pPr>
            <a:r>
              <a:rPr lang="en-US" dirty="0">
                <a:latin typeface="Century" pitchFamily="18" charset="0"/>
              </a:rPr>
              <a:t> </a:t>
            </a:r>
            <a:r>
              <a:rPr lang="en-US" dirty="0" smtClean="0">
                <a:latin typeface="Century" pitchFamily="18" charset="0"/>
              </a:rPr>
              <a:t>condition : The name of the medical condition for which the medicine is used.</a:t>
            </a:r>
          </a:p>
          <a:p>
            <a:pPr marL="342900" indent="-342900">
              <a:buFont typeface="Courier New" pitchFamily="49" charset="0"/>
              <a:buChar char="o"/>
            </a:pPr>
            <a:r>
              <a:rPr lang="en-US" dirty="0">
                <a:latin typeface="Century" pitchFamily="18" charset="0"/>
              </a:rPr>
              <a:t> </a:t>
            </a:r>
            <a:r>
              <a:rPr lang="en-US" dirty="0" smtClean="0">
                <a:latin typeface="Century" pitchFamily="18" charset="0"/>
              </a:rPr>
              <a:t>review: The review made by patients for a particular medicine.</a:t>
            </a:r>
          </a:p>
          <a:p>
            <a:pPr marL="342900" indent="-342900">
              <a:buFont typeface="Courier New" pitchFamily="49" charset="0"/>
              <a:buChar char="o"/>
            </a:pPr>
            <a:r>
              <a:rPr lang="en-US" dirty="0">
                <a:latin typeface="Century" pitchFamily="18" charset="0"/>
              </a:rPr>
              <a:t> </a:t>
            </a:r>
            <a:r>
              <a:rPr lang="en-US" dirty="0" smtClean="0">
                <a:latin typeface="Century" pitchFamily="18" charset="0"/>
              </a:rPr>
              <a:t>rating: ratings, given by patients to each medicine on a scale of 10 where 10 represents the maximum </a:t>
            </a:r>
            <a:r>
              <a:rPr lang="en-US" dirty="0" err="1" smtClean="0">
                <a:latin typeface="Century" pitchFamily="18" charset="0"/>
              </a:rPr>
              <a:t>efficancy</a:t>
            </a:r>
            <a:endParaRPr lang="en-US" dirty="0" smtClean="0">
              <a:latin typeface="Century" pitchFamily="18" charset="0"/>
            </a:endParaRPr>
          </a:p>
          <a:p>
            <a:pPr marL="342900" indent="-342900">
              <a:buFont typeface="Courier New" pitchFamily="49" charset="0"/>
              <a:buChar char="o"/>
            </a:pPr>
            <a:r>
              <a:rPr lang="en-US" dirty="0">
                <a:latin typeface="Century" pitchFamily="18" charset="0"/>
              </a:rPr>
              <a:t> </a:t>
            </a:r>
            <a:r>
              <a:rPr lang="en-US" dirty="0" smtClean="0">
                <a:latin typeface="Century" pitchFamily="18" charset="0"/>
              </a:rPr>
              <a:t>date: data of review entry.</a:t>
            </a:r>
          </a:p>
          <a:p>
            <a:pPr marL="342900" indent="-342900">
              <a:buFont typeface="Courier New" pitchFamily="49" charset="0"/>
              <a:buChar char="o"/>
            </a:pPr>
            <a:r>
              <a:rPr lang="en-US" dirty="0">
                <a:latin typeface="Century" pitchFamily="18" charset="0"/>
              </a:rPr>
              <a:t> </a:t>
            </a:r>
            <a:r>
              <a:rPr lang="en-US" dirty="0" err="1" smtClean="0">
                <a:latin typeface="Century" pitchFamily="18" charset="0"/>
              </a:rPr>
              <a:t>usefulCount</a:t>
            </a:r>
            <a:r>
              <a:rPr lang="en-US" dirty="0" smtClean="0">
                <a:latin typeface="Century" pitchFamily="18" charset="0"/>
              </a:rPr>
              <a:t>: The number of users who found the review useful.       </a:t>
            </a:r>
            <a:endParaRPr lang="en-IN" dirty="0">
              <a:latin typeface="Century" pitchFamily="18" charset="0"/>
            </a:endParaRPr>
          </a:p>
        </p:txBody>
      </p:sp>
      <p:sp>
        <p:nvSpPr>
          <p:cNvPr id="3" name="Title 2"/>
          <p:cNvSpPr>
            <a:spLocks noGrp="1"/>
          </p:cNvSpPr>
          <p:nvPr>
            <p:ph type="ctrTitle"/>
          </p:nvPr>
        </p:nvSpPr>
        <p:spPr>
          <a:xfrm>
            <a:off x="899592" y="188641"/>
            <a:ext cx="7175351" cy="1152127"/>
          </a:xfrm>
        </p:spPr>
        <p:txBody>
          <a:bodyPr/>
          <a:lstStyle/>
          <a:p>
            <a:pPr marL="182880" indent="0" algn="ctr">
              <a:buNone/>
            </a:pPr>
            <a:r>
              <a:rPr lang="en-US" dirty="0" smtClean="0">
                <a:cs typeface="Arial" pitchFamily="34" charset="0"/>
              </a:rPr>
              <a:t> </a:t>
            </a:r>
            <a:r>
              <a:rPr lang="en-US" sz="3600" dirty="0" smtClean="0">
                <a:cs typeface="Arial" pitchFamily="34" charset="0"/>
              </a:rPr>
              <a:t>Data </a:t>
            </a:r>
            <a:r>
              <a:rPr lang="en-US" sz="3600" dirty="0">
                <a:cs typeface="Arial" pitchFamily="34" charset="0"/>
              </a:rPr>
              <a:t>explanation </a:t>
            </a:r>
            <a:r>
              <a:rPr lang="en-US" dirty="0">
                <a:cs typeface="Arial" pitchFamily="34" charset="0"/>
              </a:rPr>
              <a:t/>
            </a:r>
            <a:br>
              <a:rPr lang="en-US" dirty="0">
                <a:cs typeface="Arial" pitchFamily="34" charset="0"/>
              </a:rPr>
            </a:br>
            <a:endParaRPr lang="en-IN" dirty="0"/>
          </a:p>
        </p:txBody>
      </p:sp>
    </p:spTree>
    <p:extLst>
      <p:ext uri="{BB962C8B-B14F-4D97-AF65-F5344CB8AC3E}">
        <p14:creationId xmlns:p14="http://schemas.microsoft.com/office/powerpoint/2010/main" val="20963187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51520" y="1340768"/>
            <a:ext cx="8568952" cy="5256584"/>
          </a:xfrm>
        </p:spPr>
        <p:txBody>
          <a:bodyPr/>
          <a:lstStyle/>
          <a:p>
            <a:pPr marL="342900" indent="-342900">
              <a:buFont typeface="Wingdings" pitchFamily="2" charset="2"/>
              <a:buChar char="v"/>
            </a:pPr>
            <a:r>
              <a:rPr lang="en-US" dirty="0" smtClean="0">
                <a:latin typeface="Century" pitchFamily="18" charset="0"/>
              </a:rPr>
              <a:t>Programming Language: Choose Python for its robust NLP libraries. </a:t>
            </a:r>
            <a:endParaRPr lang="en-US" dirty="0" smtClean="0">
              <a:latin typeface="Century" pitchFamily="18" charset="0"/>
            </a:endParaRPr>
          </a:p>
          <a:p>
            <a:pPr marL="342900" indent="-342900">
              <a:buFont typeface="Wingdings" pitchFamily="2" charset="2"/>
              <a:buChar char="v"/>
            </a:pPr>
            <a:r>
              <a:rPr lang="en-US" dirty="0" smtClean="0">
                <a:latin typeface="Century" pitchFamily="18" charset="0"/>
              </a:rPr>
              <a:t> </a:t>
            </a:r>
            <a:r>
              <a:rPr lang="en-US" dirty="0" smtClean="0">
                <a:latin typeface="Century" pitchFamily="18" charset="0"/>
              </a:rPr>
              <a:t>NLP Libraries: NLTK, </a:t>
            </a:r>
            <a:r>
              <a:rPr lang="en-US" dirty="0" err="1" smtClean="0">
                <a:latin typeface="Century" pitchFamily="18" charset="0"/>
              </a:rPr>
              <a:t>sklearn</a:t>
            </a:r>
            <a:r>
              <a:rPr lang="en-US" dirty="0" smtClean="0">
                <a:latin typeface="Century" pitchFamily="18" charset="0"/>
              </a:rPr>
              <a:t> feature extraction.</a:t>
            </a:r>
          </a:p>
          <a:p>
            <a:pPr>
              <a:buFont typeface="Wingdings" pitchFamily="2" charset="2"/>
              <a:buChar char="v"/>
            </a:pPr>
            <a:r>
              <a:rPr lang="en-US" dirty="0">
                <a:latin typeface="Century" pitchFamily="18" charset="0"/>
              </a:rPr>
              <a:t> </a:t>
            </a:r>
            <a:r>
              <a:rPr lang="en-US" sz="2400" dirty="0">
                <a:latin typeface="Century" pitchFamily="18" charset="0"/>
              </a:rPr>
              <a:t> Python Packages: </a:t>
            </a:r>
          </a:p>
          <a:p>
            <a:r>
              <a:rPr lang="en-US" sz="2400" dirty="0">
                <a:latin typeface="Century" pitchFamily="18" charset="0"/>
              </a:rPr>
              <a:t>    Pandas and </a:t>
            </a:r>
            <a:r>
              <a:rPr lang="en-US" sz="2400" dirty="0" err="1">
                <a:latin typeface="Century" pitchFamily="18" charset="0"/>
              </a:rPr>
              <a:t>NumPy</a:t>
            </a:r>
            <a:r>
              <a:rPr lang="en-US" sz="2400" dirty="0">
                <a:latin typeface="Century" pitchFamily="18" charset="0"/>
              </a:rPr>
              <a:t>  for data analysis and calculation.</a:t>
            </a:r>
          </a:p>
          <a:p>
            <a:r>
              <a:rPr lang="en-US" sz="2400" dirty="0">
                <a:latin typeface="Century" pitchFamily="18" charset="0"/>
              </a:rPr>
              <a:t>     </a:t>
            </a:r>
            <a:r>
              <a:rPr lang="en-US" sz="2400" dirty="0" err="1">
                <a:latin typeface="Century" pitchFamily="18" charset="0"/>
              </a:rPr>
              <a:t>Matplot</a:t>
            </a:r>
            <a:r>
              <a:rPr lang="en-US" sz="2400" dirty="0">
                <a:latin typeface="Century" pitchFamily="18" charset="0"/>
              </a:rPr>
              <a:t>, </a:t>
            </a:r>
            <a:r>
              <a:rPr lang="en-US" sz="2400" dirty="0" err="1">
                <a:latin typeface="Century" pitchFamily="18" charset="0"/>
              </a:rPr>
              <a:t>Seaborn</a:t>
            </a:r>
            <a:r>
              <a:rPr lang="en-US" sz="2400" dirty="0">
                <a:latin typeface="Century" pitchFamily="18" charset="0"/>
              </a:rPr>
              <a:t>, </a:t>
            </a:r>
            <a:r>
              <a:rPr lang="en-US" sz="2400" dirty="0" err="1">
                <a:latin typeface="Century" pitchFamily="18" charset="0"/>
              </a:rPr>
              <a:t>Plotly</a:t>
            </a:r>
            <a:r>
              <a:rPr lang="en-US" sz="2400" dirty="0">
                <a:latin typeface="Century" pitchFamily="18" charset="0"/>
              </a:rPr>
              <a:t> for data Visualization.</a:t>
            </a:r>
          </a:p>
          <a:p>
            <a:r>
              <a:rPr lang="en-US" sz="2400" dirty="0">
                <a:latin typeface="Century" pitchFamily="18" charset="0"/>
              </a:rPr>
              <a:t>      </a:t>
            </a:r>
            <a:r>
              <a:rPr lang="en-US" sz="2400" dirty="0" err="1">
                <a:latin typeface="Century" pitchFamily="18" charset="0"/>
              </a:rPr>
              <a:t>Statsmodel</a:t>
            </a:r>
            <a:r>
              <a:rPr lang="en-US" sz="2400" dirty="0">
                <a:latin typeface="Century" pitchFamily="18" charset="0"/>
              </a:rPr>
              <a:t> and </a:t>
            </a:r>
            <a:r>
              <a:rPr lang="en-US" sz="2400" dirty="0" err="1">
                <a:latin typeface="Century" pitchFamily="18" charset="0"/>
              </a:rPr>
              <a:t>Sklearn</a:t>
            </a:r>
            <a:r>
              <a:rPr lang="en-US" sz="2400" dirty="0">
                <a:latin typeface="Century" pitchFamily="18" charset="0"/>
              </a:rPr>
              <a:t> for Machine learning</a:t>
            </a:r>
            <a:r>
              <a:rPr lang="en-US" sz="2400" dirty="0" smtClean="0">
                <a:latin typeface="Century" pitchFamily="18" charset="0"/>
              </a:rPr>
              <a:t>.</a:t>
            </a:r>
          </a:p>
          <a:p>
            <a:pPr marL="342900" indent="-342900">
              <a:buFont typeface="Wingdings" pitchFamily="2" charset="2"/>
              <a:buChar char="v"/>
            </a:pPr>
            <a:r>
              <a:rPr lang="en-US" sz="2400" dirty="0">
                <a:latin typeface="Century" pitchFamily="18" charset="0"/>
              </a:rPr>
              <a:t> </a:t>
            </a:r>
            <a:r>
              <a:rPr lang="en-US" dirty="0" smtClean="0">
                <a:latin typeface="Century" pitchFamily="18" charset="0"/>
              </a:rPr>
              <a:t> </a:t>
            </a:r>
            <a:r>
              <a:rPr lang="en-US" dirty="0" smtClean="0">
                <a:latin typeface="Century" pitchFamily="18" charset="0"/>
              </a:rPr>
              <a:t>Feature Extraction : </a:t>
            </a:r>
            <a:r>
              <a:rPr lang="en-US" dirty="0" err="1" smtClean="0">
                <a:latin typeface="Century" pitchFamily="18" charset="0"/>
              </a:rPr>
              <a:t>sklearn</a:t>
            </a:r>
            <a:r>
              <a:rPr lang="en-US" dirty="0" smtClean="0">
                <a:latin typeface="Century" pitchFamily="18" charset="0"/>
              </a:rPr>
              <a:t> feature extraction, </a:t>
            </a:r>
            <a:r>
              <a:rPr lang="en-US" dirty="0" err="1" smtClean="0">
                <a:latin typeface="Century" pitchFamily="18" charset="0"/>
              </a:rPr>
              <a:t>sklearn_feature_selection</a:t>
            </a:r>
            <a:r>
              <a:rPr lang="en-US" dirty="0" smtClean="0">
                <a:latin typeface="Century" pitchFamily="18" charset="0"/>
              </a:rPr>
              <a:t>.(</a:t>
            </a:r>
            <a:r>
              <a:rPr lang="en-US" dirty="0" err="1" smtClean="0">
                <a:latin typeface="Century" pitchFamily="18" charset="0"/>
              </a:rPr>
              <a:t>SelectKBest</a:t>
            </a:r>
            <a:r>
              <a:rPr lang="en-US" dirty="0" smtClean="0">
                <a:latin typeface="Century" pitchFamily="18" charset="0"/>
              </a:rPr>
              <a:t>, </a:t>
            </a:r>
            <a:r>
              <a:rPr lang="en-US" dirty="0" err="1" smtClean="0">
                <a:latin typeface="Century" pitchFamily="18" charset="0"/>
              </a:rPr>
              <a:t>mutual_info_classif</a:t>
            </a:r>
            <a:r>
              <a:rPr lang="en-US" dirty="0" smtClean="0">
                <a:latin typeface="Century" pitchFamily="18" charset="0"/>
              </a:rPr>
              <a:t>)</a:t>
            </a:r>
          </a:p>
          <a:p>
            <a:pPr>
              <a:buFont typeface="Wingdings" pitchFamily="2" charset="2"/>
              <a:buChar char="v"/>
            </a:pPr>
            <a:r>
              <a:rPr lang="en-US" dirty="0">
                <a:latin typeface="Century" pitchFamily="18" charset="0"/>
              </a:rPr>
              <a:t> </a:t>
            </a:r>
            <a:r>
              <a:rPr lang="en-US" sz="2400" dirty="0">
                <a:latin typeface="Century" pitchFamily="18" charset="0"/>
              </a:rPr>
              <a:t> For Deployment: Visual Studio code, HTML and CSS </a:t>
            </a:r>
          </a:p>
        </p:txBody>
      </p:sp>
      <p:sp>
        <p:nvSpPr>
          <p:cNvPr id="3" name="Title 2"/>
          <p:cNvSpPr>
            <a:spLocks noGrp="1"/>
          </p:cNvSpPr>
          <p:nvPr>
            <p:ph type="ctrTitle"/>
          </p:nvPr>
        </p:nvSpPr>
        <p:spPr>
          <a:xfrm>
            <a:off x="251520" y="188641"/>
            <a:ext cx="8352928" cy="1008112"/>
          </a:xfrm>
        </p:spPr>
        <p:txBody>
          <a:bodyPr/>
          <a:lstStyle/>
          <a:p>
            <a:pPr marL="182880" indent="0" algn="ctr">
              <a:buNone/>
            </a:pPr>
            <a:r>
              <a:rPr lang="en-US" sz="3600" dirty="0">
                <a:cs typeface="Arial" pitchFamily="34" charset="0"/>
              </a:rPr>
              <a:t>Tools and Algorithms used for project</a:t>
            </a:r>
            <a:r>
              <a:rPr lang="en-US" dirty="0">
                <a:cs typeface="Arial" pitchFamily="34" charset="0"/>
              </a:rPr>
              <a:t/>
            </a:r>
            <a:br>
              <a:rPr lang="en-US" dirty="0">
                <a:cs typeface="Arial" pitchFamily="34" charset="0"/>
              </a:rPr>
            </a:br>
            <a:endParaRPr lang="en-IN" dirty="0"/>
          </a:p>
        </p:txBody>
      </p:sp>
    </p:spTree>
    <p:extLst>
      <p:ext uri="{BB962C8B-B14F-4D97-AF65-F5344CB8AC3E}">
        <p14:creationId xmlns:p14="http://schemas.microsoft.com/office/powerpoint/2010/main" val="4946099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23528" y="1340768"/>
            <a:ext cx="8280920" cy="5184576"/>
          </a:xfrm>
        </p:spPr>
        <p:txBody>
          <a:bodyPr>
            <a:normAutofit fontScale="92500"/>
          </a:bodyPr>
          <a:lstStyle/>
          <a:p>
            <a:pPr marL="342900" indent="-342900">
              <a:buFont typeface="Arial" pitchFamily="34" charset="0"/>
              <a:buChar char="•"/>
            </a:pPr>
            <a:r>
              <a:rPr lang="en-US" dirty="0" smtClean="0">
                <a:latin typeface="Century" pitchFamily="18" charset="0"/>
              </a:rPr>
              <a:t>Natural language processing (NLP) is a subfield of artificial intelligence(AI).</a:t>
            </a:r>
          </a:p>
          <a:p>
            <a:pPr marL="342900" indent="-342900">
              <a:buFont typeface="Arial" pitchFamily="34" charset="0"/>
              <a:buChar char="•"/>
            </a:pPr>
            <a:r>
              <a:rPr lang="en-US" dirty="0">
                <a:latin typeface="Century" pitchFamily="18" charset="0"/>
              </a:rPr>
              <a:t> </a:t>
            </a:r>
            <a:r>
              <a:rPr lang="en-US" dirty="0" smtClean="0">
                <a:latin typeface="Century" pitchFamily="18" charset="0"/>
              </a:rPr>
              <a:t>Data preprocessing is a crucial step in natural language processing(NLP) that involves cleaning and transforming raw text data into a format that can be easily analyzed by machine learning algorithms.</a:t>
            </a:r>
          </a:p>
          <a:p>
            <a:pPr marL="342900" indent="-342900">
              <a:buFont typeface="Arial" pitchFamily="34" charset="0"/>
              <a:buChar char="•"/>
            </a:pPr>
            <a:r>
              <a:rPr lang="en-US" dirty="0">
                <a:latin typeface="Century" pitchFamily="18" charset="0"/>
              </a:rPr>
              <a:t> </a:t>
            </a:r>
            <a:r>
              <a:rPr lang="en-US" dirty="0" smtClean="0">
                <a:latin typeface="Century" pitchFamily="18" charset="0"/>
              </a:rPr>
              <a:t>NLP enables computers to understand natural language as humans do.</a:t>
            </a:r>
          </a:p>
          <a:p>
            <a:pPr marL="342900" indent="-342900">
              <a:buFont typeface="Arial" pitchFamily="34" charset="0"/>
              <a:buChar char="•"/>
            </a:pPr>
            <a:r>
              <a:rPr lang="en-US" dirty="0">
                <a:latin typeface="Century" pitchFamily="18" charset="0"/>
              </a:rPr>
              <a:t> </a:t>
            </a:r>
            <a:r>
              <a:rPr lang="en-US" dirty="0" smtClean="0">
                <a:latin typeface="Century" pitchFamily="18" charset="0"/>
              </a:rPr>
              <a:t>In this introduction, we will explore the importance of data preprocessing in NLP and some common techniques used for it.</a:t>
            </a:r>
          </a:p>
          <a:p>
            <a:pPr marL="342900" indent="-342900">
              <a:buFont typeface="Arial" pitchFamily="34" charset="0"/>
              <a:buChar char="•"/>
            </a:pPr>
            <a:r>
              <a:rPr lang="en-US" dirty="0">
                <a:latin typeface="Century" pitchFamily="18" charset="0"/>
              </a:rPr>
              <a:t> </a:t>
            </a:r>
            <a:r>
              <a:rPr lang="en-US" dirty="0" smtClean="0">
                <a:latin typeface="Century" pitchFamily="18" charset="0"/>
              </a:rPr>
              <a:t>once of the primary objective preprocessing is for remove any noise or irrelevant information from the text data.</a:t>
            </a:r>
          </a:p>
          <a:p>
            <a:pPr marL="342900" indent="-342900">
              <a:buFont typeface="Arial" pitchFamily="34" charset="0"/>
              <a:buChar char="•"/>
            </a:pPr>
            <a:r>
              <a:rPr lang="en-US" dirty="0">
                <a:latin typeface="Century" pitchFamily="18" charset="0"/>
              </a:rPr>
              <a:t> </a:t>
            </a:r>
            <a:r>
              <a:rPr lang="en-US" dirty="0" smtClean="0">
                <a:latin typeface="Century" pitchFamily="18" charset="0"/>
              </a:rPr>
              <a:t>This includes removing punctuation, stop words and special characters as we as correcting spelling error and normalizing text by converting it to lowercase.</a:t>
            </a:r>
            <a:endParaRPr lang="en-US" dirty="0" smtClean="0">
              <a:latin typeface="Century" pitchFamily="18" charset="0"/>
            </a:endParaRPr>
          </a:p>
        </p:txBody>
      </p:sp>
      <p:sp>
        <p:nvSpPr>
          <p:cNvPr id="3" name="Title 2"/>
          <p:cNvSpPr>
            <a:spLocks noGrp="1"/>
          </p:cNvSpPr>
          <p:nvPr>
            <p:ph type="ctrTitle"/>
          </p:nvPr>
        </p:nvSpPr>
        <p:spPr>
          <a:xfrm>
            <a:off x="395536" y="332657"/>
            <a:ext cx="8280920" cy="792087"/>
          </a:xfrm>
        </p:spPr>
        <p:txBody>
          <a:bodyPr/>
          <a:lstStyle/>
          <a:p>
            <a:pPr marL="182880" indent="0" algn="ctr">
              <a:buNone/>
            </a:pPr>
            <a:r>
              <a:rPr lang="en-US" sz="3600" dirty="0" smtClean="0"/>
              <a:t>Data </a:t>
            </a:r>
            <a:r>
              <a:rPr lang="en-US" sz="3600" dirty="0" smtClean="0"/>
              <a:t>preprocessing using NLP</a:t>
            </a:r>
            <a:endParaRPr lang="en-IN" sz="3600" dirty="0"/>
          </a:p>
        </p:txBody>
      </p:sp>
    </p:spTree>
    <p:extLst>
      <p:ext uri="{BB962C8B-B14F-4D97-AF65-F5344CB8AC3E}">
        <p14:creationId xmlns:p14="http://schemas.microsoft.com/office/powerpoint/2010/main" val="480137713"/>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11326</TotalTime>
  <Words>1332</Words>
  <Application>Microsoft Office PowerPoint</Application>
  <PresentationFormat>On-screen Show (4:3)</PresentationFormat>
  <Paragraphs>155</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Slipstream</vt:lpstr>
      <vt:lpstr>Patient condition classification and drug recommendation based on drug reviews</vt:lpstr>
      <vt:lpstr> Table of content</vt:lpstr>
      <vt:lpstr>Introduction </vt:lpstr>
      <vt:lpstr>Objective</vt:lpstr>
      <vt:lpstr>Work Flow</vt:lpstr>
      <vt:lpstr>PowerPoint Presentation</vt:lpstr>
      <vt:lpstr> Data explanation  </vt:lpstr>
      <vt:lpstr>Tools and Algorithms used for project </vt:lpstr>
      <vt:lpstr>Data preprocessing using NLP</vt:lpstr>
      <vt:lpstr>Preprocessing </vt:lpstr>
      <vt:lpstr>Data Visualization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MODELING</vt:lpstr>
      <vt:lpstr>PREDICTION</vt:lpstr>
      <vt:lpstr>Data Partition </vt:lpstr>
      <vt:lpstr>MODEL BUILDING</vt:lpstr>
      <vt:lpstr>DEPLOYMENT</vt:lpstr>
      <vt:lpstr>PowerPoint Presentation</vt:lpstr>
      <vt:lpstr>Challenges and its solution</vt:lpstr>
      <vt:lpstr>Advantages</vt:lpstr>
      <vt:lpstr>Conclusion</vt:lpstr>
      <vt:lpstr>PowerPoint Presentation</vt:lpstr>
      <vt:lpstr>Scope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63</cp:revision>
  <dcterms:created xsi:type="dcterms:W3CDTF">2023-11-28T08:53:44Z</dcterms:created>
  <dcterms:modified xsi:type="dcterms:W3CDTF">2023-12-11T07:10:23Z</dcterms:modified>
</cp:coreProperties>
</file>