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82" r:id="rId3"/>
    <p:sldId id="260" r:id="rId4"/>
    <p:sldId id="261" r:id="rId5"/>
    <p:sldId id="283" r:id="rId6"/>
    <p:sldId id="262" r:id="rId7"/>
    <p:sldId id="288" r:id="rId8"/>
    <p:sldId id="289" r:id="rId9"/>
    <p:sldId id="290" r:id="rId10"/>
    <p:sldId id="263" r:id="rId11"/>
    <p:sldId id="266" r:id="rId12"/>
    <p:sldId id="284" r:id="rId13"/>
    <p:sldId id="268" r:id="rId14"/>
    <p:sldId id="264" r:id="rId15"/>
    <p:sldId id="286" r:id="rId16"/>
    <p:sldId id="285" r:id="rId17"/>
    <p:sldId id="287" r:id="rId18"/>
    <p:sldId id="280" r:id="rId19"/>
    <p:sldId id="279" r:id="rId20"/>
    <p:sldId id="259" r:id="rId21"/>
  </p:sldIdLst>
  <p:sldSz cx="12192000" cy="6858000"/>
  <p:notesSz cx="6858000" cy="9144000"/>
  <p:embeddedFontLst>
    <p:embeddedFont>
      <p:font typeface="Libre Baskerville" panose="02000000000000000000" pitchFamily="2" charset="0"/>
      <p:regular r:id="rId23"/>
      <p:bold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25ABBD-F071-46E6-81A6-857C3AC7D268}" v="36" dt="2025-01-24T16:17:57.1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customschemas.google.com/relationships/presentationmetadata" Target="meta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jali Kunaboyina" userId="786610f670257514" providerId="LiveId" clId="{AE25ABBD-F071-46E6-81A6-857C3AC7D268}"/>
    <pc:docChg chg="undo custSel addSld delSld modSld sldOrd">
      <pc:chgData name="Anjali Kunaboyina" userId="786610f670257514" providerId="LiveId" clId="{AE25ABBD-F071-46E6-81A6-857C3AC7D268}" dt="2025-01-24T17:09:28.623" v="1521"/>
      <pc:docMkLst>
        <pc:docMk/>
      </pc:docMkLst>
      <pc:sldChg chg="modSp mod">
        <pc:chgData name="Anjali Kunaboyina" userId="786610f670257514" providerId="LiveId" clId="{AE25ABBD-F071-46E6-81A6-857C3AC7D268}" dt="2025-01-23T15:47:34.195" v="222" actId="14100"/>
        <pc:sldMkLst>
          <pc:docMk/>
          <pc:sldMk cId="0" sldId="259"/>
        </pc:sldMkLst>
        <pc:spChg chg="mod">
          <ac:chgData name="Anjali Kunaboyina" userId="786610f670257514" providerId="LiveId" clId="{AE25ABBD-F071-46E6-81A6-857C3AC7D268}" dt="2025-01-23T15:47:34.195" v="222" actId="14100"/>
          <ac:spMkLst>
            <pc:docMk/>
            <pc:sldMk cId="0" sldId="259"/>
            <ac:spMk id="117" creationId="{00000000-0000-0000-0000-000000000000}"/>
          </ac:spMkLst>
        </pc:spChg>
      </pc:sldChg>
      <pc:sldChg chg="addSp delSp modSp mod">
        <pc:chgData name="Anjali Kunaboyina" userId="786610f670257514" providerId="LiveId" clId="{AE25ABBD-F071-46E6-81A6-857C3AC7D268}" dt="2025-01-24T15:53:37.279" v="1284" actId="1076"/>
        <pc:sldMkLst>
          <pc:docMk/>
          <pc:sldMk cId="1595647258" sldId="264"/>
        </pc:sldMkLst>
        <pc:spChg chg="mod">
          <ac:chgData name="Anjali Kunaboyina" userId="786610f670257514" providerId="LiveId" clId="{AE25ABBD-F071-46E6-81A6-857C3AC7D268}" dt="2025-01-24T15:53:37.279" v="1284" actId="1076"/>
          <ac:spMkLst>
            <pc:docMk/>
            <pc:sldMk cId="1595647258" sldId="264"/>
            <ac:spMk id="2" creationId="{0AD9017D-2F15-5CDF-A6AE-D452E99B22A1}"/>
          </ac:spMkLst>
        </pc:spChg>
        <pc:spChg chg="add mod">
          <ac:chgData name="Anjali Kunaboyina" userId="786610f670257514" providerId="LiveId" clId="{AE25ABBD-F071-46E6-81A6-857C3AC7D268}" dt="2025-01-24T15:33:38.326" v="1135" actId="1076"/>
          <ac:spMkLst>
            <pc:docMk/>
            <pc:sldMk cId="1595647258" sldId="264"/>
            <ac:spMk id="4" creationId="{A5C462DB-1DB6-7D8E-4539-26D95C703E2E}"/>
          </ac:spMkLst>
        </pc:spChg>
        <pc:spChg chg="del mod">
          <ac:chgData name="Anjali Kunaboyina" userId="786610f670257514" providerId="LiveId" clId="{AE25ABBD-F071-46E6-81A6-857C3AC7D268}" dt="2025-01-23T11:12:10.749" v="61"/>
          <ac:spMkLst>
            <pc:docMk/>
            <pc:sldMk cId="1595647258" sldId="264"/>
            <ac:spMk id="5" creationId="{810AAFBA-86D9-B67E-026B-019243C21B66}"/>
          </ac:spMkLst>
        </pc:spChg>
        <pc:picChg chg="del">
          <ac:chgData name="Anjali Kunaboyina" userId="786610f670257514" providerId="LiveId" clId="{AE25ABBD-F071-46E6-81A6-857C3AC7D268}" dt="2025-01-23T11:11:57.286" v="58" actId="21"/>
          <ac:picMkLst>
            <pc:docMk/>
            <pc:sldMk cId="1595647258" sldId="264"/>
            <ac:picMk id="4" creationId="{2DE9C167-E07A-AEE4-3245-571EA71E5D68}"/>
          </ac:picMkLst>
        </pc:picChg>
        <pc:picChg chg="add mod modCrop">
          <ac:chgData name="Anjali Kunaboyina" userId="786610f670257514" providerId="LiveId" clId="{AE25ABBD-F071-46E6-81A6-857C3AC7D268}" dt="2025-01-24T15:33:59.336" v="1139" actId="1076"/>
          <ac:picMkLst>
            <pc:docMk/>
            <pc:sldMk cId="1595647258" sldId="264"/>
            <ac:picMk id="5" creationId="{8C0581CE-1C19-8CBE-A1EB-69E1BD9D1558}"/>
          </ac:picMkLst>
        </pc:picChg>
        <pc:picChg chg="add mod modCrop">
          <ac:chgData name="Anjali Kunaboyina" userId="786610f670257514" providerId="LiveId" clId="{AE25ABBD-F071-46E6-81A6-857C3AC7D268}" dt="2025-01-24T15:33:49.144" v="1137" actId="1076"/>
          <ac:picMkLst>
            <pc:docMk/>
            <pc:sldMk cId="1595647258" sldId="264"/>
            <ac:picMk id="7" creationId="{9E27D873-1F98-64E7-630C-6C4967E33C12}"/>
          </ac:picMkLst>
        </pc:picChg>
      </pc:sldChg>
      <pc:sldChg chg="addSp modSp mod">
        <pc:chgData name="Anjali Kunaboyina" userId="786610f670257514" providerId="LiveId" clId="{AE25ABBD-F071-46E6-81A6-857C3AC7D268}" dt="2025-01-24T15:42:11.711" v="1167" actId="255"/>
        <pc:sldMkLst>
          <pc:docMk/>
          <pc:sldMk cId="3490550777" sldId="266"/>
        </pc:sldMkLst>
        <pc:spChg chg="mod">
          <ac:chgData name="Anjali Kunaboyina" userId="786610f670257514" providerId="LiveId" clId="{AE25ABBD-F071-46E6-81A6-857C3AC7D268}" dt="2025-01-24T11:58:10.633" v="888" actId="1076"/>
          <ac:spMkLst>
            <pc:docMk/>
            <pc:sldMk cId="3490550777" sldId="266"/>
            <ac:spMk id="2" creationId="{9CB5DE99-DF86-6861-0F39-7AECD341D094}"/>
          </ac:spMkLst>
        </pc:spChg>
        <pc:spChg chg="add mod">
          <ac:chgData name="Anjali Kunaboyina" userId="786610f670257514" providerId="LiveId" clId="{AE25ABBD-F071-46E6-81A6-857C3AC7D268}" dt="2025-01-24T15:42:11.711" v="1167" actId="255"/>
          <ac:spMkLst>
            <pc:docMk/>
            <pc:sldMk cId="3490550777" sldId="266"/>
            <ac:spMk id="4" creationId="{36E2975E-A675-8FA1-889F-C3EA876880A8}"/>
          </ac:spMkLst>
        </pc:spChg>
        <pc:picChg chg="mod modCrop">
          <ac:chgData name="Anjali Kunaboyina" userId="786610f670257514" providerId="LiveId" clId="{AE25ABBD-F071-46E6-81A6-857C3AC7D268}" dt="2025-01-24T11:59:44.564" v="905" actId="1076"/>
          <ac:picMkLst>
            <pc:docMk/>
            <pc:sldMk cId="3490550777" sldId="266"/>
            <ac:picMk id="7" creationId="{A0EF82D9-D488-5208-FB97-F71A7993F592}"/>
          </ac:picMkLst>
        </pc:picChg>
      </pc:sldChg>
      <pc:sldChg chg="modSp mod">
        <pc:chgData name="Anjali Kunaboyina" userId="786610f670257514" providerId="LiveId" clId="{AE25ABBD-F071-46E6-81A6-857C3AC7D268}" dt="2025-01-24T10:21:14.798" v="435" actId="20577"/>
        <pc:sldMkLst>
          <pc:docMk/>
          <pc:sldMk cId="1782082205" sldId="268"/>
        </pc:sldMkLst>
        <pc:spChg chg="mod">
          <ac:chgData name="Anjali Kunaboyina" userId="786610f670257514" providerId="LiveId" clId="{AE25ABBD-F071-46E6-81A6-857C3AC7D268}" dt="2025-01-24T10:21:14.798" v="435" actId="20577"/>
          <ac:spMkLst>
            <pc:docMk/>
            <pc:sldMk cId="1782082205" sldId="268"/>
            <ac:spMk id="3" creationId="{46029C6B-87E2-A5DB-BFCB-741B8861AA96}"/>
          </ac:spMkLst>
        </pc:spChg>
      </pc:sldChg>
      <pc:sldChg chg="delSp modSp del mod">
        <pc:chgData name="Anjali Kunaboyina" userId="786610f670257514" providerId="LiveId" clId="{AE25ABBD-F071-46E6-81A6-857C3AC7D268}" dt="2025-01-23T17:21:19.251" v="388" actId="2696"/>
        <pc:sldMkLst>
          <pc:docMk/>
          <pc:sldMk cId="1305495077" sldId="269"/>
        </pc:sldMkLst>
        <pc:spChg chg="mod">
          <ac:chgData name="Anjali Kunaboyina" userId="786610f670257514" providerId="LiveId" clId="{AE25ABBD-F071-46E6-81A6-857C3AC7D268}" dt="2025-01-23T15:45:30.318" v="207" actId="20577"/>
          <ac:spMkLst>
            <pc:docMk/>
            <pc:sldMk cId="1305495077" sldId="269"/>
            <ac:spMk id="5" creationId="{DE74F7B8-F307-9860-70C9-96CAA69049F6}"/>
          </ac:spMkLst>
        </pc:spChg>
        <pc:spChg chg="del">
          <ac:chgData name="Anjali Kunaboyina" userId="786610f670257514" providerId="LiveId" clId="{AE25ABBD-F071-46E6-81A6-857C3AC7D268}" dt="2025-01-23T15:45:39.965" v="209" actId="478"/>
          <ac:spMkLst>
            <pc:docMk/>
            <pc:sldMk cId="1305495077" sldId="269"/>
            <ac:spMk id="6" creationId="{5974E7C5-FC78-7AE2-9662-6268715787C7}"/>
          </ac:spMkLst>
        </pc:spChg>
        <pc:picChg chg="del">
          <ac:chgData name="Anjali Kunaboyina" userId="786610f670257514" providerId="LiveId" clId="{AE25ABBD-F071-46E6-81A6-857C3AC7D268}" dt="2025-01-23T15:45:34.221" v="208" actId="21"/>
          <ac:picMkLst>
            <pc:docMk/>
            <pc:sldMk cId="1305495077" sldId="269"/>
            <ac:picMk id="5122" creationId="{24E2F511-4503-BFC7-E566-29DDCED13857}"/>
          </ac:picMkLst>
        </pc:picChg>
      </pc:sldChg>
      <pc:sldChg chg="delSp modSp del mod">
        <pc:chgData name="Anjali Kunaboyina" userId="786610f670257514" providerId="LiveId" clId="{AE25ABBD-F071-46E6-81A6-857C3AC7D268}" dt="2025-01-23T17:21:15.811" v="387" actId="2696"/>
        <pc:sldMkLst>
          <pc:docMk/>
          <pc:sldMk cId="2769428266" sldId="275"/>
        </pc:sldMkLst>
        <pc:spChg chg="del mod">
          <ac:chgData name="Anjali Kunaboyina" userId="786610f670257514" providerId="LiveId" clId="{AE25ABBD-F071-46E6-81A6-857C3AC7D268}" dt="2025-01-23T16:50:24.726" v="353"/>
          <ac:spMkLst>
            <pc:docMk/>
            <pc:sldMk cId="2769428266" sldId="275"/>
            <ac:spMk id="2" creationId="{36CE708B-8B1A-2F1F-6487-E7AADC8E1020}"/>
          </ac:spMkLst>
        </pc:spChg>
        <pc:picChg chg="del">
          <ac:chgData name="Anjali Kunaboyina" userId="786610f670257514" providerId="LiveId" clId="{AE25ABBD-F071-46E6-81A6-857C3AC7D268}" dt="2025-01-23T15:45:23.863" v="199" actId="21"/>
          <ac:picMkLst>
            <pc:docMk/>
            <pc:sldMk cId="2769428266" sldId="275"/>
            <ac:picMk id="6146" creationId="{1471C7DF-8AA5-AFC0-0C43-E62B34A3DA22}"/>
          </ac:picMkLst>
        </pc:picChg>
      </pc:sldChg>
      <pc:sldChg chg="modSp mod">
        <pc:chgData name="Anjali Kunaboyina" userId="786610f670257514" providerId="LiveId" clId="{AE25ABBD-F071-46E6-81A6-857C3AC7D268}" dt="2025-01-24T16:36:26.497" v="1519" actId="1076"/>
        <pc:sldMkLst>
          <pc:docMk/>
          <pc:sldMk cId="2911352254" sldId="279"/>
        </pc:sldMkLst>
        <pc:spChg chg="mod">
          <ac:chgData name="Anjali Kunaboyina" userId="786610f670257514" providerId="LiveId" clId="{AE25ABBD-F071-46E6-81A6-857C3AC7D268}" dt="2025-01-24T16:36:20.289" v="1518" actId="1076"/>
          <ac:spMkLst>
            <pc:docMk/>
            <pc:sldMk cId="2911352254" sldId="279"/>
            <ac:spMk id="2" creationId="{C85B1234-8173-5895-633E-E66A3AA9AA72}"/>
          </ac:spMkLst>
        </pc:spChg>
        <pc:spChg chg="mod">
          <ac:chgData name="Anjali Kunaboyina" userId="786610f670257514" providerId="LiveId" clId="{AE25ABBD-F071-46E6-81A6-857C3AC7D268}" dt="2025-01-24T16:36:26.497" v="1519" actId="1076"/>
          <ac:spMkLst>
            <pc:docMk/>
            <pc:sldMk cId="2911352254" sldId="279"/>
            <ac:spMk id="3" creationId="{FE1940EF-9DA0-4316-7911-85D386ABBCB3}"/>
          </ac:spMkLst>
        </pc:spChg>
      </pc:sldChg>
      <pc:sldChg chg="modSp mod ord">
        <pc:chgData name="Anjali Kunaboyina" userId="786610f670257514" providerId="LiveId" clId="{AE25ABBD-F071-46E6-81A6-857C3AC7D268}" dt="2025-01-24T16:32:59.231" v="1502"/>
        <pc:sldMkLst>
          <pc:docMk/>
          <pc:sldMk cId="4150407439" sldId="280"/>
        </pc:sldMkLst>
        <pc:spChg chg="mod">
          <ac:chgData name="Anjali Kunaboyina" userId="786610f670257514" providerId="LiveId" clId="{AE25ABBD-F071-46E6-81A6-857C3AC7D268}" dt="2025-01-23T17:29:28.604" v="431" actId="1076"/>
          <ac:spMkLst>
            <pc:docMk/>
            <pc:sldMk cId="4150407439" sldId="280"/>
            <ac:spMk id="2" creationId="{16AD4F64-1E34-B7CF-7741-4CE3C359CB41}"/>
          </ac:spMkLst>
        </pc:spChg>
        <pc:spChg chg="mod">
          <ac:chgData name="Anjali Kunaboyina" userId="786610f670257514" providerId="LiveId" clId="{AE25ABBD-F071-46E6-81A6-857C3AC7D268}" dt="2025-01-23T17:29:03.725" v="428" actId="14100"/>
          <ac:spMkLst>
            <pc:docMk/>
            <pc:sldMk cId="4150407439" sldId="280"/>
            <ac:spMk id="3" creationId="{E730A36A-D00C-E5AB-5852-5906F7028B9A}"/>
          </ac:spMkLst>
        </pc:spChg>
      </pc:sldChg>
      <pc:sldChg chg="modSp del mod">
        <pc:chgData name="Anjali Kunaboyina" userId="786610f670257514" providerId="LiveId" clId="{AE25ABBD-F071-46E6-81A6-857C3AC7D268}" dt="2025-01-23T15:50:00.486" v="232" actId="2696"/>
        <pc:sldMkLst>
          <pc:docMk/>
          <pc:sldMk cId="4120988314" sldId="281"/>
        </pc:sldMkLst>
        <pc:spChg chg="mod">
          <ac:chgData name="Anjali Kunaboyina" userId="786610f670257514" providerId="LiveId" clId="{AE25ABBD-F071-46E6-81A6-857C3AC7D268}" dt="2025-01-23T15:49:33.981" v="231" actId="1076"/>
          <ac:spMkLst>
            <pc:docMk/>
            <pc:sldMk cId="4120988314" sldId="281"/>
            <ac:spMk id="2" creationId="{1A829AA6-2614-C6F7-0900-780DDD35C5B8}"/>
          </ac:spMkLst>
        </pc:spChg>
      </pc:sldChg>
      <pc:sldChg chg="modSp mod">
        <pc:chgData name="Anjali Kunaboyina" userId="786610f670257514" providerId="LiveId" clId="{AE25ABBD-F071-46E6-81A6-857C3AC7D268}" dt="2025-01-24T11:40:14.094" v="636" actId="20577"/>
        <pc:sldMkLst>
          <pc:docMk/>
          <pc:sldMk cId="378904016" sldId="282"/>
        </pc:sldMkLst>
        <pc:spChg chg="mod">
          <ac:chgData name="Anjali Kunaboyina" userId="786610f670257514" providerId="LiveId" clId="{AE25ABBD-F071-46E6-81A6-857C3AC7D268}" dt="2025-01-24T11:40:14.094" v="636" actId="20577"/>
          <ac:spMkLst>
            <pc:docMk/>
            <pc:sldMk cId="378904016" sldId="282"/>
            <ac:spMk id="5" creationId="{94F848A5-9C14-B647-DFAF-B5BCA4A3B403}"/>
          </ac:spMkLst>
        </pc:spChg>
      </pc:sldChg>
      <pc:sldChg chg="modSp mod">
        <pc:chgData name="Anjali Kunaboyina" userId="786610f670257514" providerId="LiveId" clId="{AE25ABBD-F071-46E6-81A6-857C3AC7D268}" dt="2025-01-24T10:45:08.105" v="436" actId="5793"/>
        <pc:sldMkLst>
          <pc:docMk/>
          <pc:sldMk cId="1256290595" sldId="283"/>
        </pc:sldMkLst>
        <pc:spChg chg="mod">
          <ac:chgData name="Anjali Kunaboyina" userId="786610f670257514" providerId="LiveId" clId="{AE25ABBD-F071-46E6-81A6-857C3AC7D268}" dt="2025-01-24T10:45:08.105" v="436" actId="5793"/>
          <ac:spMkLst>
            <pc:docMk/>
            <pc:sldMk cId="1256290595" sldId="283"/>
            <ac:spMk id="3" creationId="{F044E04A-0149-87ED-320E-2FDA3AFCDF6B}"/>
          </ac:spMkLst>
        </pc:spChg>
      </pc:sldChg>
      <pc:sldChg chg="addSp delSp modSp mod">
        <pc:chgData name="Anjali Kunaboyina" userId="786610f670257514" providerId="LiveId" clId="{AE25ABBD-F071-46E6-81A6-857C3AC7D268}" dt="2025-01-24T12:17:56.650" v="1127" actId="12"/>
        <pc:sldMkLst>
          <pc:docMk/>
          <pc:sldMk cId="1748769808" sldId="284"/>
        </pc:sldMkLst>
        <pc:spChg chg="mod">
          <ac:chgData name="Anjali Kunaboyina" userId="786610f670257514" providerId="LiveId" clId="{AE25ABBD-F071-46E6-81A6-857C3AC7D268}" dt="2025-01-24T12:06:53.831" v="987" actId="122"/>
          <ac:spMkLst>
            <pc:docMk/>
            <pc:sldMk cId="1748769808" sldId="284"/>
            <ac:spMk id="2" creationId="{BD085FCF-E637-6F7A-A60D-B3F19540F9BD}"/>
          </ac:spMkLst>
        </pc:spChg>
        <pc:spChg chg="add del mod">
          <ac:chgData name="Anjali Kunaboyina" userId="786610f670257514" providerId="LiveId" clId="{AE25ABBD-F071-46E6-81A6-857C3AC7D268}" dt="2025-01-24T12:08:26.724" v="1004"/>
          <ac:spMkLst>
            <pc:docMk/>
            <pc:sldMk cId="1748769808" sldId="284"/>
            <ac:spMk id="3" creationId="{828927A1-7F68-05DF-B08F-335CB0BE458A}"/>
          </ac:spMkLst>
        </pc:spChg>
        <pc:spChg chg="add mod">
          <ac:chgData name="Anjali Kunaboyina" userId="786610f670257514" providerId="LiveId" clId="{AE25ABBD-F071-46E6-81A6-857C3AC7D268}" dt="2025-01-24T12:17:56.650" v="1127" actId="12"/>
          <ac:spMkLst>
            <pc:docMk/>
            <pc:sldMk cId="1748769808" sldId="284"/>
            <ac:spMk id="7" creationId="{55147013-29BD-2C23-B5EE-3DD28300C8A4}"/>
          </ac:spMkLst>
        </pc:spChg>
        <pc:picChg chg="add del mod modCrop">
          <ac:chgData name="Anjali Kunaboyina" userId="786610f670257514" providerId="LiveId" clId="{AE25ABBD-F071-46E6-81A6-857C3AC7D268}" dt="2025-01-24T12:09:09.020" v="1010" actId="1076"/>
          <ac:picMkLst>
            <pc:docMk/>
            <pc:sldMk cId="1748769808" sldId="284"/>
            <ac:picMk id="4" creationId="{CB833317-E7D6-023C-D96A-793246438221}"/>
          </ac:picMkLst>
        </pc:picChg>
        <pc:picChg chg="mod modCrop">
          <ac:chgData name="Anjali Kunaboyina" userId="786610f670257514" providerId="LiveId" clId="{AE25ABBD-F071-46E6-81A6-857C3AC7D268}" dt="2025-01-24T12:09:18.984" v="1012" actId="14100"/>
          <ac:picMkLst>
            <pc:docMk/>
            <pc:sldMk cId="1748769808" sldId="284"/>
            <ac:picMk id="6" creationId="{C32289C3-69AB-8476-29C9-31CC46F6CD67}"/>
          </ac:picMkLst>
        </pc:picChg>
      </pc:sldChg>
      <pc:sldChg chg="addSp delSp modSp mod">
        <pc:chgData name="Anjali Kunaboyina" userId="786610f670257514" providerId="LiveId" clId="{AE25ABBD-F071-46E6-81A6-857C3AC7D268}" dt="2025-01-24T16:08:56.245" v="1355" actId="1076"/>
        <pc:sldMkLst>
          <pc:docMk/>
          <pc:sldMk cId="175542846" sldId="285"/>
        </pc:sldMkLst>
        <pc:spChg chg="mod">
          <ac:chgData name="Anjali Kunaboyina" userId="786610f670257514" providerId="LiveId" clId="{AE25ABBD-F071-46E6-81A6-857C3AC7D268}" dt="2025-01-24T16:08:56.245" v="1355" actId="1076"/>
          <ac:spMkLst>
            <pc:docMk/>
            <pc:sldMk cId="175542846" sldId="285"/>
            <ac:spMk id="2" creationId="{96FF1485-9F44-9EC4-D8A9-E80D02D1DFBA}"/>
          </ac:spMkLst>
        </pc:spChg>
        <pc:spChg chg="add mod">
          <ac:chgData name="Anjali Kunaboyina" userId="786610f670257514" providerId="LiveId" clId="{AE25ABBD-F071-46E6-81A6-857C3AC7D268}" dt="2025-01-24T16:08:03.630" v="1344" actId="1076"/>
          <ac:spMkLst>
            <pc:docMk/>
            <pc:sldMk cId="175542846" sldId="285"/>
            <ac:spMk id="3" creationId="{B3950B32-F180-D1DE-DA92-DF6E7351E215}"/>
          </ac:spMkLst>
        </pc:spChg>
        <pc:picChg chg="add del mod">
          <ac:chgData name="Anjali Kunaboyina" userId="786610f670257514" providerId="LiveId" clId="{AE25ABBD-F071-46E6-81A6-857C3AC7D268}" dt="2025-01-23T16:31:06.483" v="283" actId="21"/>
          <ac:picMkLst>
            <pc:docMk/>
            <pc:sldMk cId="175542846" sldId="285"/>
            <ac:picMk id="4" creationId="{1CB2C2BB-83E3-CAA3-4C23-23DE9324DE6B}"/>
          </ac:picMkLst>
        </pc:picChg>
        <pc:picChg chg="add mod modCrop">
          <ac:chgData name="Anjali Kunaboyina" userId="786610f670257514" providerId="LiveId" clId="{AE25ABBD-F071-46E6-81A6-857C3AC7D268}" dt="2025-01-24T16:08:13.669" v="1346" actId="1076"/>
          <ac:picMkLst>
            <pc:docMk/>
            <pc:sldMk cId="175542846" sldId="285"/>
            <ac:picMk id="6" creationId="{1F779688-7FCC-B212-BBDC-5694B041E86D}"/>
          </ac:picMkLst>
        </pc:picChg>
        <pc:picChg chg="add mod modCrop">
          <ac:chgData name="Anjali Kunaboyina" userId="786610f670257514" providerId="LiveId" clId="{AE25ABBD-F071-46E6-81A6-857C3AC7D268}" dt="2025-01-24T16:08:08.458" v="1345" actId="1076"/>
          <ac:picMkLst>
            <pc:docMk/>
            <pc:sldMk cId="175542846" sldId="285"/>
            <ac:picMk id="8" creationId="{16B573E4-B7A3-3124-DCCD-394D1A5DEC4B}"/>
          </ac:picMkLst>
        </pc:picChg>
        <pc:picChg chg="del">
          <ac:chgData name="Anjali Kunaboyina" userId="786610f670257514" providerId="LiveId" clId="{AE25ABBD-F071-46E6-81A6-857C3AC7D268}" dt="2025-01-23T14:59:25.034" v="110" actId="21"/>
          <ac:picMkLst>
            <pc:docMk/>
            <pc:sldMk cId="175542846" sldId="285"/>
            <ac:picMk id="3076" creationId="{767C3E09-F44A-0D41-7A09-394542AD5CB0}"/>
          </ac:picMkLst>
        </pc:picChg>
      </pc:sldChg>
      <pc:sldChg chg="addSp delSp modSp mod ord">
        <pc:chgData name="Anjali Kunaboyina" userId="786610f670257514" providerId="LiveId" clId="{AE25ABBD-F071-46E6-81A6-857C3AC7D268}" dt="2025-01-24T15:53:10.435" v="1283" actId="14100"/>
        <pc:sldMkLst>
          <pc:docMk/>
          <pc:sldMk cId="329964224" sldId="286"/>
        </pc:sldMkLst>
        <pc:spChg chg="add del mod">
          <ac:chgData name="Anjali Kunaboyina" userId="786610f670257514" providerId="LiveId" clId="{AE25ABBD-F071-46E6-81A6-857C3AC7D268}" dt="2025-01-24T15:41:24.835" v="1165"/>
          <ac:spMkLst>
            <pc:docMk/>
            <pc:sldMk cId="329964224" sldId="286"/>
            <ac:spMk id="2" creationId="{07CDB502-D5D7-A95C-8080-3F899E2815E5}"/>
          </ac:spMkLst>
        </pc:spChg>
        <pc:spChg chg="del mod">
          <ac:chgData name="Anjali Kunaboyina" userId="786610f670257514" providerId="LiveId" clId="{AE25ABBD-F071-46E6-81A6-857C3AC7D268}" dt="2025-01-23T16:55:13.673" v="369" actId="21"/>
          <ac:spMkLst>
            <pc:docMk/>
            <pc:sldMk cId="329964224" sldId="286"/>
            <ac:spMk id="2" creationId="{6D1BF1B9-C878-3D1F-66ED-EA7C9BDDA574}"/>
          </ac:spMkLst>
        </pc:spChg>
        <pc:spChg chg="add del mod">
          <ac:chgData name="Anjali Kunaboyina" userId="786610f670257514" providerId="LiveId" clId="{AE25ABBD-F071-46E6-81A6-857C3AC7D268}" dt="2025-01-23T15:36:34.722" v="155"/>
          <ac:spMkLst>
            <pc:docMk/>
            <pc:sldMk cId="329964224" sldId="286"/>
            <ac:spMk id="3" creationId="{617C5F93-1F95-EA9F-0B39-3D289D21BA4C}"/>
          </ac:spMkLst>
        </pc:spChg>
        <pc:spChg chg="add mod">
          <ac:chgData name="Anjali Kunaboyina" userId="786610f670257514" providerId="LiveId" clId="{AE25ABBD-F071-46E6-81A6-857C3AC7D268}" dt="2025-01-24T15:49:46.394" v="1221" actId="113"/>
          <ac:spMkLst>
            <pc:docMk/>
            <pc:sldMk cId="329964224" sldId="286"/>
            <ac:spMk id="3" creationId="{644F3B3A-3368-8B39-368D-536B41ACA7E6}"/>
          </ac:spMkLst>
        </pc:spChg>
        <pc:spChg chg="add del mod">
          <ac:chgData name="Anjali Kunaboyina" userId="786610f670257514" providerId="LiveId" clId="{AE25ABBD-F071-46E6-81A6-857C3AC7D268}" dt="2025-01-23T15:37:02.281" v="161"/>
          <ac:spMkLst>
            <pc:docMk/>
            <pc:sldMk cId="329964224" sldId="286"/>
            <ac:spMk id="4" creationId="{3524A7D2-096D-5739-903D-39CFD62B7E92}"/>
          </ac:spMkLst>
        </pc:spChg>
        <pc:spChg chg="add mod">
          <ac:chgData name="Anjali Kunaboyina" userId="786610f670257514" providerId="LiveId" clId="{AE25ABBD-F071-46E6-81A6-857C3AC7D268}" dt="2025-01-24T15:53:10.435" v="1283" actId="14100"/>
          <ac:spMkLst>
            <pc:docMk/>
            <pc:sldMk cId="329964224" sldId="286"/>
            <ac:spMk id="4" creationId="{8B411436-7B2E-05B3-1C23-EF40092327DE}"/>
          </ac:spMkLst>
        </pc:spChg>
        <pc:spChg chg="add del mod">
          <ac:chgData name="Anjali Kunaboyina" userId="786610f670257514" providerId="LiveId" clId="{AE25ABBD-F071-46E6-81A6-857C3AC7D268}" dt="2025-01-23T15:45:11.011" v="198"/>
          <ac:spMkLst>
            <pc:docMk/>
            <pc:sldMk cId="329964224" sldId="286"/>
            <ac:spMk id="5" creationId="{95573E21-8FD4-8991-D889-B22882D28140}"/>
          </ac:spMkLst>
        </pc:spChg>
        <pc:picChg chg="add mod modCrop">
          <ac:chgData name="Anjali Kunaboyina" userId="786610f670257514" providerId="LiveId" clId="{AE25ABBD-F071-46E6-81A6-857C3AC7D268}" dt="2025-01-24T15:50:04.678" v="1224" actId="14100"/>
          <ac:picMkLst>
            <pc:docMk/>
            <pc:sldMk cId="329964224" sldId="286"/>
            <ac:picMk id="7" creationId="{9490F6D4-2F8E-41AB-D78E-13AF67B291F7}"/>
          </ac:picMkLst>
        </pc:picChg>
        <pc:picChg chg="add mod modCrop">
          <ac:chgData name="Anjali Kunaboyina" userId="786610f670257514" providerId="LiveId" clId="{AE25ABBD-F071-46E6-81A6-857C3AC7D268}" dt="2025-01-24T15:49:54.727" v="1222" actId="14100"/>
          <ac:picMkLst>
            <pc:docMk/>
            <pc:sldMk cId="329964224" sldId="286"/>
            <ac:picMk id="9" creationId="{394E52BF-6914-5FE6-378C-0CBE9B749FAC}"/>
          </ac:picMkLst>
        </pc:picChg>
        <pc:picChg chg="del">
          <ac:chgData name="Anjali Kunaboyina" userId="786610f670257514" providerId="LiveId" clId="{AE25ABBD-F071-46E6-81A6-857C3AC7D268}" dt="2025-01-23T15:31:04.233" v="123" actId="21"/>
          <ac:picMkLst>
            <pc:docMk/>
            <pc:sldMk cId="329964224" sldId="286"/>
            <ac:picMk id="4098" creationId="{5E74C346-E4C4-381C-8139-1762B99B1B48}"/>
          </ac:picMkLst>
        </pc:picChg>
      </pc:sldChg>
      <pc:sldChg chg="addSp delSp modSp new mod">
        <pc:chgData name="Anjali Kunaboyina" userId="786610f670257514" providerId="LiveId" clId="{AE25ABBD-F071-46E6-81A6-857C3AC7D268}" dt="2025-01-24T16:19:39.095" v="1408" actId="1076"/>
        <pc:sldMkLst>
          <pc:docMk/>
          <pc:sldMk cId="576863474" sldId="287"/>
        </pc:sldMkLst>
        <pc:spChg chg="add mod">
          <ac:chgData name="Anjali Kunaboyina" userId="786610f670257514" providerId="LiveId" clId="{AE25ABBD-F071-46E6-81A6-857C3AC7D268}" dt="2025-01-24T16:17:17.652" v="1381" actId="1076"/>
          <ac:spMkLst>
            <pc:docMk/>
            <pc:sldMk cId="576863474" sldId="287"/>
            <ac:spMk id="2" creationId="{450BA758-C2D6-3355-7070-32449DC6A888}"/>
          </ac:spMkLst>
        </pc:spChg>
        <pc:spChg chg="add mod">
          <ac:chgData name="Anjali Kunaboyina" userId="786610f670257514" providerId="LiveId" clId="{AE25ABBD-F071-46E6-81A6-857C3AC7D268}" dt="2025-01-24T16:19:39.095" v="1408" actId="1076"/>
          <ac:spMkLst>
            <pc:docMk/>
            <pc:sldMk cId="576863474" sldId="287"/>
            <ac:spMk id="4" creationId="{40E00A07-A993-5AA4-341C-65AE2AA029E6}"/>
          </ac:spMkLst>
        </pc:spChg>
        <pc:picChg chg="add mod modCrop">
          <ac:chgData name="Anjali Kunaboyina" userId="786610f670257514" providerId="LiveId" clId="{AE25ABBD-F071-46E6-81A6-857C3AC7D268}" dt="2025-01-24T16:19:06.298" v="1401" actId="1076"/>
          <ac:picMkLst>
            <pc:docMk/>
            <pc:sldMk cId="576863474" sldId="287"/>
            <ac:picMk id="3" creationId="{DA517BD0-8CA4-C639-F0CE-82657222C8D5}"/>
          </ac:picMkLst>
        </pc:picChg>
        <pc:picChg chg="add del mod">
          <ac:chgData name="Anjali Kunaboyina" userId="786610f670257514" providerId="LiveId" clId="{AE25ABBD-F071-46E6-81A6-857C3AC7D268}" dt="2025-01-23T16:35:07.065" v="307" actId="21"/>
          <ac:picMkLst>
            <pc:docMk/>
            <pc:sldMk cId="576863474" sldId="287"/>
            <ac:picMk id="5" creationId="{85F7240C-0CAF-E30E-3BE5-592758DF8D61}"/>
          </ac:picMkLst>
        </pc:picChg>
        <pc:picChg chg="add mod modCrop">
          <ac:chgData name="Anjali Kunaboyina" userId="786610f670257514" providerId="LiveId" clId="{AE25ABBD-F071-46E6-81A6-857C3AC7D268}" dt="2025-01-24T16:17:26.566" v="1383" actId="1076"/>
          <ac:picMkLst>
            <pc:docMk/>
            <pc:sldMk cId="576863474" sldId="287"/>
            <ac:picMk id="7" creationId="{C3E64078-01B8-3A98-7F09-03FC6DF1BB51}"/>
          </ac:picMkLst>
        </pc:picChg>
      </pc:sldChg>
      <pc:sldChg chg="addSp modSp new mod ord">
        <pc:chgData name="Anjali Kunaboyina" userId="786610f670257514" providerId="LiveId" clId="{AE25ABBD-F071-46E6-81A6-857C3AC7D268}" dt="2025-01-24T17:09:28.623" v="1521"/>
        <pc:sldMkLst>
          <pc:docMk/>
          <pc:sldMk cId="3009223432" sldId="288"/>
        </pc:sldMkLst>
        <pc:spChg chg="add mod">
          <ac:chgData name="Anjali Kunaboyina" userId="786610f670257514" providerId="LiveId" clId="{AE25ABBD-F071-46E6-81A6-857C3AC7D268}" dt="2025-01-24T11:48:08.312" v="725" actId="207"/>
          <ac:spMkLst>
            <pc:docMk/>
            <pc:sldMk cId="3009223432" sldId="288"/>
            <ac:spMk id="2" creationId="{10565E66-5201-BDAA-99C7-D0C4259404D0}"/>
          </ac:spMkLst>
        </pc:spChg>
        <pc:picChg chg="add mod">
          <ac:chgData name="Anjali Kunaboyina" userId="786610f670257514" providerId="LiveId" clId="{AE25ABBD-F071-46E6-81A6-857C3AC7D268}" dt="2025-01-24T11:50:56.934" v="741" actId="14100"/>
          <ac:picMkLst>
            <pc:docMk/>
            <pc:sldMk cId="3009223432" sldId="288"/>
            <ac:picMk id="4" creationId="{1730BF92-97BD-73B1-EAE7-25108D777569}"/>
          </ac:picMkLst>
        </pc:picChg>
        <pc:picChg chg="add mod">
          <ac:chgData name="Anjali Kunaboyina" userId="786610f670257514" providerId="LiveId" clId="{AE25ABBD-F071-46E6-81A6-857C3AC7D268}" dt="2025-01-24T11:51:01.833" v="742" actId="14100"/>
          <ac:picMkLst>
            <pc:docMk/>
            <pc:sldMk cId="3009223432" sldId="288"/>
            <ac:picMk id="6" creationId="{D1B48BD6-9EA4-842E-B1F1-6EB5082C886C}"/>
          </ac:picMkLst>
        </pc:picChg>
      </pc:sldChg>
      <pc:sldChg chg="addSp delSp modSp new mod">
        <pc:chgData name="Anjali Kunaboyina" userId="786610f670257514" providerId="LiveId" clId="{AE25ABBD-F071-46E6-81A6-857C3AC7D268}" dt="2025-01-24T11:55:40.866" v="806" actId="1076"/>
        <pc:sldMkLst>
          <pc:docMk/>
          <pc:sldMk cId="97754978" sldId="289"/>
        </pc:sldMkLst>
        <pc:spChg chg="mod">
          <ac:chgData name="Anjali Kunaboyina" userId="786610f670257514" providerId="LiveId" clId="{AE25ABBD-F071-46E6-81A6-857C3AC7D268}" dt="2025-01-24T11:52:01.819" v="783" actId="113"/>
          <ac:spMkLst>
            <pc:docMk/>
            <pc:sldMk cId="97754978" sldId="289"/>
            <ac:spMk id="2" creationId="{783B866D-F529-6C34-6AA2-C4546758022A}"/>
          </ac:spMkLst>
        </pc:spChg>
        <pc:spChg chg="add del mod">
          <ac:chgData name="Anjali Kunaboyina" userId="786610f670257514" providerId="LiveId" clId="{AE25ABBD-F071-46E6-81A6-857C3AC7D268}" dt="2025-01-24T11:44:39.500" v="665"/>
          <ac:spMkLst>
            <pc:docMk/>
            <pc:sldMk cId="97754978" sldId="289"/>
            <ac:spMk id="3" creationId="{15F732CA-0C74-DE33-F327-8EB904D809C8}"/>
          </ac:spMkLst>
        </pc:spChg>
        <pc:spChg chg="add del mod">
          <ac:chgData name="Anjali Kunaboyina" userId="786610f670257514" providerId="LiveId" clId="{AE25ABBD-F071-46E6-81A6-857C3AC7D268}" dt="2025-01-24T11:45:43.610" v="683"/>
          <ac:spMkLst>
            <pc:docMk/>
            <pc:sldMk cId="97754978" sldId="289"/>
            <ac:spMk id="4" creationId="{8628D9EE-A079-2AAC-4D17-9B26979E38CE}"/>
          </ac:spMkLst>
        </pc:spChg>
        <pc:picChg chg="add mod">
          <ac:chgData name="Anjali Kunaboyina" userId="786610f670257514" providerId="LiveId" clId="{AE25ABBD-F071-46E6-81A6-857C3AC7D268}" dt="2025-01-24T11:55:36.605" v="805" actId="1076"/>
          <ac:picMkLst>
            <pc:docMk/>
            <pc:sldMk cId="97754978" sldId="289"/>
            <ac:picMk id="6" creationId="{CE5B5CF2-32A7-0EB0-BCB4-273AF5A6B3F0}"/>
          </ac:picMkLst>
        </pc:picChg>
        <pc:picChg chg="add mod">
          <ac:chgData name="Anjali Kunaboyina" userId="786610f670257514" providerId="LiveId" clId="{AE25ABBD-F071-46E6-81A6-857C3AC7D268}" dt="2025-01-24T11:55:40.866" v="806" actId="1076"/>
          <ac:picMkLst>
            <pc:docMk/>
            <pc:sldMk cId="97754978" sldId="289"/>
            <ac:picMk id="8" creationId="{AA2324DB-04F2-7F32-6484-4C09B295B63F}"/>
          </ac:picMkLst>
        </pc:picChg>
      </pc:sldChg>
      <pc:sldChg chg="addSp modSp new mod">
        <pc:chgData name="Anjali Kunaboyina" userId="786610f670257514" providerId="LiveId" clId="{AE25ABBD-F071-46E6-81A6-857C3AC7D268}" dt="2025-01-24T16:35:15.565" v="1515" actId="1076"/>
        <pc:sldMkLst>
          <pc:docMk/>
          <pc:sldMk cId="3413950788" sldId="290"/>
        </pc:sldMkLst>
        <pc:spChg chg="mod">
          <ac:chgData name="Anjali Kunaboyina" userId="786610f670257514" providerId="LiveId" clId="{AE25ABBD-F071-46E6-81A6-857C3AC7D268}" dt="2025-01-24T16:35:06.385" v="1514" actId="1076"/>
          <ac:spMkLst>
            <pc:docMk/>
            <pc:sldMk cId="3413950788" sldId="290"/>
            <ac:spMk id="2" creationId="{A9EE6235-1573-8638-5AAB-2B5EAD222828}"/>
          </ac:spMkLst>
        </pc:spChg>
        <pc:spChg chg="add mod">
          <ac:chgData name="Anjali Kunaboyina" userId="786610f670257514" providerId="LiveId" clId="{AE25ABBD-F071-46E6-81A6-857C3AC7D268}" dt="2025-01-24T16:35:15.565" v="1515" actId="1076"/>
          <ac:spMkLst>
            <pc:docMk/>
            <pc:sldMk cId="3413950788" sldId="290"/>
            <ac:spMk id="3" creationId="{53468C46-6A53-F666-18FA-EDCFF6610C62}"/>
          </ac:spMkLst>
        </pc:spChg>
      </pc:sldChg>
      <pc:sldChg chg="new del">
        <pc:chgData name="Anjali Kunaboyina" userId="786610f670257514" providerId="LiveId" clId="{AE25ABBD-F071-46E6-81A6-857C3AC7D268}" dt="2025-01-24T11:54:49.276" v="794" actId="2696"/>
        <pc:sldMkLst>
          <pc:docMk/>
          <pc:sldMk cId="2618878444" sldId="29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5</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59113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6</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41203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14</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78378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39757"/>
            <a:ext cx="7246189" cy="184661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4800" b="0" i="0" u="none" strike="noStrike" cap="none" dirty="0">
                <a:solidFill>
                  <a:srgbClr val="0070C0"/>
                </a:solidFill>
                <a:latin typeface="Times New Roman" panose="02020603050405020304" pitchFamily="18" charset="0"/>
                <a:ea typeface="Calibri"/>
                <a:cs typeface="Times New Roman" panose="02020603050405020304" pitchFamily="18" charset="0"/>
                <a:sym typeface="Calibri"/>
              </a:rPr>
              <a:t>Comprehensive </a:t>
            </a:r>
            <a:r>
              <a:rPr lang="en-IN" sz="4800" dirty="0">
                <a:solidFill>
                  <a:srgbClr val="0070C0"/>
                </a:solidFill>
                <a:latin typeface="Times New Roman" panose="02020603050405020304" pitchFamily="18" charset="0"/>
                <a:ea typeface="Calibri"/>
                <a:cs typeface="Times New Roman" panose="02020603050405020304" pitchFamily="18" charset="0"/>
                <a:sym typeface="Calibri"/>
              </a:rPr>
              <a:t>Analysis of Refrigerator Pricing</a:t>
            </a:r>
            <a:endParaRPr sz="4800"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5BA3F-BBF4-FFF6-6BA0-87C2EACBE1FD}"/>
              </a:ext>
            </a:extLst>
          </p:cNvPr>
          <p:cNvSpPr>
            <a:spLocks noGrp="1"/>
          </p:cNvSpPr>
          <p:nvPr>
            <p:ph type="ctrTitle"/>
          </p:nvPr>
        </p:nvSpPr>
        <p:spPr>
          <a:xfrm>
            <a:off x="359921" y="504072"/>
            <a:ext cx="11293312" cy="562728"/>
          </a:xfrm>
        </p:spPr>
        <p:txBody>
          <a:bodyPr>
            <a:normAutofit fontScale="90000"/>
          </a:bodyPr>
          <a:lstStyle/>
          <a:p>
            <a:r>
              <a:rPr lang="en-IN" sz="3600" b="1" dirty="0">
                <a:solidFill>
                  <a:srgbClr val="C00000"/>
                </a:solidFill>
                <a:latin typeface="Times New Roman" panose="02020603050405020304" pitchFamily="18" charset="0"/>
                <a:cs typeface="Times New Roman" panose="02020603050405020304" pitchFamily="18" charset="0"/>
              </a:rPr>
              <a:t>UNIVARIATE ANALYSIS  </a:t>
            </a:r>
            <a:endParaRPr lang="en-IN" dirty="0">
              <a:solidFill>
                <a:srgbClr val="C00000"/>
              </a:solidFill>
            </a:endParaRPr>
          </a:p>
        </p:txBody>
      </p:sp>
      <p:sp>
        <p:nvSpPr>
          <p:cNvPr id="3" name="Subtitle 2">
            <a:extLst>
              <a:ext uri="{FF2B5EF4-FFF2-40B4-BE49-F238E27FC236}">
                <a16:creationId xmlns:a16="http://schemas.microsoft.com/office/drawing/2014/main" id="{A13ADC9E-2BC5-8359-55C5-17CA1D85B215}"/>
              </a:ext>
            </a:extLst>
          </p:cNvPr>
          <p:cNvSpPr>
            <a:spLocks noGrp="1"/>
          </p:cNvSpPr>
          <p:nvPr>
            <p:ph type="subTitle" idx="1"/>
          </p:nvPr>
        </p:nvSpPr>
        <p:spPr>
          <a:xfrm>
            <a:off x="326054" y="1227667"/>
            <a:ext cx="11463174" cy="4694651"/>
          </a:xfrm>
        </p:spPr>
        <p:txBody>
          <a:bodyPr>
            <a:normAutofit lnSpcReduction="10000"/>
          </a:bodyPr>
          <a:lstStyle/>
          <a:p>
            <a:pPr marL="430212" indent="-342900" algn="l">
              <a:lnSpc>
                <a:spcPct val="150000"/>
              </a:lnSpc>
              <a:spcBef>
                <a:spcPts val="1000"/>
              </a:spcBef>
              <a:buFont typeface="Wingdings" panose="05000000000000000000" pitchFamily="2" charset="2"/>
              <a:buChar char="Ø"/>
            </a:pPr>
            <a:r>
              <a:rPr lang="en-US" dirty="0">
                <a:effectLst/>
                <a:latin typeface="Times New Roman" panose="02020603050405020304" pitchFamily="18" charset="0"/>
                <a:ea typeface="MS Mincho" panose="02020609040205080304" pitchFamily="49" charset="-128"/>
                <a:cs typeface="Times New Roman" panose="02020603050405020304" pitchFamily="18" charset="0"/>
              </a:rPr>
              <a:t>Univariate analysis is the simplest form of statistical analysis, focusing </a:t>
            </a:r>
            <a:r>
              <a:rPr lang="en-US" dirty="0">
                <a:latin typeface="Times New Roman" panose="02020603050405020304" pitchFamily="18" charset="0"/>
                <a:ea typeface="MS Mincho" panose="02020609040205080304" pitchFamily="49" charset="-128"/>
                <a:cs typeface="Times New Roman" panose="02020603050405020304" pitchFamily="18" charset="0"/>
              </a:rPr>
              <a:t>on the examination of one variable at a time. It helps summarize and understand the basic features of a dataset by analyzing the distribution, central tendency and dispersion of a single variable.</a:t>
            </a:r>
          </a:p>
          <a:p>
            <a:pPr marL="430212" indent="-342900" algn="l">
              <a:lnSpc>
                <a:spcPct val="150000"/>
              </a:lnSpc>
              <a:spcBef>
                <a:spcPts val="1000"/>
              </a:spcBef>
              <a:buFont typeface="Wingdings" panose="05000000000000000000" pitchFamily="2" charset="2"/>
              <a:buChar char="Ø"/>
            </a:pPr>
            <a:r>
              <a:rPr lang="en-US" dirty="0">
                <a:latin typeface="Times New Roman" panose="02020603050405020304" pitchFamily="18" charset="0"/>
                <a:ea typeface="MS Mincho" panose="02020609040205080304" pitchFamily="49" charset="-128"/>
                <a:cs typeface="Times New Roman" panose="02020603050405020304" pitchFamily="18" charset="0"/>
              </a:rPr>
              <a:t>Univariate analysis can be applied on :                                                                                                                                                                                                                                                                                                   </a:t>
            </a:r>
            <a:endParaRPr lang="en-US" dirty="0">
              <a:effectLst/>
              <a:latin typeface="Times New Roman" panose="02020603050405020304" pitchFamily="18" charset="0"/>
              <a:ea typeface="MS Mincho" panose="02020609040205080304" pitchFamily="49" charset="-128"/>
              <a:cs typeface="Times New Roman" panose="02020603050405020304" pitchFamily="18" charset="0"/>
            </a:endParaRPr>
          </a:p>
          <a:p>
            <a:pPr lvl="1" algn="l">
              <a:lnSpc>
                <a:spcPct val="150000"/>
              </a:lnSpc>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Numerical Data </a:t>
            </a:r>
            <a:r>
              <a:rPr lang="en-IN" sz="2400" dirty="0">
                <a:latin typeface="Times New Roman" panose="02020603050405020304" pitchFamily="18" charset="0"/>
                <a:cs typeface="Times New Roman" panose="02020603050405020304" pitchFamily="18" charset="0"/>
              </a:rPr>
              <a:t>: Numeric values like Price, Capacity.</a:t>
            </a:r>
          </a:p>
          <a:p>
            <a:pPr lvl="1" algn="l">
              <a:lnSpc>
                <a:spcPct val="150000"/>
              </a:lnSpc>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Categorical Data</a:t>
            </a:r>
            <a:r>
              <a:rPr lang="en-IN" sz="2400" dirty="0">
                <a:latin typeface="Times New Roman" panose="02020603050405020304" pitchFamily="18" charset="0"/>
                <a:cs typeface="Times New Roman" panose="02020603050405020304" pitchFamily="18" charset="0"/>
              </a:rPr>
              <a:t>: Non-Numeric values like Brand, FreezType, etc.</a:t>
            </a:r>
          </a:p>
          <a:p>
            <a:pPr marL="446087" lvl="1" indent="-342900" algn="l">
              <a:lnSpc>
                <a:spcPct val="150000"/>
              </a:lnSpc>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Count Plot, Pie Chart and Histogram</a:t>
            </a:r>
            <a:r>
              <a:rPr lang="en-IN" sz="2400" dirty="0">
                <a:latin typeface="Times New Roman" panose="02020603050405020304" pitchFamily="18" charset="0"/>
                <a:cs typeface="Times New Roman" panose="02020603050405020304" pitchFamily="18" charset="0"/>
              </a:rPr>
              <a:t> are used for Univariate distribution.</a:t>
            </a:r>
          </a:p>
          <a:p>
            <a:pPr marL="358775" lvl="1" indent="-184150" algn="l">
              <a:lnSpc>
                <a:spcPct val="150000"/>
              </a:lnSpc>
              <a:buFont typeface="Arial" panose="020B0604020202020204" pitchFamily="34" charset="0"/>
              <a:buChar char="•"/>
            </a:pPr>
            <a:endParaRPr lang="en-IN" sz="2200" dirty="0"/>
          </a:p>
        </p:txBody>
      </p:sp>
    </p:spTree>
    <p:extLst>
      <p:ext uri="{BB962C8B-B14F-4D97-AF65-F5344CB8AC3E}">
        <p14:creationId xmlns:p14="http://schemas.microsoft.com/office/powerpoint/2010/main" val="4202302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DE99-DF86-6861-0F39-7AECD341D094}"/>
              </a:ext>
            </a:extLst>
          </p:cNvPr>
          <p:cNvSpPr>
            <a:spLocks noGrp="1"/>
          </p:cNvSpPr>
          <p:nvPr>
            <p:ph type="title"/>
          </p:nvPr>
        </p:nvSpPr>
        <p:spPr>
          <a:xfrm>
            <a:off x="592667" y="128059"/>
            <a:ext cx="10112829" cy="1042410"/>
          </a:xfrm>
        </p:spPr>
        <p:txBody>
          <a:bodyPr>
            <a:normAutofit/>
          </a:bodyPr>
          <a:lstStyle/>
          <a:p>
            <a:r>
              <a:rPr lang="en-IN" sz="3200" dirty="0">
                <a:solidFill>
                  <a:srgbClr val="C00000"/>
                </a:solidFill>
                <a:latin typeface="Times New Roman" panose="02020603050405020304" pitchFamily="18" charset="0"/>
                <a:cs typeface="Times New Roman" panose="02020603050405020304" pitchFamily="18" charset="0"/>
              </a:rPr>
              <a:t>Percentage Distribution of Refrigerator Brands</a:t>
            </a:r>
          </a:p>
        </p:txBody>
      </p:sp>
      <p:sp>
        <p:nvSpPr>
          <p:cNvPr id="3" name="Text Placeholder 2">
            <a:extLst>
              <a:ext uri="{FF2B5EF4-FFF2-40B4-BE49-F238E27FC236}">
                <a16:creationId xmlns:a16="http://schemas.microsoft.com/office/drawing/2014/main" id="{5C01A121-5015-D6CB-AFEF-87F7FEF22FDE}"/>
              </a:ext>
            </a:extLst>
          </p:cNvPr>
          <p:cNvSpPr>
            <a:spLocks noGrp="1"/>
          </p:cNvSpPr>
          <p:nvPr>
            <p:ph type="body" idx="1"/>
          </p:nvPr>
        </p:nvSpPr>
        <p:spPr>
          <a:xfrm>
            <a:off x="1106511" y="2811629"/>
            <a:ext cx="9524342" cy="3839995"/>
          </a:xfrm>
        </p:spPr>
        <p:txBody>
          <a:bodyPr/>
          <a:lstStyle/>
          <a:p>
            <a:endParaRPr lang="en-IN" dirty="0"/>
          </a:p>
          <a:p>
            <a:endParaRPr lang="en-IN" dirty="0"/>
          </a:p>
          <a:p>
            <a:endParaRPr lang="en-IN" dirty="0"/>
          </a:p>
          <a:p>
            <a:endParaRPr lang="en-IN" dirty="0"/>
          </a:p>
          <a:p>
            <a:pPr marL="114300" indent="0">
              <a:buNone/>
            </a:pPr>
            <a:endParaRPr lang="en-IN" dirty="0"/>
          </a:p>
        </p:txBody>
      </p:sp>
      <p:pic>
        <p:nvPicPr>
          <p:cNvPr id="7" name="Picture 6">
            <a:extLst>
              <a:ext uri="{FF2B5EF4-FFF2-40B4-BE49-F238E27FC236}">
                <a16:creationId xmlns:a16="http://schemas.microsoft.com/office/drawing/2014/main" id="{A0EF82D9-D488-5208-FB97-F71A7993F592}"/>
              </a:ext>
            </a:extLst>
          </p:cNvPr>
          <p:cNvPicPr>
            <a:picLocks noChangeAspect="1"/>
          </p:cNvPicPr>
          <p:nvPr/>
        </p:nvPicPr>
        <p:blipFill>
          <a:blip r:embed="rId2"/>
          <a:srcRect t="6314"/>
          <a:stretch/>
        </p:blipFill>
        <p:spPr>
          <a:xfrm>
            <a:off x="592667" y="1596662"/>
            <a:ext cx="5855374" cy="3839996"/>
          </a:xfrm>
          <a:prstGeom prst="rect">
            <a:avLst/>
          </a:prstGeom>
        </p:spPr>
      </p:pic>
      <p:sp>
        <p:nvSpPr>
          <p:cNvPr id="4" name="TextBox 3">
            <a:extLst>
              <a:ext uri="{FF2B5EF4-FFF2-40B4-BE49-F238E27FC236}">
                <a16:creationId xmlns:a16="http://schemas.microsoft.com/office/drawing/2014/main" id="{36E2975E-A675-8FA1-889F-C3EA876880A8}"/>
              </a:ext>
            </a:extLst>
          </p:cNvPr>
          <p:cNvSpPr txBox="1"/>
          <p:nvPr/>
        </p:nvSpPr>
        <p:spPr>
          <a:xfrm>
            <a:off x="7255934" y="1520462"/>
            <a:ext cx="3293533" cy="3139321"/>
          </a:xfrm>
          <a:prstGeom prst="rect">
            <a:avLst/>
          </a:prstGeom>
          <a:noFill/>
        </p:spPr>
        <p:txBody>
          <a:bodyPr wrap="square" rtlCol="0">
            <a:spAutoFit/>
          </a:bodyPr>
          <a:lstStyle/>
          <a:p>
            <a:pPr marL="342900" indent="-342900">
              <a:buFont typeface="Wingdings" panose="05000000000000000000" pitchFamily="2" charset="2"/>
              <a:buChar char="Ø"/>
            </a:pPr>
            <a:r>
              <a:rPr lang="en-US" sz="2200" b="0" i="0" dirty="0">
                <a:effectLst/>
                <a:latin typeface="Times New Roman" panose="02020603050405020304" pitchFamily="18" charset="0"/>
                <a:cs typeface="Times New Roman" panose="02020603050405020304" pitchFamily="18" charset="0"/>
              </a:rPr>
              <a:t>From the pie chart, we can conclude that </a:t>
            </a:r>
            <a:r>
              <a:rPr lang="en-US" sz="2200" b="1" i="0" dirty="0">
                <a:effectLst/>
                <a:latin typeface="Times New Roman" panose="02020603050405020304" pitchFamily="18" charset="0"/>
                <a:cs typeface="Times New Roman" panose="02020603050405020304" pitchFamily="18" charset="0"/>
              </a:rPr>
              <a:t>Godrej has the highest share of refrigerators (47.9%)</a:t>
            </a:r>
            <a:r>
              <a:rPr lang="en-US" sz="2200" b="0" i="0" dirty="0">
                <a:effectLst/>
                <a:latin typeface="Times New Roman" panose="02020603050405020304" pitchFamily="18" charset="0"/>
                <a:cs typeface="Times New Roman" panose="02020603050405020304" pitchFamily="18" charset="0"/>
              </a:rPr>
              <a:t>, followed by Samsung (30.8%), while brands like Haier and Electrolux have the smallest shares.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0550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5FCF-E637-6F7A-A60D-B3F19540F9BD}"/>
              </a:ext>
            </a:extLst>
          </p:cNvPr>
          <p:cNvSpPr>
            <a:spLocks noGrp="1"/>
          </p:cNvSpPr>
          <p:nvPr>
            <p:ph type="title"/>
          </p:nvPr>
        </p:nvSpPr>
        <p:spPr>
          <a:xfrm>
            <a:off x="1057961" y="313266"/>
            <a:ext cx="10678885" cy="474134"/>
          </a:xfrm>
        </p:spPr>
        <p:txBody>
          <a:bodyPr>
            <a:normAutofit fontScale="90000"/>
          </a:bodyPr>
          <a:lstStyle/>
          <a:p>
            <a:pPr algn="ctr"/>
            <a:r>
              <a:rPr lang="en-IN" sz="3600" b="1" dirty="0">
                <a:solidFill>
                  <a:srgbClr val="C00000"/>
                </a:solidFill>
                <a:latin typeface="Times New Roman" panose="02020603050405020304" pitchFamily="18" charset="0"/>
                <a:cs typeface="Times New Roman" panose="02020603050405020304" pitchFamily="18" charset="0"/>
              </a:rPr>
              <a:t>Price and Capacity Distribution of Refrigerators</a:t>
            </a:r>
          </a:p>
        </p:txBody>
      </p:sp>
      <p:pic>
        <p:nvPicPr>
          <p:cNvPr id="4" name="Picture 3">
            <a:extLst>
              <a:ext uri="{FF2B5EF4-FFF2-40B4-BE49-F238E27FC236}">
                <a16:creationId xmlns:a16="http://schemas.microsoft.com/office/drawing/2014/main" id="{CB833317-E7D6-023C-D96A-793246438221}"/>
              </a:ext>
            </a:extLst>
          </p:cNvPr>
          <p:cNvPicPr>
            <a:picLocks noChangeAspect="1"/>
          </p:cNvPicPr>
          <p:nvPr/>
        </p:nvPicPr>
        <p:blipFill>
          <a:blip r:embed="rId2"/>
          <a:srcRect t="5419"/>
          <a:stretch/>
        </p:blipFill>
        <p:spPr>
          <a:xfrm>
            <a:off x="457200" y="1303867"/>
            <a:ext cx="5291666" cy="3452710"/>
          </a:xfrm>
          <a:prstGeom prst="rect">
            <a:avLst/>
          </a:prstGeom>
        </p:spPr>
      </p:pic>
      <p:pic>
        <p:nvPicPr>
          <p:cNvPr id="6" name="Picture 5">
            <a:extLst>
              <a:ext uri="{FF2B5EF4-FFF2-40B4-BE49-F238E27FC236}">
                <a16:creationId xmlns:a16="http://schemas.microsoft.com/office/drawing/2014/main" id="{C32289C3-69AB-8476-29C9-31CC46F6CD67}"/>
              </a:ext>
            </a:extLst>
          </p:cNvPr>
          <p:cNvPicPr>
            <a:picLocks noChangeAspect="1"/>
          </p:cNvPicPr>
          <p:nvPr/>
        </p:nvPicPr>
        <p:blipFill>
          <a:blip r:embed="rId3"/>
          <a:srcRect t="6468"/>
          <a:stretch/>
        </p:blipFill>
        <p:spPr>
          <a:xfrm>
            <a:off x="5922916" y="1303867"/>
            <a:ext cx="5896552" cy="3432993"/>
          </a:xfrm>
          <a:prstGeom prst="rect">
            <a:avLst/>
          </a:prstGeom>
        </p:spPr>
      </p:pic>
      <p:sp>
        <p:nvSpPr>
          <p:cNvPr id="7" name="TextBox 6">
            <a:extLst>
              <a:ext uri="{FF2B5EF4-FFF2-40B4-BE49-F238E27FC236}">
                <a16:creationId xmlns:a16="http://schemas.microsoft.com/office/drawing/2014/main" id="{55147013-29BD-2C23-B5EE-3DD28300C8A4}"/>
              </a:ext>
            </a:extLst>
          </p:cNvPr>
          <p:cNvSpPr txBox="1"/>
          <p:nvPr/>
        </p:nvSpPr>
        <p:spPr>
          <a:xfrm>
            <a:off x="833966" y="5052536"/>
            <a:ext cx="10524067" cy="1015663"/>
          </a:xfrm>
          <a:prstGeom prst="rect">
            <a:avLst/>
          </a:prstGeom>
          <a:noFill/>
        </p:spPr>
        <p:txBody>
          <a:bodyPr wrap="square">
            <a:spAutoFit/>
          </a:bodyPr>
          <a:lstStyle/>
          <a:p>
            <a:pPr marL="342900" indent="-342900" algn="l" fontAlgn="base">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From the plots, we can conclude that </a:t>
            </a:r>
            <a:r>
              <a:rPr lang="en-US" sz="2000" b="1" i="0" dirty="0">
                <a:solidFill>
                  <a:srgbClr val="000000"/>
                </a:solidFill>
                <a:effectLst/>
                <a:latin typeface="Times New Roman" panose="02020603050405020304" pitchFamily="18" charset="0"/>
                <a:cs typeface="Times New Roman" panose="02020603050405020304" pitchFamily="18" charset="0"/>
              </a:rPr>
              <a:t>most refrigerators are priced between ₹10,000–₹30,000 and have a capacity of 200–250 liters</a:t>
            </a:r>
            <a:r>
              <a:rPr lang="en-US" sz="2000" b="0" i="0" dirty="0">
                <a:solidFill>
                  <a:srgbClr val="000000"/>
                </a:solidFill>
                <a:effectLst/>
                <a:latin typeface="Times New Roman" panose="02020603050405020304" pitchFamily="18" charset="0"/>
                <a:cs typeface="Times New Roman" panose="02020603050405020304" pitchFamily="18" charset="0"/>
              </a:rPr>
              <a:t>, indicating a preference for mid-range, medium-capacity refrigerators in the market.</a:t>
            </a:r>
          </a:p>
        </p:txBody>
      </p:sp>
    </p:spTree>
    <p:extLst>
      <p:ext uri="{BB962C8B-B14F-4D97-AF65-F5344CB8AC3E}">
        <p14:creationId xmlns:p14="http://schemas.microsoft.com/office/powerpoint/2010/main" val="1748769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C135C-EAF1-285C-9275-ED964D966418}"/>
              </a:ext>
            </a:extLst>
          </p:cNvPr>
          <p:cNvSpPr>
            <a:spLocks noGrp="1"/>
          </p:cNvSpPr>
          <p:nvPr>
            <p:ph type="ctrTitle"/>
          </p:nvPr>
        </p:nvSpPr>
        <p:spPr>
          <a:xfrm>
            <a:off x="216815" y="217390"/>
            <a:ext cx="11692156" cy="871182"/>
          </a:xfrm>
        </p:spPr>
        <p:txBody>
          <a:bodyPr>
            <a:normAutofit/>
          </a:bodyPr>
          <a:lstStyle/>
          <a:p>
            <a:r>
              <a:rPr lang="en-IN" sz="3600" b="1" dirty="0">
                <a:solidFill>
                  <a:srgbClr val="C00000"/>
                </a:solidFill>
                <a:latin typeface="Times New Roman" panose="02020603050405020304" pitchFamily="18" charset="0"/>
                <a:cs typeface="Times New Roman" panose="02020603050405020304" pitchFamily="18" charset="0"/>
              </a:rPr>
              <a:t>BIVARIATE ANALYSIS</a:t>
            </a:r>
            <a:endParaRPr lang="en-IN" sz="3600" dirty="0">
              <a:solidFill>
                <a:srgbClr val="C00000"/>
              </a:solidFill>
            </a:endParaRPr>
          </a:p>
        </p:txBody>
      </p:sp>
      <p:sp>
        <p:nvSpPr>
          <p:cNvPr id="3" name="Subtitle 2">
            <a:extLst>
              <a:ext uri="{FF2B5EF4-FFF2-40B4-BE49-F238E27FC236}">
                <a16:creationId xmlns:a16="http://schemas.microsoft.com/office/drawing/2014/main" id="{46029C6B-87E2-A5DB-BFCB-741B8861AA96}"/>
              </a:ext>
            </a:extLst>
          </p:cNvPr>
          <p:cNvSpPr>
            <a:spLocks noGrp="1"/>
          </p:cNvSpPr>
          <p:nvPr>
            <p:ph type="subTitle" idx="1"/>
          </p:nvPr>
        </p:nvSpPr>
        <p:spPr>
          <a:xfrm>
            <a:off x="216815" y="1219201"/>
            <a:ext cx="11692156" cy="4419600"/>
          </a:xfrm>
        </p:spPr>
        <p:txBody>
          <a:bodyPr>
            <a:no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Bivariate analysis is a statistical method for analyzing the relationship between two variables. It helps identify patterns, relationships, and correlations, providing insights into how one variable affects or is associated with another.</a:t>
            </a: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Types of Bivariate Distribution:</a:t>
            </a:r>
          </a:p>
          <a:p>
            <a:pPr lvl="1" algn="just">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Numerical Vs Numerical </a:t>
            </a:r>
            <a:r>
              <a:rPr lang="en-IN" dirty="0">
                <a:latin typeface="Times New Roman" panose="02020603050405020304" pitchFamily="18" charset="0"/>
                <a:cs typeface="Times New Roman" panose="02020603050405020304" pitchFamily="18" charset="0"/>
              </a:rPr>
              <a:t>: Includes 2 numerical columns .Plots supporting this distribution are: Scatter Plot. </a:t>
            </a:r>
          </a:p>
          <a:p>
            <a:pPr lvl="1" algn="just">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Numerical Vs Categorical </a:t>
            </a:r>
            <a:r>
              <a:rPr lang="en-IN" dirty="0">
                <a:latin typeface="Times New Roman" panose="02020603050405020304" pitchFamily="18" charset="0"/>
                <a:cs typeface="Times New Roman" panose="02020603050405020304" pitchFamily="18" charset="0"/>
              </a:rPr>
              <a:t>: Includes one numerical and one categorical columns , Plots supporting this distribution are: Count Plot, Box Plot, Stacked Bar Plot.</a:t>
            </a:r>
          </a:p>
          <a:p>
            <a:pPr marL="533400" lvl="1" indent="0" algn="just">
              <a:lnSpc>
                <a:spcPct val="150000"/>
              </a:lnSpc>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82082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9017D-2F15-5CDF-A6AE-D452E99B22A1}"/>
              </a:ext>
            </a:extLst>
          </p:cNvPr>
          <p:cNvSpPr>
            <a:spLocks noGrp="1"/>
          </p:cNvSpPr>
          <p:nvPr>
            <p:ph type="title"/>
          </p:nvPr>
        </p:nvSpPr>
        <p:spPr>
          <a:xfrm>
            <a:off x="457200" y="611885"/>
            <a:ext cx="11277599" cy="464984"/>
          </a:xfrm>
        </p:spPr>
        <p:txBody>
          <a:bodyPr>
            <a:noAutofit/>
          </a:bodyPr>
          <a:lstStyle/>
          <a:p>
            <a:pPr algn="ctr"/>
            <a:r>
              <a:rPr lang="en-US" sz="2800" b="1" i="0" dirty="0">
                <a:solidFill>
                  <a:srgbClr val="C00000"/>
                </a:solidFill>
                <a:effectLst/>
                <a:latin typeface="Times New Roman" panose="02020603050405020304" pitchFamily="18" charset="0"/>
                <a:cs typeface="Times New Roman" panose="02020603050405020304" pitchFamily="18" charset="0"/>
              </a:rPr>
              <a:t>Comparison of Average Refrigerator Capacity by Brand and Prices by Star Rating</a:t>
            </a:r>
            <a:br>
              <a:rPr lang="en-US" sz="2800" b="0" i="0" dirty="0">
                <a:solidFill>
                  <a:srgbClr val="000000"/>
                </a:solidFill>
                <a:effectLst/>
                <a:latin typeface="Times New Roman" panose="02020603050405020304" pitchFamily="18" charset="0"/>
                <a:cs typeface="Times New Roman" panose="02020603050405020304" pitchFamily="18" charset="0"/>
              </a:rPr>
            </a:b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4EA802A-7222-B234-900B-A0EA82AD1CA1}"/>
              </a:ext>
            </a:extLst>
          </p:cNvPr>
          <p:cNvSpPr>
            <a:spLocks noGrp="1"/>
          </p:cNvSpPr>
          <p:nvPr>
            <p:ph type="body" idx="1"/>
          </p:nvPr>
        </p:nvSpPr>
        <p:spPr>
          <a:xfrm>
            <a:off x="-600173" y="2982778"/>
            <a:ext cx="11397792" cy="4164752"/>
          </a:xfrm>
        </p:spPr>
        <p:txBody>
          <a:bodyPr>
            <a:normAutofit/>
          </a:bodyPr>
          <a:lstStyle/>
          <a:p>
            <a:pPr marL="114300" indent="0">
              <a:buNone/>
            </a:pPr>
            <a:r>
              <a:rPr lang="en-IN" sz="800" dirty="0"/>
              <a:t>j</a:t>
            </a:r>
          </a:p>
        </p:txBody>
      </p:sp>
      <p:pic>
        <p:nvPicPr>
          <p:cNvPr id="7" name="Picture 6">
            <a:extLst>
              <a:ext uri="{FF2B5EF4-FFF2-40B4-BE49-F238E27FC236}">
                <a16:creationId xmlns:a16="http://schemas.microsoft.com/office/drawing/2014/main" id="{9E27D873-1F98-64E7-630C-6C4967E33C12}"/>
              </a:ext>
            </a:extLst>
          </p:cNvPr>
          <p:cNvPicPr>
            <a:picLocks noChangeAspect="1"/>
          </p:cNvPicPr>
          <p:nvPr/>
        </p:nvPicPr>
        <p:blipFill>
          <a:blip r:embed="rId3"/>
          <a:srcRect t="4760"/>
          <a:stretch/>
        </p:blipFill>
        <p:spPr>
          <a:xfrm>
            <a:off x="457200" y="1224847"/>
            <a:ext cx="6115083" cy="3780825"/>
          </a:xfrm>
          <a:prstGeom prst="rect">
            <a:avLst/>
          </a:prstGeom>
        </p:spPr>
      </p:pic>
      <p:pic>
        <p:nvPicPr>
          <p:cNvPr id="5" name="Picture 4">
            <a:extLst>
              <a:ext uri="{FF2B5EF4-FFF2-40B4-BE49-F238E27FC236}">
                <a16:creationId xmlns:a16="http://schemas.microsoft.com/office/drawing/2014/main" id="{8C0581CE-1C19-8CBE-A1EB-69E1BD9D1558}"/>
              </a:ext>
            </a:extLst>
          </p:cNvPr>
          <p:cNvPicPr>
            <a:picLocks noChangeAspect="1"/>
          </p:cNvPicPr>
          <p:nvPr/>
        </p:nvPicPr>
        <p:blipFill>
          <a:blip r:embed="rId4"/>
          <a:srcRect t="6403"/>
          <a:stretch/>
        </p:blipFill>
        <p:spPr>
          <a:xfrm>
            <a:off x="6219848" y="1309121"/>
            <a:ext cx="5635144" cy="3922886"/>
          </a:xfrm>
          <a:prstGeom prst="rect">
            <a:avLst/>
          </a:prstGeom>
        </p:spPr>
      </p:pic>
      <p:sp>
        <p:nvSpPr>
          <p:cNvPr id="4" name="TextBox 3">
            <a:extLst>
              <a:ext uri="{FF2B5EF4-FFF2-40B4-BE49-F238E27FC236}">
                <a16:creationId xmlns:a16="http://schemas.microsoft.com/office/drawing/2014/main" id="{A5C462DB-1DB6-7D8E-4539-26D95C703E2E}"/>
              </a:ext>
            </a:extLst>
          </p:cNvPr>
          <p:cNvSpPr txBox="1"/>
          <p:nvPr/>
        </p:nvSpPr>
        <p:spPr>
          <a:xfrm>
            <a:off x="778931" y="5301628"/>
            <a:ext cx="9804399" cy="707886"/>
          </a:xfrm>
          <a:prstGeom prst="rect">
            <a:avLst/>
          </a:prstGeom>
          <a:noFill/>
        </p:spPr>
        <p:txBody>
          <a:bodyPr wrap="square" rtlCol="0">
            <a:spAutoFit/>
          </a:bodyPr>
          <a:lstStyle/>
          <a:p>
            <a:pPr marL="342900" indent="-342900">
              <a:buFont typeface="Wingdings" panose="05000000000000000000" pitchFamily="2" charset="2"/>
              <a:buChar char="Ø"/>
            </a:pPr>
            <a:r>
              <a:rPr lang="en-US" sz="2000" b="1" i="0" dirty="0">
                <a:effectLst/>
                <a:latin typeface="Times New Roman" panose="02020603050405020304" pitchFamily="18" charset="0"/>
                <a:cs typeface="Times New Roman" panose="02020603050405020304" pitchFamily="18" charset="0"/>
              </a:rPr>
              <a:t>Electrolux </a:t>
            </a:r>
            <a:r>
              <a:rPr lang="en-US" sz="2000" b="0" i="0" dirty="0">
                <a:effectLst/>
                <a:latin typeface="Times New Roman" panose="02020603050405020304" pitchFamily="18" charset="0"/>
                <a:cs typeface="Times New Roman" panose="02020603050405020304" pitchFamily="18" charset="0"/>
              </a:rPr>
              <a:t>offers the highest average capacity, and </a:t>
            </a:r>
            <a:r>
              <a:rPr lang="en-US" sz="2000" b="1" i="0" dirty="0">
                <a:effectLst/>
                <a:latin typeface="Times New Roman" panose="02020603050405020304" pitchFamily="18" charset="0"/>
                <a:cs typeface="Times New Roman" panose="02020603050405020304" pitchFamily="18" charset="0"/>
              </a:rPr>
              <a:t>2-star</a:t>
            </a:r>
            <a:r>
              <a:rPr lang="en-US" sz="2000" b="0" i="0" dirty="0">
                <a:effectLst/>
                <a:latin typeface="Times New Roman" panose="02020603050405020304" pitchFamily="18" charset="0"/>
                <a:cs typeface="Times New Roman" panose="02020603050405020304" pitchFamily="18" charset="0"/>
              </a:rPr>
              <a:t> refrigerators have the highest average price despite lower energy efficiency.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5647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490F6D4-2F8E-41AB-D78E-13AF67B291F7}"/>
              </a:ext>
            </a:extLst>
          </p:cNvPr>
          <p:cNvPicPr>
            <a:picLocks noChangeAspect="1"/>
          </p:cNvPicPr>
          <p:nvPr/>
        </p:nvPicPr>
        <p:blipFill>
          <a:blip r:embed="rId2"/>
          <a:srcRect t="5476"/>
          <a:stretch/>
        </p:blipFill>
        <p:spPr>
          <a:xfrm>
            <a:off x="203202" y="1167943"/>
            <a:ext cx="5471430" cy="3727679"/>
          </a:xfrm>
          <a:prstGeom prst="rect">
            <a:avLst/>
          </a:prstGeom>
        </p:spPr>
      </p:pic>
      <p:pic>
        <p:nvPicPr>
          <p:cNvPr id="9" name="Picture 8">
            <a:extLst>
              <a:ext uri="{FF2B5EF4-FFF2-40B4-BE49-F238E27FC236}">
                <a16:creationId xmlns:a16="http://schemas.microsoft.com/office/drawing/2014/main" id="{394E52BF-6914-5FE6-378C-0CBE9B749FAC}"/>
              </a:ext>
            </a:extLst>
          </p:cNvPr>
          <p:cNvPicPr>
            <a:picLocks noChangeAspect="1"/>
          </p:cNvPicPr>
          <p:nvPr/>
        </p:nvPicPr>
        <p:blipFill>
          <a:blip r:embed="rId3"/>
          <a:srcRect t="7115"/>
          <a:stretch/>
        </p:blipFill>
        <p:spPr>
          <a:xfrm>
            <a:off x="6096000" y="1136110"/>
            <a:ext cx="5471430" cy="3697499"/>
          </a:xfrm>
          <a:prstGeom prst="rect">
            <a:avLst/>
          </a:prstGeom>
        </p:spPr>
      </p:pic>
      <p:sp>
        <p:nvSpPr>
          <p:cNvPr id="3" name="TextBox 2">
            <a:extLst>
              <a:ext uri="{FF2B5EF4-FFF2-40B4-BE49-F238E27FC236}">
                <a16:creationId xmlns:a16="http://schemas.microsoft.com/office/drawing/2014/main" id="{644F3B3A-3368-8B39-368D-536B41ACA7E6}"/>
              </a:ext>
            </a:extLst>
          </p:cNvPr>
          <p:cNvSpPr txBox="1"/>
          <p:nvPr/>
        </p:nvSpPr>
        <p:spPr>
          <a:xfrm>
            <a:off x="956733" y="4865442"/>
            <a:ext cx="10278534" cy="1323439"/>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price of a refrigerator is influenced by </a:t>
            </a:r>
            <a:r>
              <a:rPr lang="en-US" sz="2000" b="1" dirty="0">
                <a:latin typeface="Times New Roman" panose="02020603050405020304" pitchFamily="18" charset="0"/>
                <a:cs typeface="Times New Roman" panose="02020603050405020304" pitchFamily="18" charset="0"/>
              </a:rPr>
              <a:t>freeze type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star rating</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number of doors</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Brand.</a:t>
            </a:r>
          </a:p>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Frost Free </a:t>
            </a: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Double Door </a:t>
            </a:r>
            <a:r>
              <a:rPr lang="en-US" sz="2000" dirty="0">
                <a:latin typeface="Times New Roman" panose="02020603050405020304" pitchFamily="18" charset="0"/>
                <a:cs typeface="Times New Roman" panose="02020603050405020304" pitchFamily="18" charset="0"/>
              </a:rPr>
              <a:t>models are premium segments, while </a:t>
            </a:r>
            <a:r>
              <a:rPr lang="en-US" sz="2000" b="1" dirty="0">
                <a:latin typeface="Times New Roman" panose="02020603050405020304" pitchFamily="18" charset="0"/>
                <a:cs typeface="Times New Roman" panose="02020603050405020304" pitchFamily="18" charset="0"/>
              </a:rPr>
              <a:t>Direct Cool </a:t>
            </a: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Single Door </a:t>
            </a:r>
            <a:r>
              <a:rPr lang="en-US" sz="2000" dirty="0">
                <a:latin typeface="Times New Roman" panose="02020603050405020304" pitchFamily="18" charset="0"/>
                <a:cs typeface="Times New Roman" panose="02020603050405020304" pitchFamily="18" charset="0"/>
              </a:rPr>
              <a:t>models are more budget-friendly</a:t>
            </a:r>
            <a:r>
              <a:rPr lang="en-US" sz="2000" b="1"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8B411436-7B2E-05B3-1C23-EF40092327DE}"/>
              </a:ext>
            </a:extLst>
          </p:cNvPr>
          <p:cNvSpPr txBox="1"/>
          <p:nvPr/>
        </p:nvSpPr>
        <p:spPr>
          <a:xfrm>
            <a:off x="524933" y="274864"/>
            <a:ext cx="11531600" cy="584775"/>
          </a:xfrm>
          <a:prstGeom prst="rect">
            <a:avLst/>
          </a:prstGeom>
          <a:noFill/>
        </p:spPr>
        <p:txBody>
          <a:bodyPr wrap="square" rtlCol="0">
            <a:spAutoFit/>
          </a:bodyPr>
          <a:lstStyle/>
          <a:p>
            <a:r>
              <a:rPr lang="en-IN" sz="3200" b="1" dirty="0">
                <a:solidFill>
                  <a:srgbClr val="C00000"/>
                </a:solidFill>
                <a:latin typeface="Times New Roman" panose="02020603050405020304" pitchFamily="18" charset="0"/>
                <a:cs typeface="Times New Roman" panose="02020603050405020304" pitchFamily="18" charset="0"/>
              </a:rPr>
              <a:t>Analyzing Refrigerator Prices by Freeze Type and No_of_Doors</a:t>
            </a:r>
          </a:p>
        </p:txBody>
      </p:sp>
    </p:spTree>
    <p:extLst>
      <p:ext uri="{BB962C8B-B14F-4D97-AF65-F5344CB8AC3E}">
        <p14:creationId xmlns:p14="http://schemas.microsoft.com/office/powerpoint/2010/main" val="329964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F1485-9F44-9EC4-D8A9-E80D02D1DFBA}"/>
              </a:ext>
            </a:extLst>
          </p:cNvPr>
          <p:cNvSpPr>
            <a:spLocks noGrp="1"/>
          </p:cNvSpPr>
          <p:nvPr>
            <p:ph type="title"/>
          </p:nvPr>
        </p:nvSpPr>
        <p:spPr>
          <a:xfrm>
            <a:off x="601133" y="457200"/>
            <a:ext cx="11159067" cy="364066"/>
          </a:xfrm>
        </p:spPr>
        <p:txBody>
          <a:bodyPr>
            <a:no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Price vs Capacity: Insights by Freeze Type and Compressor Type</a:t>
            </a:r>
            <a:endParaRPr lang="en-IN" sz="3200" b="1" dirty="0">
              <a:solidFill>
                <a:srgbClr val="C0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F779688-7FCC-B212-BBDC-5694B041E86D}"/>
              </a:ext>
            </a:extLst>
          </p:cNvPr>
          <p:cNvPicPr>
            <a:picLocks noChangeAspect="1"/>
          </p:cNvPicPr>
          <p:nvPr/>
        </p:nvPicPr>
        <p:blipFill>
          <a:blip r:embed="rId2"/>
          <a:srcRect t="6597"/>
          <a:stretch/>
        </p:blipFill>
        <p:spPr>
          <a:xfrm>
            <a:off x="6013223" y="1204621"/>
            <a:ext cx="5257800" cy="3773785"/>
          </a:xfrm>
          <a:prstGeom prst="rect">
            <a:avLst/>
          </a:prstGeom>
        </p:spPr>
      </p:pic>
      <p:pic>
        <p:nvPicPr>
          <p:cNvPr id="8" name="Picture 7">
            <a:extLst>
              <a:ext uri="{FF2B5EF4-FFF2-40B4-BE49-F238E27FC236}">
                <a16:creationId xmlns:a16="http://schemas.microsoft.com/office/drawing/2014/main" id="{16B573E4-B7A3-3124-DCCD-394D1A5DEC4B}"/>
              </a:ext>
            </a:extLst>
          </p:cNvPr>
          <p:cNvPicPr>
            <a:picLocks noChangeAspect="1"/>
          </p:cNvPicPr>
          <p:nvPr/>
        </p:nvPicPr>
        <p:blipFill>
          <a:blip r:embed="rId3"/>
          <a:srcRect t="6605"/>
          <a:stretch/>
        </p:blipFill>
        <p:spPr>
          <a:xfrm>
            <a:off x="199591" y="1219204"/>
            <a:ext cx="5481544" cy="3759202"/>
          </a:xfrm>
          <a:prstGeom prst="rect">
            <a:avLst/>
          </a:prstGeom>
        </p:spPr>
      </p:pic>
      <p:sp>
        <p:nvSpPr>
          <p:cNvPr id="3" name="TextBox 2">
            <a:extLst>
              <a:ext uri="{FF2B5EF4-FFF2-40B4-BE49-F238E27FC236}">
                <a16:creationId xmlns:a16="http://schemas.microsoft.com/office/drawing/2014/main" id="{B3950B32-F180-D1DE-DA92-DF6E7351E215}"/>
              </a:ext>
            </a:extLst>
          </p:cNvPr>
          <p:cNvSpPr txBox="1"/>
          <p:nvPr/>
        </p:nvSpPr>
        <p:spPr>
          <a:xfrm>
            <a:off x="920977" y="4978406"/>
            <a:ext cx="10350046" cy="1323439"/>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As </a:t>
            </a:r>
            <a:r>
              <a:rPr lang="en-US" sz="2000" b="1" dirty="0">
                <a:latin typeface="Times New Roman" panose="02020603050405020304" pitchFamily="18" charset="0"/>
                <a:cs typeface="Times New Roman" panose="02020603050405020304" pitchFamily="18" charset="0"/>
              </a:rPr>
              <a:t>Capacity</a:t>
            </a:r>
            <a:r>
              <a:rPr lang="en-US" sz="2000" dirty="0">
                <a:latin typeface="Times New Roman" panose="02020603050405020304" pitchFamily="18" charset="0"/>
                <a:cs typeface="Times New Roman" panose="02020603050405020304" pitchFamily="18" charset="0"/>
              </a:rPr>
              <a:t> increases, </a:t>
            </a:r>
            <a:r>
              <a:rPr lang="en-US" sz="2000" b="1" dirty="0">
                <a:latin typeface="Times New Roman" panose="02020603050405020304" pitchFamily="18" charset="0"/>
                <a:cs typeface="Times New Roman" panose="02020603050405020304" pitchFamily="18" charset="0"/>
              </a:rPr>
              <a:t>Frost Free </a:t>
            </a:r>
            <a:r>
              <a:rPr lang="en-US" sz="2000" dirty="0">
                <a:latin typeface="Times New Roman" panose="02020603050405020304" pitchFamily="18" charset="0"/>
                <a:cs typeface="Times New Roman" panose="02020603050405020304" pitchFamily="18" charset="0"/>
              </a:rPr>
              <a:t>refrigerators show a steeper price growth compared to Direct </a:t>
            </a:r>
            <a:r>
              <a:rPr lang="en-US" sz="2000" b="1" dirty="0">
                <a:latin typeface="Times New Roman" panose="02020603050405020304" pitchFamily="18" charset="0"/>
                <a:cs typeface="Times New Roman" panose="02020603050405020304" pitchFamily="18" charset="0"/>
              </a:rPr>
              <a:t>Cool refrigerators</a:t>
            </a:r>
            <a:r>
              <a:rPr lang="en-US" sz="20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On Compressors</a:t>
            </a:r>
            <a:r>
              <a:rPr lang="en-US" sz="2000" dirty="0">
                <a:latin typeface="Times New Roman" panose="02020603050405020304" pitchFamily="18" charset="0"/>
                <a:cs typeface="Times New Roman" panose="02020603050405020304" pitchFamily="18" charset="0"/>
              </a:rPr>
              <a:t> and other advanced compressor types are associated with </a:t>
            </a:r>
            <a:r>
              <a:rPr lang="en-US" sz="2000" b="1" dirty="0">
                <a:latin typeface="Times New Roman" panose="02020603050405020304" pitchFamily="18" charset="0"/>
                <a:cs typeface="Times New Roman" panose="02020603050405020304" pitchFamily="18" charset="0"/>
              </a:rPr>
              <a:t>higher Capacity </a:t>
            </a: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higher-priced </a:t>
            </a:r>
            <a:r>
              <a:rPr lang="en-US" sz="2000" dirty="0">
                <a:latin typeface="Times New Roman" panose="02020603050405020304" pitchFamily="18" charset="0"/>
                <a:cs typeface="Times New Roman" panose="02020603050405020304" pitchFamily="18" charset="0"/>
              </a:rPr>
              <a:t>refrigerators.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542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517BD0-8CA4-C639-F0CE-82657222C8D5}"/>
              </a:ext>
            </a:extLst>
          </p:cNvPr>
          <p:cNvPicPr>
            <a:picLocks noChangeAspect="1"/>
          </p:cNvPicPr>
          <p:nvPr/>
        </p:nvPicPr>
        <p:blipFill>
          <a:blip r:embed="rId2"/>
          <a:srcRect t="6451"/>
          <a:stretch/>
        </p:blipFill>
        <p:spPr>
          <a:xfrm>
            <a:off x="256621" y="1162098"/>
            <a:ext cx="5839379" cy="3674905"/>
          </a:xfrm>
          <a:prstGeom prst="rect">
            <a:avLst/>
          </a:prstGeom>
        </p:spPr>
      </p:pic>
      <p:pic>
        <p:nvPicPr>
          <p:cNvPr id="7" name="Picture 6">
            <a:extLst>
              <a:ext uri="{FF2B5EF4-FFF2-40B4-BE49-F238E27FC236}">
                <a16:creationId xmlns:a16="http://schemas.microsoft.com/office/drawing/2014/main" id="{C3E64078-01B8-3A98-7F09-03FC6DF1BB51}"/>
              </a:ext>
            </a:extLst>
          </p:cNvPr>
          <p:cNvPicPr>
            <a:picLocks noChangeAspect="1"/>
          </p:cNvPicPr>
          <p:nvPr/>
        </p:nvPicPr>
        <p:blipFill>
          <a:blip r:embed="rId3"/>
          <a:srcRect t="5947"/>
          <a:stretch/>
        </p:blipFill>
        <p:spPr>
          <a:xfrm>
            <a:off x="6007098" y="1077049"/>
            <a:ext cx="5571067" cy="3759954"/>
          </a:xfrm>
          <a:prstGeom prst="rect">
            <a:avLst/>
          </a:prstGeom>
        </p:spPr>
      </p:pic>
      <p:sp>
        <p:nvSpPr>
          <p:cNvPr id="2" name="TextBox 1">
            <a:extLst>
              <a:ext uri="{FF2B5EF4-FFF2-40B4-BE49-F238E27FC236}">
                <a16:creationId xmlns:a16="http://schemas.microsoft.com/office/drawing/2014/main" id="{450BA758-C2D6-3355-7070-32449DC6A888}"/>
              </a:ext>
            </a:extLst>
          </p:cNvPr>
          <p:cNvSpPr txBox="1"/>
          <p:nvPr/>
        </p:nvSpPr>
        <p:spPr>
          <a:xfrm>
            <a:off x="829732" y="4877172"/>
            <a:ext cx="10354733" cy="1323439"/>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Longer compressor warranties (e.g., 20 years) are generally associated with lower-capacity refrigerators, while shorter warranties (e.g., 9 years) are seen in premium, high-capacity models.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Higher product warranties are often associated with premium refrigerators, while standard warranties (1 year) dominate budget-friendly models.</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0E00A07-A993-5AA4-341C-65AE2AA029E6}"/>
              </a:ext>
            </a:extLst>
          </p:cNvPr>
          <p:cNvSpPr txBox="1"/>
          <p:nvPr/>
        </p:nvSpPr>
        <p:spPr>
          <a:xfrm>
            <a:off x="205821" y="264851"/>
            <a:ext cx="11819467" cy="584775"/>
          </a:xfrm>
          <a:prstGeom prst="rect">
            <a:avLst/>
          </a:prstGeom>
          <a:noFill/>
        </p:spPr>
        <p:txBody>
          <a:bodyPr wrap="square" rtlCol="0">
            <a:spAutoFit/>
          </a:bodyPr>
          <a:lstStyle/>
          <a:p>
            <a:r>
              <a:rPr lang="en-US" sz="3200" b="1" dirty="0">
                <a:solidFill>
                  <a:srgbClr val="C00000"/>
                </a:solidFill>
                <a:latin typeface="Times New Roman" panose="02020603050405020304" pitchFamily="18" charset="0"/>
                <a:cs typeface="Times New Roman" panose="02020603050405020304" pitchFamily="18" charset="0"/>
              </a:rPr>
              <a:t>Impact of Warranty Periods on Refrigerator Prices and Capacities</a:t>
            </a:r>
            <a:endParaRPr lang="en-IN" sz="32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6863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D4F64-1E34-B7CF-7741-4CE3C359CB41}"/>
              </a:ext>
            </a:extLst>
          </p:cNvPr>
          <p:cNvSpPr>
            <a:spLocks noGrp="1"/>
          </p:cNvSpPr>
          <p:nvPr>
            <p:ph type="title"/>
          </p:nvPr>
        </p:nvSpPr>
        <p:spPr>
          <a:xfrm>
            <a:off x="685799" y="517526"/>
            <a:ext cx="10786533" cy="820208"/>
          </a:xfrm>
        </p:spPr>
        <p:txBody>
          <a:bodyPr>
            <a:normAutofit/>
          </a:bodyPr>
          <a:lstStyle/>
          <a:p>
            <a:pPr algn="ctr"/>
            <a:r>
              <a:rPr lang="en-IN" sz="3600" b="1" dirty="0">
                <a:solidFill>
                  <a:srgbClr val="C00000"/>
                </a:solidFill>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E730A36A-D00C-E5AB-5852-5906F7028B9A}"/>
              </a:ext>
            </a:extLst>
          </p:cNvPr>
          <p:cNvSpPr>
            <a:spLocks noGrp="1"/>
          </p:cNvSpPr>
          <p:nvPr>
            <p:ph type="body" idx="1"/>
          </p:nvPr>
        </p:nvSpPr>
        <p:spPr>
          <a:xfrm>
            <a:off x="685799" y="1460726"/>
            <a:ext cx="10845801" cy="4237341"/>
          </a:xfrm>
        </p:spPr>
        <p:txBody>
          <a:bodyPr>
            <a:normAutofit/>
          </a:bodyPr>
          <a:lstStyle/>
          <a:p>
            <a:pPr marL="114300" indent="0" algn="l">
              <a:buNone/>
            </a:pPr>
            <a:r>
              <a:rPr lang="en-US" sz="2200" b="0" i="0" dirty="0">
                <a:effectLst/>
                <a:latin typeface="Times New Roman" panose="02020603050405020304" pitchFamily="18" charset="0"/>
                <a:cs typeface="Times New Roman" panose="02020603050405020304" pitchFamily="18" charset="0"/>
              </a:rPr>
              <a:t>The analysis reveals that several key features significantly affect refrigerator prices. </a:t>
            </a:r>
          </a:p>
          <a:p>
            <a:pPr algn="l">
              <a:buFont typeface="Wingdings" panose="05000000000000000000" pitchFamily="2" charset="2"/>
              <a:buChar char="Ø"/>
            </a:pPr>
            <a:r>
              <a:rPr lang="en-US" sz="2200" b="1" i="0" dirty="0">
                <a:effectLst/>
                <a:latin typeface="Times New Roman" panose="02020603050405020304" pitchFamily="18" charset="0"/>
                <a:cs typeface="Times New Roman" panose="02020603050405020304" pitchFamily="18" charset="0"/>
              </a:rPr>
              <a:t>Brand</a:t>
            </a:r>
            <a:r>
              <a:rPr lang="en-US" sz="2200" b="0" i="0" dirty="0">
                <a:effectLst/>
                <a:latin typeface="Times New Roman" panose="02020603050405020304" pitchFamily="18" charset="0"/>
                <a:cs typeface="Times New Roman" panose="02020603050405020304" pitchFamily="18" charset="0"/>
              </a:rPr>
              <a:t>: Recognized brands tend to command higher prices due to perceived quality and reliability.</a:t>
            </a:r>
          </a:p>
          <a:p>
            <a:pPr algn="l">
              <a:buFont typeface="Wingdings" panose="05000000000000000000" pitchFamily="2" charset="2"/>
              <a:buChar char="Ø"/>
            </a:pPr>
            <a:r>
              <a:rPr lang="en-US" sz="2200" b="1" i="0" dirty="0">
                <a:effectLst/>
                <a:latin typeface="Times New Roman" panose="02020603050405020304" pitchFamily="18" charset="0"/>
                <a:cs typeface="Times New Roman" panose="02020603050405020304" pitchFamily="18" charset="0"/>
              </a:rPr>
              <a:t>Capacity</a:t>
            </a:r>
            <a:r>
              <a:rPr lang="en-US" sz="2200" b="0" i="0" dirty="0">
                <a:effectLst/>
                <a:latin typeface="Times New Roman" panose="02020603050405020304" pitchFamily="18" charset="0"/>
                <a:cs typeface="Times New Roman" panose="02020603050405020304" pitchFamily="18" charset="0"/>
              </a:rPr>
              <a:t>: Larger capacity models generally have higher prices, reflecting increased functionality.</a:t>
            </a:r>
          </a:p>
          <a:p>
            <a:pPr algn="l">
              <a:buFont typeface="Wingdings" panose="05000000000000000000" pitchFamily="2" charset="2"/>
              <a:buChar char="Ø"/>
            </a:pPr>
            <a:r>
              <a:rPr lang="en-US" sz="2200" b="1" i="0" dirty="0">
                <a:effectLst/>
                <a:latin typeface="Times New Roman" panose="02020603050405020304" pitchFamily="18" charset="0"/>
                <a:cs typeface="Times New Roman" panose="02020603050405020304" pitchFamily="18" charset="0"/>
              </a:rPr>
              <a:t>Star Rating</a:t>
            </a:r>
            <a:r>
              <a:rPr lang="en-US" sz="2200" b="0" i="0" dirty="0">
                <a:effectLst/>
                <a:latin typeface="Times New Roman" panose="02020603050405020304" pitchFamily="18" charset="0"/>
                <a:cs typeface="Times New Roman" panose="02020603050405020304" pitchFamily="18" charset="0"/>
              </a:rPr>
              <a:t>: Higher energy efficiency ratings correlate with higher prices, indicating consumer willingness to pay for energy savings.</a:t>
            </a:r>
          </a:p>
          <a:p>
            <a:pPr algn="l">
              <a:buFont typeface="Wingdings" panose="05000000000000000000" pitchFamily="2" charset="2"/>
              <a:buChar char="Ø"/>
            </a:pPr>
            <a:r>
              <a:rPr lang="en-US" sz="2200" b="1" i="0" dirty="0">
                <a:effectLst/>
                <a:latin typeface="Times New Roman" panose="02020603050405020304" pitchFamily="18" charset="0"/>
                <a:cs typeface="Times New Roman" panose="02020603050405020304" pitchFamily="18" charset="0"/>
              </a:rPr>
              <a:t>Compressor Type</a:t>
            </a:r>
            <a:r>
              <a:rPr lang="en-US" sz="2200" b="0" i="0" dirty="0">
                <a:effectLst/>
                <a:latin typeface="Times New Roman" panose="02020603050405020304" pitchFamily="18" charset="0"/>
                <a:cs typeface="Times New Roman" panose="02020603050405020304" pitchFamily="18" charset="0"/>
              </a:rPr>
              <a:t>: Different compressor types also show varying impacts on pricing, with advanced technologies often priced at a premium.</a:t>
            </a:r>
          </a:p>
          <a:p>
            <a:pPr algn="l">
              <a:buFont typeface="Wingdings" panose="05000000000000000000" pitchFamily="2" charset="2"/>
              <a:buChar char="Ø"/>
            </a:pPr>
            <a:r>
              <a:rPr lang="en-US" sz="2200" b="1" i="0" dirty="0">
                <a:effectLst/>
                <a:latin typeface="Times New Roman" panose="02020603050405020304" pitchFamily="18" charset="0"/>
                <a:cs typeface="Times New Roman" panose="02020603050405020304" pitchFamily="18" charset="0"/>
              </a:rPr>
              <a:t>Warranty Period</a:t>
            </a:r>
            <a:r>
              <a:rPr lang="en-US" sz="2200" b="0" i="0" dirty="0">
                <a:effectLst/>
                <a:latin typeface="Times New Roman" panose="02020603050405020304" pitchFamily="18" charset="0"/>
                <a:cs typeface="Times New Roman" panose="02020603050405020304" pitchFamily="18" charset="0"/>
              </a:rPr>
              <a:t>: Longer warranty periods can justify higher prices as they enhance consumer confidence in product durability.</a:t>
            </a:r>
          </a:p>
          <a:p>
            <a:pPr marL="114300" indent="0" algn="just">
              <a:lnSpc>
                <a:spcPct val="15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0407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B1234-8173-5895-633E-E66A3AA9AA72}"/>
              </a:ext>
            </a:extLst>
          </p:cNvPr>
          <p:cNvSpPr>
            <a:spLocks noGrp="1"/>
          </p:cNvSpPr>
          <p:nvPr>
            <p:ph type="title"/>
          </p:nvPr>
        </p:nvSpPr>
        <p:spPr>
          <a:xfrm>
            <a:off x="838200" y="728134"/>
            <a:ext cx="10515600" cy="499533"/>
          </a:xfrm>
        </p:spPr>
        <p:txBody>
          <a:bodyPr>
            <a:normAutofit fontScale="90000"/>
          </a:bodyPr>
          <a:lstStyle/>
          <a:p>
            <a:pPr algn="ctr"/>
            <a:r>
              <a:rPr lang="en-IN" sz="3600" b="1" dirty="0">
                <a:solidFill>
                  <a:srgbClr val="C00000"/>
                </a:solidFill>
                <a:latin typeface="Times New Roman" panose="02020603050405020304" pitchFamily="18" charset="0"/>
                <a:cs typeface="Times New Roman" panose="02020603050405020304" pitchFamily="18" charset="0"/>
              </a:rPr>
              <a:t>KEY BUSINESS QUESTIONS</a:t>
            </a:r>
            <a:br>
              <a:rPr lang="en-IN" dirty="0"/>
            </a:br>
            <a:endParaRPr lang="en-IN" dirty="0"/>
          </a:p>
        </p:txBody>
      </p:sp>
      <p:sp>
        <p:nvSpPr>
          <p:cNvPr id="3" name="Text Placeholder 2">
            <a:extLst>
              <a:ext uri="{FF2B5EF4-FFF2-40B4-BE49-F238E27FC236}">
                <a16:creationId xmlns:a16="http://schemas.microsoft.com/office/drawing/2014/main" id="{FE1940EF-9DA0-4316-7911-85D386ABBCB3}"/>
              </a:ext>
            </a:extLst>
          </p:cNvPr>
          <p:cNvSpPr>
            <a:spLocks noGrp="1"/>
          </p:cNvSpPr>
          <p:nvPr>
            <p:ph type="body" idx="1"/>
          </p:nvPr>
        </p:nvSpPr>
        <p:spPr>
          <a:xfrm>
            <a:off x="558801" y="1054100"/>
            <a:ext cx="11353800" cy="4749800"/>
          </a:xfrm>
        </p:spPr>
        <p:txBody>
          <a:bodyPr>
            <a:normAutofit lnSpcReduction="10000"/>
          </a:bodyPr>
          <a:lstStyle/>
          <a:p>
            <a:pPr algn="just">
              <a:lnSpc>
                <a:spcPct val="150000"/>
              </a:lnSpc>
              <a:buFont typeface="Wingdings" panose="05000000000000000000" pitchFamily="2" charset="2"/>
              <a:buChar char="Ø"/>
            </a:pPr>
            <a:r>
              <a:rPr lang="en-US" sz="2000" b="1" i="0" dirty="0">
                <a:effectLst/>
                <a:latin typeface="Times New Roman" panose="02020603050405020304" pitchFamily="18" charset="0"/>
                <a:cs typeface="Times New Roman" panose="02020603050405020304" pitchFamily="18" charset="0"/>
              </a:rPr>
              <a:t>Which brands offer the longest product warranty for single-door refrigerators ?</a:t>
            </a:r>
          </a:p>
          <a:p>
            <a:pPr marL="114300" indent="0" algn="just">
              <a:lnSpc>
                <a:spcPct val="150000"/>
              </a:lnSpc>
              <a:buNone/>
            </a:pPr>
            <a:r>
              <a:rPr lang="en-US" sz="2000" b="0" i="0" dirty="0">
                <a:effectLst/>
                <a:latin typeface="Times New Roman" panose="02020603050405020304" pitchFamily="18" charset="0"/>
                <a:cs typeface="Times New Roman" panose="02020603050405020304" pitchFamily="18" charset="0"/>
              </a:rPr>
              <a:t>Brands like Samsung and LG often provide longer product warranties (2-3 years) for single-door refrigerators, reflecting their confidence in product durability</a:t>
            </a:r>
            <a:r>
              <a:rPr lang="en-US" sz="2000" b="0" i="0" dirty="0">
                <a:effectLst/>
                <a:latin typeface="gg sans"/>
              </a:rPr>
              <a:t>.</a:t>
            </a:r>
          </a:p>
          <a:p>
            <a:pPr algn="just">
              <a:lnSpc>
                <a:spcPct val="150000"/>
              </a:lnSpc>
              <a:buFont typeface="Wingdings" panose="05000000000000000000" pitchFamily="2" charset="2"/>
              <a:buChar char="Ø"/>
            </a:pPr>
            <a:r>
              <a:rPr lang="en-US" sz="2000" b="1" i="0" dirty="0">
                <a:effectLst/>
                <a:latin typeface="Times New Roman" panose="02020603050405020304" pitchFamily="18" charset="0"/>
                <a:cs typeface="Times New Roman" panose="02020603050405020304" pitchFamily="18" charset="0"/>
              </a:rPr>
              <a:t>If I have ₹15,000 and want a single-door refrigerator, which brand should I choose?</a:t>
            </a:r>
          </a:p>
          <a:p>
            <a:pPr marL="114300" indent="0" algn="just">
              <a:lnSpc>
                <a:spcPct val="150000"/>
              </a:lnSpc>
              <a:buNone/>
            </a:pPr>
            <a:r>
              <a:rPr lang="en-US" sz="2000" b="0" i="0" dirty="0">
                <a:effectLst/>
                <a:latin typeface="Times New Roman" panose="02020603050405020304" pitchFamily="18" charset="0"/>
                <a:cs typeface="Times New Roman" panose="02020603050405020304" pitchFamily="18" charset="0"/>
              </a:rPr>
              <a:t>Based on our analysis, refrigerators in this price range and category are typically offered by brands like Whirlpool or Godrej. These brands provide reliable single-door models within budget.</a:t>
            </a:r>
          </a:p>
          <a:p>
            <a:pPr algn="just">
              <a:lnSpc>
                <a:spcPct val="150000"/>
              </a:lnSpc>
              <a:buFont typeface="Wingdings" panose="05000000000000000000" pitchFamily="2" charset="2"/>
              <a:buChar char="Ø"/>
            </a:pPr>
            <a:r>
              <a:rPr lang="en-US" sz="2000" b="1" i="0" dirty="0">
                <a:effectLst/>
                <a:latin typeface="Times New Roman" panose="02020603050405020304" pitchFamily="18" charset="0"/>
                <a:cs typeface="Times New Roman" panose="02020603050405020304" pitchFamily="18" charset="0"/>
              </a:rPr>
              <a:t>Can I get a higher star-rated (energy-efficient) refrigerator under ₹20,000?</a:t>
            </a:r>
          </a:p>
          <a:p>
            <a:pPr marL="114300" indent="0" algn="just">
              <a:lnSpc>
                <a:spcPct val="150000"/>
              </a:lnSpc>
              <a:buNone/>
            </a:pPr>
            <a:r>
              <a:rPr lang="en-US" sz="2000" b="0" i="0" dirty="0">
                <a:effectLst/>
                <a:latin typeface="Times New Roman" panose="02020603050405020304" pitchFamily="18" charset="0"/>
                <a:cs typeface="Times New Roman" panose="02020603050405020304" pitchFamily="18" charset="0"/>
              </a:rPr>
              <a:t>While it depends on the brand and capacity, 3-star or 4-star-rated refrigerators from brands like Godrej or Whirlpool are more likely to be found in this price range.</a:t>
            </a:r>
            <a:endParaRPr lang="en-US" sz="2000" b="1" i="0" dirty="0">
              <a:effectLst/>
              <a:latin typeface="Times New Roman" panose="02020603050405020304" pitchFamily="18" charset="0"/>
              <a:cs typeface="Times New Roman" panose="02020603050405020304" pitchFamily="18" charset="0"/>
            </a:endParaRPr>
          </a:p>
          <a:p>
            <a:pPr marL="114300" indent="0" algn="just">
              <a:lnSpc>
                <a:spcPct val="150000"/>
              </a:lnSpc>
              <a:buNone/>
            </a:pPr>
            <a:endParaRPr lang="en-US" sz="1800" b="0" i="0" dirty="0">
              <a:effectLst/>
              <a:latin typeface="Times New Roman" panose="02020603050405020304" pitchFamily="18" charset="0"/>
              <a:cs typeface="Times New Roman" panose="02020603050405020304" pitchFamily="18" charset="0"/>
            </a:endParaRPr>
          </a:p>
          <a:p>
            <a:pPr marL="114300" indent="0" algn="just">
              <a:lnSpc>
                <a:spcPct val="150000"/>
              </a:lnSpc>
              <a:buNone/>
            </a:pPr>
            <a:endParaRPr lang="en-US" sz="1800" b="1" i="0" dirty="0">
              <a:effectLst/>
              <a:latin typeface="Times New Roman" panose="02020603050405020304" pitchFamily="18" charset="0"/>
              <a:cs typeface="Times New Roman" panose="02020603050405020304" pitchFamily="18" charset="0"/>
            </a:endParaRPr>
          </a:p>
          <a:p>
            <a:pPr marL="114300" indent="0" algn="just">
              <a:lnSpc>
                <a:spcPct val="150000"/>
              </a:lnSpc>
              <a:buNone/>
            </a:pPr>
            <a:endParaRPr lang="en-US" sz="200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1352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01B000-A20E-3EBA-F7E1-1BA5FC139171}"/>
              </a:ext>
            </a:extLst>
          </p:cNvPr>
          <p:cNvSpPr>
            <a:spLocks noGrp="1"/>
          </p:cNvSpPr>
          <p:nvPr>
            <p:ph type="ctrTitle"/>
          </p:nvPr>
        </p:nvSpPr>
        <p:spPr>
          <a:xfrm>
            <a:off x="292229" y="273950"/>
            <a:ext cx="11564149" cy="1043221"/>
          </a:xfrm>
        </p:spPr>
        <p:txBody>
          <a:bodyPr>
            <a:normAutofit/>
          </a:bodyPr>
          <a:lstStyle/>
          <a:p>
            <a:r>
              <a:rPr lang="en-IN" sz="3600" b="1" dirty="0">
                <a:solidFill>
                  <a:srgbClr val="C00000"/>
                </a:solidFill>
                <a:latin typeface="Times New Roman" panose="02020603050405020304" pitchFamily="18" charset="0"/>
                <a:cs typeface="Times New Roman" panose="02020603050405020304" pitchFamily="18" charset="0"/>
              </a:rPr>
              <a:t>ABOUT US</a:t>
            </a:r>
          </a:p>
        </p:txBody>
      </p:sp>
      <p:sp>
        <p:nvSpPr>
          <p:cNvPr id="5" name="Subtitle 4">
            <a:extLst>
              <a:ext uri="{FF2B5EF4-FFF2-40B4-BE49-F238E27FC236}">
                <a16:creationId xmlns:a16="http://schemas.microsoft.com/office/drawing/2014/main" id="{94F848A5-9C14-B647-DFAF-B5BCA4A3B403}"/>
              </a:ext>
            </a:extLst>
          </p:cNvPr>
          <p:cNvSpPr>
            <a:spLocks noGrp="1"/>
          </p:cNvSpPr>
          <p:nvPr>
            <p:ph type="subTitle" idx="1"/>
          </p:nvPr>
        </p:nvSpPr>
        <p:spPr>
          <a:xfrm>
            <a:off x="859971" y="1491343"/>
            <a:ext cx="9808029" cy="4362701"/>
          </a:xfrm>
        </p:spPr>
        <p:txBody>
          <a:bodyPr>
            <a:normAutofit/>
          </a:bodyPr>
          <a:lstStyle/>
          <a:p>
            <a:endParaRPr lang="en-IN" dirty="0"/>
          </a:p>
          <a:p>
            <a:pPr algn="l"/>
            <a:r>
              <a:rPr lang="en-IN" dirty="0">
                <a:latin typeface="Times New Roman" panose="02020603050405020304" pitchFamily="18" charset="0"/>
                <a:cs typeface="Times New Roman" panose="02020603050405020304" pitchFamily="18" charset="0"/>
              </a:rPr>
              <a:t>Krishnaveni Nenavath                                          Sai Preethi</a:t>
            </a:r>
          </a:p>
          <a:p>
            <a:pPr algn="l"/>
            <a:r>
              <a:rPr lang="en-IN" dirty="0">
                <a:latin typeface="Times New Roman" panose="02020603050405020304" pitchFamily="18" charset="0"/>
                <a:cs typeface="Times New Roman" panose="02020603050405020304" pitchFamily="18" charset="0"/>
              </a:rPr>
              <a:t>B.Tech in ECE                                                      B.Tech in CSE</a:t>
            </a:r>
          </a:p>
          <a:p>
            <a:pPr algn="l"/>
            <a:r>
              <a:rPr lang="en-IN" dirty="0">
                <a:latin typeface="Times New Roman" panose="02020603050405020304" pitchFamily="18" charset="0"/>
                <a:cs typeface="Times New Roman" panose="02020603050405020304" pitchFamily="18" charset="0"/>
              </a:rPr>
              <a:t>Batch.no: 325                                                        Batch.no:325</a:t>
            </a:r>
          </a:p>
          <a:p>
            <a:pPr algn="l"/>
            <a:endParaRPr lang="en-IN"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Kunaboyina Anjali</a:t>
            </a:r>
          </a:p>
          <a:p>
            <a:pPr algn="l"/>
            <a:r>
              <a:rPr lang="en-IN" dirty="0">
                <a:latin typeface="Times New Roman" panose="02020603050405020304" pitchFamily="18" charset="0"/>
                <a:cs typeface="Times New Roman" panose="02020603050405020304" pitchFamily="18" charset="0"/>
              </a:rPr>
              <a:t>B.Tech in ECE</a:t>
            </a:r>
          </a:p>
          <a:p>
            <a:pPr algn="l"/>
            <a:r>
              <a:rPr lang="en-IN" dirty="0">
                <a:latin typeface="Times New Roman" panose="02020603050405020304" pitchFamily="18" charset="0"/>
                <a:cs typeface="Times New Roman" panose="02020603050405020304" pitchFamily="18" charset="0"/>
              </a:rPr>
              <a:t>Batch.no: 325</a:t>
            </a:r>
          </a:p>
          <a:p>
            <a:pPr algn="l"/>
            <a:r>
              <a:rPr lang="en-IN" dirty="0"/>
              <a:t> </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78904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346199" y="2362200"/>
            <a:ext cx="4072467" cy="192193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C00000"/>
              </a:buClr>
              <a:buSzPts val="4400"/>
              <a:buFont typeface="Libre Baskerville"/>
              <a:buNone/>
            </a:pPr>
            <a:r>
              <a:rPr lang="en-IN" sz="6000" b="0" i="0" u="none" strike="noStrike" cap="none" dirty="0">
                <a:solidFill>
                  <a:srgbClr val="C00000"/>
                </a:solidFill>
                <a:latin typeface="Libre Baskerville"/>
                <a:ea typeface="Libre Baskerville"/>
                <a:cs typeface="Libre Baskerville"/>
                <a:sym typeface="Libre Baskerville"/>
              </a:rPr>
              <a:t>THANK YOU</a:t>
            </a:r>
            <a:endParaRPr sz="60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18DE3-7606-A18C-A588-29E8EBFF632F}"/>
              </a:ext>
            </a:extLst>
          </p:cNvPr>
          <p:cNvSpPr>
            <a:spLocks noGrp="1"/>
          </p:cNvSpPr>
          <p:nvPr>
            <p:ph type="ctrTitle"/>
          </p:nvPr>
        </p:nvSpPr>
        <p:spPr>
          <a:xfrm>
            <a:off x="339363" y="674914"/>
            <a:ext cx="11599207" cy="1709057"/>
          </a:xfrm>
        </p:spPr>
        <p:txBody>
          <a:bodyPr>
            <a:normAutofit/>
          </a:bodyPr>
          <a:lstStyle/>
          <a:p>
            <a:r>
              <a:rPr lang="en-IN" sz="3600" b="1" dirty="0">
                <a:solidFill>
                  <a:srgbClr val="C00000"/>
                </a:solidFill>
                <a:latin typeface="Times New Roman" panose="02020603050405020304" pitchFamily="18" charset="0"/>
                <a:cs typeface="Times New Roman" panose="02020603050405020304" pitchFamily="18" charset="0"/>
              </a:rPr>
              <a:t>OBJECTIVE OF THE PROJECT</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FE06E59-6384-6EDB-714F-F758771BD494}"/>
              </a:ext>
            </a:extLst>
          </p:cNvPr>
          <p:cNvSpPr>
            <a:spLocks noGrp="1"/>
          </p:cNvSpPr>
          <p:nvPr>
            <p:ph type="subTitle" idx="1"/>
          </p:nvPr>
        </p:nvSpPr>
        <p:spPr>
          <a:xfrm>
            <a:off x="584461" y="1959429"/>
            <a:ext cx="11097255" cy="3331761"/>
          </a:xfrm>
        </p:spPr>
        <p:txBody>
          <a:bodyPr>
            <a:normAutofit/>
          </a:bodyPr>
          <a:lstStyle/>
          <a:p>
            <a:pPr marL="50800" indent="0" algn="just">
              <a:lnSpc>
                <a:spcPct val="150000"/>
              </a:lnSpc>
            </a:pPr>
            <a:r>
              <a:rPr lang="en-US" dirty="0">
                <a:latin typeface="Times New Roman" panose="02020603050405020304" pitchFamily="18" charset="0"/>
                <a:cs typeface="Times New Roman" panose="02020603050405020304" pitchFamily="18" charset="0"/>
              </a:rPr>
              <a:t>The goal of this “</a:t>
            </a:r>
            <a:r>
              <a:rPr lang="en-US" b="1" dirty="0">
                <a:latin typeface="Times New Roman" panose="02020603050405020304" pitchFamily="18" charset="0"/>
                <a:cs typeface="Times New Roman" panose="02020603050405020304" pitchFamily="18" charset="0"/>
              </a:rPr>
              <a:t>Comprehensive Analysis of Refrigerator Pricing</a:t>
            </a:r>
            <a:r>
              <a:rPr lang="en-US" dirty="0">
                <a:latin typeface="Times New Roman" panose="02020603050405020304" pitchFamily="18" charset="0"/>
                <a:cs typeface="Times New Roman" panose="02020603050405020304" pitchFamily="18" charset="0"/>
              </a:rPr>
              <a:t>” is to unlock the secrets of Refrigerator Pricing, revealing how factors like Brand, Capacity, Freeze Type, Star Rating ,Compressor Type and Warranty period influencing product pricing.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0009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44065-6249-074C-6CAB-22618F05454F}"/>
              </a:ext>
            </a:extLst>
          </p:cNvPr>
          <p:cNvSpPr>
            <a:spLocks noGrp="1"/>
          </p:cNvSpPr>
          <p:nvPr>
            <p:ph type="ctrTitle"/>
          </p:nvPr>
        </p:nvSpPr>
        <p:spPr>
          <a:xfrm>
            <a:off x="179108" y="582678"/>
            <a:ext cx="11718365" cy="843352"/>
          </a:xfrm>
        </p:spPr>
        <p:txBody>
          <a:bodyPr>
            <a:normAutofit/>
          </a:bodyPr>
          <a:lstStyle/>
          <a:p>
            <a:r>
              <a:rPr lang="en-IN" sz="3600" b="1" dirty="0">
                <a:solidFill>
                  <a:srgbClr val="C00000"/>
                </a:solidFill>
                <a:latin typeface="Times New Roman" panose="02020603050405020304" pitchFamily="18" charset="0"/>
                <a:cs typeface="Times New Roman" panose="02020603050405020304" pitchFamily="18" charset="0"/>
              </a:rPr>
              <a:t>PROBLEM STATEMENT</a:t>
            </a:r>
            <a:endParaRPr lang="en-IN" sz="3600" dirty="0">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AD2363D-4D52-8DB5-5936-9AAE20A225BA}"/>
              </a:ext>
            </a:extLst>
          </p:cNvPr>
          <p:cNvSpPr>
            <a:spLocks noGrp="1"/>
          </p:cNvSpPr>
          <p:nvPr>
            <p:ph type="subTitle" idx="1"/>
          </p:nvPr>
        </p:nvSpPr>
        <p:spPr>
          <a:xfrm>
            <a:off x="636998" y="1545771"/>
            <a:ext cx="10849510" cy="4729552"/>
          </a:xfrm>
        </p:spPr>
        <p:txBody>
          <a:bodyPr>
            <a:noAutofit/>
          </a:bodyPr>
          <a:lstStyle/>
          <a:p>
            <a:pPr marL="393700" indent="-342900" algn="just">
              <a:lnSpc>
                <a:spcPct val="150000"/>
              </a:lnSpc>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The dataset reveals how various features, such as brand, capacity, energy efficiency (star rating), and refrigeration type, influence refrigerator prices.</a:t>
            </a:r>
          </a:p>
          <a:p>
            <a:pPr marL="393700" indent="-342900" algn="just">
              <a:lnSpc>
                <a:spcPct val="150000"/>
              </a:lnSpc>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It highlights consumer preferences, market trends, and product differentiation, providing insights into the pricing dynamics and key factors driving value in the refrigerator market.</a:t>
            </a:r>
          </a:p>
          <a:p>
            <a:pPr marL="393700" indent="-342900"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6885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18CF1-E375-3FE2-5FEF-44D9764550FC}"/>
              </a:ext>
            </a:extLst>
          </p:cNvPr>
          <p:cNvSpPr>
            <a:spLocks noGrp="1"/>
          </p:cNvSpPr>
          <p:nvPr>
            <p:ph type="ctrTitle"/>
          </p:nvPr>
        </p:nvSpPr>
        <p:spPr>
          <a:xfrm>
            <a:off x="1390436" y="635000"/>
            <a:ext cx="9144000" cy="702733"/>
          </a:xfrm>
        </p:spPr>
        <p:txBody>
          <a:bodyPr>
            <a:normAutofit/>
          </a:bodyPr>
          <a:lstStyle/>
          <a:p>
            <a:r>
              <a:rPr lang="en-US" sz="3600" b="1" dirty="0">
                <a:solidFill>
                  <a:srgbClr val="C00000"/>
                </a:solidFill>
                <a:latin typeface="Times New Roman" panose="02020603050405020304" pitchFamily="18" charset="0"/>
                <a:cs typeface="Times New Roman" panose="02020603050405020304" pitchFamily="18" charset="0"/>
              </a:rPr>
              <a:t>DATA COLLECTION</a:t>
            </a:r>
            <a:endParaRPr lang="en-IN" sz="3600" b="1" dirty="0">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044E04A-0149-87ED-320E-2FDA3AFCDF6B}"/>
              </a:ext>
            </a:extLst>
          </p:cNvPr>
          <p:cNvSpPr>
            <a:spLocks noGrp="1"/>
          </p:cNvSpPr>
          <p:nvPr>
            <p:ph type="subTitle" idx="1"/>
          </p:nvPr>
        </p:nvSpPr>
        <p:spPr>
          <a:xfrm>
            <a:off x="575353" y="1337733"/>
            <a:ext cx="11137185" cy="4698999"/>
          </a:xfrm>
        </p:spPr>
        <p:txBody>
          <a:bodyPr/>
          <a:lstStyle/>
          <a:p>
            <a:pPr marL="393700" indent="-342900" algn="just">
              <a:lnSpc>
                <a:spcPct val="150000"/>
              </a:lnSpc>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Data was gathered from </a:t>
            </a:r>
            <a:r>
              <a:rPr lang="en-US" b="1" i="0" dirty="0">
                <a:effectLst/>
                <a:latin typeface="Times New Roman" panose="02020603050405020304" pitchFamily="18" charset="0"/>
                <a:cs typeface="Times New Roman" panose="02020603050405020304" pitchFamily="18" charset="0"/>
              </a:rPr>
              <a:t>Flipkart Website </a:t>
            </a:r>
            <a:r>
              <a:rPr lang="en-US" b="0" i="0" dirty="0">
                <a:effectLst/>
                <a:latin typeface="Times New Roman" panose="02020603050405020304" pitchFamily="18" charset="0"/>
                <a:cs typeface="Times New Roman" panose="02020603050405020304" pitchFamily="18" charset="0"/>
              </a:rPr>
              <a:t>using web scraping techniques, focusing on various attributes related to refrigerator pricing</a:t>
            </a:r>
            <a:r>
              <a:rPr lang="en-US" b="0" i="0" dirty="0">
                <a:effectLst/>
                <a:latin typeface="inherit"/>
              </a:rPr>
              <a:t>.</a:t>
            </a:r>
          </a:p>
          <a:p>
            <a:pPr marL="393700" indent="-342900" algn="just">
              <a:lnSpc>
                <a:spcPct val="150000"/>
              </a:lnSpc>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The dataset contains 9 columns and 1368 data points, offering a comprehensive foundation for analysis of pricing trends and feature relationships.</a:t>
            </a:r>
          </a:p>
          <a:p>
            <a:pPr marL="393700" indent="-342900" algn="just">
              <a:lnSpc>
                <a:spcPct val="150000"/>
              </a:lnSpc>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Numerical Columns:</a:t>
            </a:r>
            <a:r>
              <a:rPr lang="en-US" b="0" i="0" dirty="0">
                <a:effectLst/>
                <a:latin typeface="Times New Roman" panose="02020603050405020304" pitchFamily="18" charset="0"/>
                <a:cs typeface="Times New Roman" panose="02020603050405020304" pitchFamily="18" charset="0"/>
              </a:rPr>
              <a:t> Prices, Capacity, Star Rating, Product Warranty, Compressor Warranty.</a:t>
            </a:r>
          </a:p>
          <a:p>
            <a:pPr marL="393700" indent="-342900" algn="just">
              <a:lnSpc>
                <a:spcPct val="150000"/>
              </a:lnSpc>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Categorical Columns</a:t>
            </a:r>
            <a:r>
              <a:rPr lang="en-US" b="0" i="0" dirty="0">
                <a:effectLst/>
                <a:latin typeface="Times New Roman" panose="02020603050405020304" pitchFamily="18" charset="0"/>
                <a:cs typeface="Times New Roman" panose="02020603050405020304" pitchFamily="18" charset="0"/>
              </a:rPr>
              <a:t>: Brands, FreezType, No_of_Doors, Compressor</a:t>
            </a:r>
            <a:r>
              <a:rPr lang="en-US" dirty="0">
                <a:latin typeface="Times New Roman" panose="02020603050405020304" pitchFamily="18" charset="0"/>
                <a:cs typeface="Times New Roman" panose="02020603050405020304" pitchFamily="18" charset="0"/>
              </a:rPr>
              <a:t> Type.</a:t>
            </a:r>
            <a:endParaRPr lang="en-US" b="0" i="0" dirty="0">
              <a:effectLst/>
              <a:latin typeface="Times New Roman" panose="02020603050405020304" pitchFamily="18" charset="0"/>
              <a:cs typeface="Times New Roman" panose="02020603050405020304" pitchFamily="18" charset="0"/>
            </a:endParaRPr>
          </a:p>
          <a:p>
            <a:pPr marL="50800" indent="0"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6290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DB748-20E1-3E39-EA4D-DC4780DB8729}"/>
              </a:ext>
            </a:extLst>
          </p:cNvPr>
          <p:cNvSpPr>
            <a:spLocks noGrp="1"/>
          </p:cNvSpPr>
          <p:nvPr>
            <p:ph type="ctrTitle"/>
          </p:nvPr>
        </p:nvSpPr>
        <p:spPr>
          <a:xfrm>
            <a:off x="386498" y="601134"/>
            <a:ext cx="11326041" cy="634999"/>
          </a:xfrm>
        </p:spPr>
        <p:txBody>
          <a:bodyPr>
            <a:normAutofit fontScale="90000"/>
          </a:bodyPr>
          <a:lstStyle/>
          <a:p>
            <a:br>
              <a:rPr lang="en-IN" dirty="0"/>
            </a:br>
            <a:r>
              <a:rPr lang="en-IN" sz="4000" b="1" dirty="0">
                <a:solidFill>
                  <a:srgbClr val="C00000"/>
                </a:solidFill>
                <a:latin typeface="Times New Roman" panose="02020603050405020304" pitchFamily="18" charset="0"/>
                <a:cs typeface="Times New Roman" panose="02020603050405020304" pitchFamily="18" charset="0"/>
              </a:rPr>
              <a:t>DATA CLEANING</a:t>
            </a:r>
          </a:p>
        </p:txBody>
      </p:sp>
      <p:sp>
        <p:nvSpPr>
          <p:cNvPr id="3" name="Subtitle 2">
            <a:extLst>
              <a:ext uri="{FF2B5EF4-FFF2-40B4-BE49-F238E27FC236}">
                <a16:creationId xmlns:a16="http://schemas.microsoft.com/office/drawing/2014/main" id="{577BA337-CDC6-90F3-852A-193431F93395}"/>
              </a:ext>
            </a:extLst>
          </p:cNvPr>
          <p:cNvSpPr>
            <a:spLocks noGrp="1"/>
          </p:cNvSpPr>
          <p:nvPr>
            <p:ph type="subTitle" idx="1"/>
          </p:nvPr>
        </p:nvSpPr>
        <p:spPr>
          <a:xfrm>
            <a:off x="511629" y="1557867"/>
            <a:ext cx="11200910" cy="4368800"/>
          </a:xfrm>
        </p:spPr>
        <p:txBody>
          <a:bodyPr>
            <a:normAutofit lnSpcReduction="10000"/>
          </a:bodyPr>
          <a:lstStyle/>
          <a:p>
            <a:pPr algn="l" fontAlgn="base">
              <a:spcBef>
                <a:spcPts val="300"/>
              </a:spcBef>
              <a:spcAft>
                <a:spcPts val="300"/>
              </a:spcAft>
              <a:buFont typeface="Wingdings" panose="05000000000000000000" pitchFamily="2" charset="2"/>
              <a:buChar char="Ø"/>
            </a:pPr>
            <a:r>
              <a:rPr lang="en-US" b="1" i="0" dirty="0">
                <a:effectLst/>
                <a:latin typeface="inherit"/>
              </a:rPr>
              <a:t>Removal of Price Symbols</a:t>
            </a:r>
            <a:r>
              <a:rPr lang="en-US" b="0" i="0" dirty="0">
                <a:effectLst/>
                <a:latin typeface="inherit"/>
              </a:rPr>
              <a:t>: The currency symbols were removed from the price column to ensure accurate numerical analysis.</a:t>
            </a:r>
          </a:p>
          <a:p>
            <a:pPr marL="393700" indent="-342900" algn="l" fontAlgn="base">
              <a:spcBef>
                <a:spcPts val="300"/>
              </a:spcBef>
              <a:spcAft>
                <a:spcPts val="300"/>
              </a:spcAft>
              <a:buFont typeface="Wingdings" panose="05000000000000000000" pitchFamily="2" charset="2"/>
              <a:buChar char="Ø"/>
            </a:pPr>
            <a:endParaRPr lang="en-US" b="0" i="0" dirty="0">
              <a:effectLst/>
              <a:latin typeface="inherit"/>
            </a:endParaRPr>
          </a:p>
          <a:p>
            <a:pPr algn="l" fontAlgn="base">
              <a:spcBef>
                <a:spcPts val="300"/>
              </a:spcBef>
              <a:spcAft>
                <a:spcPts val="300"/>
              </a:spcAft>
              <a:buFont typeface="Wingdings" panose="05000000000000000000" pitchFamily="2" charset="2"/>
              <a:buChar char="Ø"/>
            </a:pPr>
            <a:r>
              <a:rPr lang="en-US" b="1" i="0" dirty="0">
                <a:effectLst/>
                <a:latin typeface="inherit"/>
              </a:rPr>
              <a:t>Handling Missing Star Ratings</a:t>
            </a:r>
            <a:r>
              <a:rPr lang="en-US" b="0" i="0" dirty="0">
                <a:effectLst/>
                <a:latin typeface="inherit"/>
              </a:rPr>
              <a:t>: Null values in the star rating column were removed to maintain data integrity and consistency.</a:t>
            </a:r>
          </a:p>
          <a:p>
            <a:pPr marL="50800" indent="0" algn="l" fontAlgn="base">
              <a:spcBef>
                <a:spcPts val="300"/>
              </a:spcBef>
              <a:spcAft>
                <a:spcPts val="300"/>
              </a:spcAft>
            </a:pPr>
            <a:endParaRPr lang="en-US" b="0" i="0" dirty="0">
              <a:effectLst/>
              <a:latin typeface="inherit"/>
            </a:endParaRPr>
          </a:p>
          <a:p>
            <a:pPr algn="l" fontAlgn="base">
              <a:spcBef>
                <a:spcPts val="300"/>
              </a:spcBef>
              <a:spcAft>
                <a:spcPts val="300"/>
              </a:spcAft>
              <a:buFont typeface="Wingdings" panose="05000000000000000000" pitchFamily="2" charset="2"/>
              <a:buChar char="Ø"/>
            </a:pPr>
            <a:r>
              <a:rPr lang="en-US" b="1" i="0" dirty="0">
                <a:effectLst/>
                <a:latin typeface="inherit"/>
              </a:rPr>
              <a:t>Price Data Type Conversion</a:t>
            </a:r>
            <a:r>
              <a:rPr lang="en-US" b="0" i="0" dirty="0">
                <a:effectLst/>
                <a:latin typeface="inherit"/>
              </a:rPr>
              <a:t>: The price column’s data type was converted from object to int64 for precise numerical analysis.</a:t>
            </a:r>
          </a:p>
          <a:p>
            <a:pPr marL="50800" indent="0" algn="l" fontAlgn="base">
              <a:spcBef>
                <a:spcPts val="300"/>
              </a:spcBef>
              <a:spcAft>
                <a:spcPts val="300"/>
              </a:spcAft>
            </a:pPr>
            <a:endParaRPr lang="en-US" b="0" i="0" dirty="0">
              <a:effectLst/>
              <a:latin typeface="inherit"/>
            </a:endParaRPr>
          </a:p>
          <a:p>
            <a:pPr algn="l" fontAlgn="base">
              <a:spcBef>
                <a:spcPts val="300"/>
              </a:spcBef>
              <a:spcAft>
                <a:spcPts val="300"/>
              </a:spcAft>
              <a:buFont typeface="Wingdings" panose="05000000000000000000" pitchFamily="2" charset="2"/>
              <a:buChar char="Ø"/>
            </a:pPr>
            <a:r>
              <a:rPr lang="en-US" b="1" i="0" dirty="0">
                <a:effectLst/>
                <a:latin typeface="inherit"/>
              </a:rPr>
              <a:t>Star Rating Data Type Conversion</a:t>
            </a:r>
            <a:r>
              <a:rPr lang="en-US" b="0" i="0" dirty="0">
                <a:effectLst/>
                <a:latin typeface="inherit"/>
              </a:rPr>
              <a:t>: The star rating column was converted from float to int64 for improved clarity and easier interpretation of the data.</a:t>
            </a:r>
            <a:br>
              <a:rPr lang="en-US" b="0" i="0" dirty="0">
                <a:effectLst/>
                <a:latin typeface="gg sans"/>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2056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565E66-5201-BDAA-99C7-D0C4259404D0}"/>
              </a:ext>
            </a:extLst>
          </p:cNvPr>
          <p:cNvSpPr txBox="1"/>
          <p:nvPr/>
        </p:nvSpPr>
        <p:spPr>
          <a:xfrm>
            <a:off x="745067" y="499534"/>
            <a:ext cx="4919133" cy="523220"/>
          </a:xfrm>
          <a:prstGeom prst="rect">
            <a:avLst/>
          </a:prstGeom>
          <a:noFill/>
        </p:spPr>
        <p:txBody>
          <a:bodyPr wrap="square" rtlCol="0">
            <a:spAutoFit/>
          </a:bodyPr>
          <a:lstStyle/>
          <a:p>
            <a:pPr marL="342900" indent="-342900">
              <a:buFont typeface="Wingdings" panose="05000000000000000000" pitchFamily="2" charset="2"/>
              <a:buChar char="Ø"/>
            </a:pPr>
            <a:r>
              <a:rPr lang="en-IN" sz="2800" b="1" dirty="0">
                <a:solidFill>
                  <a:srgbClr val="C00000"/>
                </a:solidFill>
                <a:latin typeface="Times New Roman" panose="02020603050405020304" pitchFamily="18" charset="0"/>
                <a:cs typeface="Times New Roman" panose="02020603050405020304" pitchFamily="18" charset="0"/>
              </a:rPr>
              <a:t>Before Data Cleaning</a:t>
            </a:r>
          </a:p>
        </p:txBody>
      </p:sp>
      <p:pic>
        <p:nvPicPr>
          <p:cNvPr id="4" name="Picture 3">
            <a:extLst>
              <a:ext uri="{FF2B5EF4-FFF2-40B4-BE49-F238E27FC236}">
                <a16:creationId xmlns:a16="http://schemas.microsoft.com/office/drawing/2014/main" id="{1730BF92-97BD-73B1-EAE7-25108D777569}"/>
              </a:ext>
            </a:extLst>
          </p:cNvPr>
          <p:cNvPicPr>
            <a:picLocks noChangeAspect="1"/>
          </p:cNvPicPr>
          <p:nvPr/>
        </p:nvPicPr>
        <p:blipFill>
          <a:blip r:embed="rId2"/>
          <a:stretch>
            <a:fillRect/>
          </a:stretch>
        </p:blipFill>
        <p:spPr>
          <a:xfrm>
            <a:off x="296333" y="1346199"/>
            <a:ext cx="6925733" cy="4538133"/>
          </a:xfrm>
          <a:prstGeom prst="rect">
            <a:avLst/>
          </a:prstGeom>
        </p:spPr>
      </p:pic>
      <p:pic>
        <p:nvPicPr>
          <p:cNvPr id="6" name="Picture 5">
            <a:extLst>
              <a:ext uri="{FF2B5EF4-FFF2-40B4-BE49-F238E27FC236}">
                <a16:creationId xmlns:a16="http://schemas.microsoft.com/office/drawing/2014/main" id="{D1B48BD6-9EA4-842E-B1F1-6EB5082C886C}"/>
              </a:ext>
            </a:extLst>
          </p:cNvPr>
          <p:cNvPicPr>
            <a:picLocks noChangeAspect="1"/>
          </p:cNvPicPr>
          <p:nvPr/>
        </p:nvPicPr>
        <p:blipFill>
          <a:blip r:embed="rId3"/>
          <a:stretch>
            <a:fillRect/>
          </a:stretch>
        </p:blipFill>
        <p:spPr>
          <a:xfrm>
            <a:off x="7441902" y="1346200"/>
            <a:ext cx="4665431" cy="4224867"/>
          </a:xfrm>
          <a:prstGeom prst="rect">
            <a:avLst/>
          </a:prstGeom>
        </p:spPr>
      </p:pic>
    </p:spTree>
    <p:extLst>
      <p:ext uri="{BB962C8B-B14F-4D97-AF65-F5344CB8AC3E}">
        <p14:creationId xmlns:p14="http://schemas.microsoft.com/office/powerpoint/2010/main" val="3009223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B866D-F529-6C34-6AA2-C4546758022A}"/>
              </a:ext>
            </a:extLst>
          </p:cNvPr>
          <p:cNvSpPr>
            <a:spLocks noGrp="1"/>
          </p:cNvSpPr>
          <p:nvPr>
            <p:ph type="title"/>
          </p:nvPr>
        </p:nvSpPr>
        <p:spPr>
          <a:xfrm>
            <a:off x="838200" y="431800"/>
            <a:ext cx="5105400" cy="592667"/>
          </a:xfrm>
        </p:spPr>
        <p:txBody>
          <a:bodyPr>
            <a:normAutofit/>
          </a:bodyPr>
          <a:lstStyle/>
          <a:p>
            <a:pPr marL="571500" indent="-571500">
              <a:buFont typeface="Wingdings" panose="05000000000000000000" pitchFamily="2" charset="2"/>
              <a:buChar char="Ø"/>
            </a:pPr>
            <a:r>
              <a:rPr lang="en-IN" sz="2800" b="1" dirty="0">
                <a:solidFill>
                  <a:srgbClr val="C00000"/>
                </a:solidFill>
                <a:latin typeface="Times New Roman" panose="02020603050405020304" pitchFamily="18" charset="0"/>
                <a:cs typeface="Times New Roman" panose="02020603050405020304" pitchFamily="18" charset="0"/>
              </a:rPr>
              <a:t>After Data Cleaning</a:t>
            </a:r>
          </a:p>
        </p:txBody>
      </p:sp>
      <p:pic>
        <p:nvPicPr>
          <p:cNvPr id="6" name="Picture 5">
            <a:extLst>
              <a:ext uri="{FF2B5EF4-FFF2-40B4-BE49-F238E27FC236}">
                <a16:creationId xmlns:a16="http://schemas.microsoft.com/office/drawing/2014/main" id="{CE5B5CF2-32A7-0EB0-BCB4-273AF5A6B3F0}"/>
              </a:ext>
            </a:extLst>
          </p:cNvPr>
          <p:cNvPicPr>
            <a:picLocks noChangeAspect="1"/>
          </p:cNvPicPr>
          <p:nvPr/>
        </p:nvPicPr>
        <p:blipFill>
          <a:blip r:embed="rId2"/>
          <a:stretch>
            <a:fillRect/>
          </a:stretch>
        </p:blipFill>
        <p:spPr>
          <a:xfrm>
            <a:off x="279400" y="1277077"/>
            <a:ext cx="6994693" cy="4282760"/>
          </a:xfrm>
          <a:prstGeom prst="rect">
            <a:avLst/>
          </a:prstGeom>
        </p:spPr>
      </p:pic>
      <p:pic>
        <p:nvPicPr>
          <p:cNvPr id="8" name="Picture 7">
            <a:extLst>
              <a:ext uri="{FF2B5EF4-FFF2-40B4-BE49-F238E27FC236}">
                <a16:creationId xmlns:a16="http://schemas.microsoft.com/office/drawing/2014/main" id="{AA2324DB-04F2-7F32-6484-4C09B295B63F}"/>
              </a:ext>
            </a:extLst>
          </p:cNvPr>
          <p:cNvPicPr>
            <a:picLocks noChangeAspect="1"/>
          </p:cNvPicPr>
          <p:nvPr/>
        </p:nvPicPr>
        <p:blipFill>
          <a:blip r:embed="rId3"/>
          <a:stretch>
            <a:fillRect/>
          </a:stretch>
        </p:blipFill>
        <p:spPr>
          <a:xfrm>
            <a:off x="7348779" y="1344811"/>
            <a:ext cx="4563821" cy="3938390"/>
          </a:xfrm>
          <a:prstGeom prst="rect">
            <a:avLst/>
          </a:prstGeom>
        </p:spPr>
      </p:pic>
    </p:spTree>
    <p:extLst>
      <p:ext uri="{BB962C8B-B14F-4D97-AF65-F5344CB8AC3E}">
        <p14:creationId xmlns:p14="http://schemas.microsoft.com/office/powerpoint/2010/main" val="97754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E6235-1573-8638-5AAB-2B5EAD222828}"/>
              </a:ext>
            </a:extLst>
          </p:cNvPr>
          <p:cNvSpPr>
            <a:spLocks noGrp="1"/>
          </p:cNvSpPr>
          <p:nvPr>
            <p:ph type="title"/>
          </p:nvPr>
        </p:nvSpPr>
        <p:spPr>
          <a:xfrm>
            <a:off x="2531533" y="202683"/>
            <a:ext cx="6697133" cy="947208"/>
          </a:xfrm>
        </p:spPr>
        <p:txBody>
          <a:bodyPr>
            <a:normAutofit/>
          </a:bodyPr>
          <a:lstStyle/>
          <a:p>
            <a:pPr algn="ctr"/>
            <a:r>
              <a:rPr lang="en-IN" sz="3600" b="1" dirty="0">
                <a:solidFill>
                  <a:srgbClr val="C00000"/>
                </a:solidFill>
                <a:latin typeface="Times New Roman" panose="02020603050405020304" pitchFamily="18" charset="0"/>
                <a:cs typeface="Times New Roman" panose="02020603050405020304" pitchFamily="18" charset="0"/>
              </a:rPr>
              <a:t>DATA ANALYSIS</a:t>
            </a:r>
          </a:p>
        </p:txBody>
      </p:sp>
      <p:sp>
        <p:nvSpPr>
          <p:cNvPr id="3" name="TextBox 2">
            <a:extLst>
              <a:ext uri="{FF2B5EF4-FFF2-40B4-BE49-F238E27FC236}">
                <a16:creationId xmlns:a16="http://schemas.microsoft.com/office/drawing/2014/main" id="{53468C46-6A53-F666-18FA-EDCFF6610C62}"/>
              </a:ext>
            </a:extLst>
          </p:cNvPr>
          <p:cNvSpPr txBox="1"/>
          <p:nvPr/>
        </p:nvSpPr>
        <p:spPr>
          <a:xfrm>
            <a:off x="927100" y="1149891"/>
            <a:ext cx="10524066" cy="5393784"/>
          </a:xfrm>
          <a:prstGeom prst="rect">
            <a:avLst/>
          </a:prstGeom>
          <a:noFill/>
        </p:spPr>
        <p:txBody>
          <a:bodyPr wrap="square" rtlCol="0">
            <a:spAutoFit/>
          </a:bodyPr>
          <a:lstStyle/>
          <a:p>
            <a:pPr marL="342900" indent="-342900">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Data analysis is the process of cleaning, transforming, and interpreting data to uncover useful patterns, trends, or insights. It helps in making informed decisions by understanding the underlying story within the data.</a:t>
            </a:r>
          </a:p>
          <a:p>
            <a:pPr algn="l" fontAlgn="base">
              <a:spcBef>
                <a:spcPts val="300"/>
              </a:spcBef>
              <a:spcAft>
                <a:spcPts val="600"/>
              </a:spcAft>
            </a:pPr>
            <a:r>
              <a:rPr lang="en-IN" sz="2400" b="1" i="0" dirty="0">
                <a:solidFill>
                  <a:srgbClr val="C00000"/>
                </a:solidFill>
                <a:effectLst/>
                <a:latin typeface="Times New Roman" panose="02020603050405020304" pitchFamily="18" charset="0"/>
                <a:cs typeface="Times New Roman" panose="02020603050405020304" pitchFamily="18" charset="0"/>
              </a:rPr>
              <a:t>Data Analysis Steps:</a:t>
            </a:r>
          </a:p>
          <a:p>
            <a:pPr marL="457200" indent="-457200" algn="l" fontAlgn="base">
              <a:spcBef>
                <a:spcPts val="300"/>
              </a:spcBef>
              <a:spcAft>
                <a:spcPts val="300"/>
              </a:spcAft>
              <a:buFont typeface="+mj-lt"/>
              <a:buAutoNum type="arabicPeriod"/>
            </a:pPr>
            <a:r>
              <a:rPr lang="en-IN" sz="2400" b="1" i="0" dirty="0">
                <a:effectLst/>
                <a:latin typeface="Times New Roman" panose="02020603050405020304" pitchFamily="18" charset="0"/>
                <a:cs typeface="Times New Roman" panose="02020603050405020304" pitchFamily="18" charset="0"/>
              </a:rPr>
              <a:t>Data Collection</a:t>
            </a:r>
            <a:r>
              <a:rPr lang="en-IN" sz="2400" b="0" i="0" dirty="0">
                <a:effectLst/>
                <a:latin typeface="Times New Roman" panose="02020603050405020304" pitchFamily="18" charset="0"/>
                <a:cs typeface="Times New Roman" panose="02020603050405020304" pitchFamily="18" charset="0"/>
              </a:rPr>
              <a:t>: Scraped refrigerator data from Flipkart.</a:t>
            </a:r>
          </a:p>
          <a:p>
            <a:pPr marL="457200" indent="-457200" algn="l" fontAlgn="base">
              <a:spcBef>
                <a:spcPts val="300"/>
              </a:spcBef>
              <a:spcAft>
                <a:spcPts val="300"/>
              </a:spcAft>
              <a:buFont typeface="+mj-lt"/>
              <a:buAutoNum type="arabicPeriod"/>
            </a:pPr>
            <a:r>
              <a:rPr lang="en-IN" sz="2400" b="1" i="0" dirty="0">
                <a:effectLst/>
                <a:latin typeface="Times New Roman" panose="02020603050405020304" pitchFamily="18" charset="0"/>
                <a:cs typeface="Times New Roman" panose="02020603050405020304" pitchFamily="18" charset="0"/>
              </a:rPr>
              <a:t>Data Cleaning</a:t>
            </a:r>
            <a:r>
              <a:rPr lang="en-IN" sz="2400" b="0" i="0" dirty="0">
                <a:effectLst/>
                <a:latin typeface="Times New Roman" panose="02020603050405020304" pitchFamily="18" charset="0"/>
                <a:cs typeface="Times New Roman" panose="02020603050405020304" pitchFamily="18" charset="0"/>
              </a:rPr>
              <a:t>: Removed symbols, handled nulls, and adjusted data types.</a:t>
            </a:r>
          </a:p>
          <a:p>
            <a:pPr marL="457200" indent="-457200" algn="l" fontAlgn="base">
              <a:spcBef>
                <a:spcPts val="300"/>
              </a:spcBef>
              <a:spcAft>
                <a:spcPts val="300"/>
              </a:spcAft>
              <a:buFont typeface="+mj-lt"/>
              <a:buAutoNum type="arabicPeriod"/>
            </a:pPr>
            <a:r>
              <a:rPr lang="en-IN" sz="2400" b="1" i="0" dirty="0">
                <a:effectLst/>
                <a:latin typeface="Times New Roman" panose="02020603050405020304" pitchFamily="18" charset="0"/>
                <a:cs typeface="Times New Roman" panose="02020603050405020304" pitchFamily="18" charset="0"/>
              </a:rPr>
              <a:t>Univariate Analysis</a:t>
            </a:r>
            <a:r>
              <a:rPr lang="en-IN" sz="2400" b="0" i="0" dirty="0">
                <a:effectLst/>
                <a:latin typeface="Times New Roman" panose="02020603050405020304" pitchFamily="18" charset="0"/>
                <a:cs typeface="Times New Roman" panose="02020603050405020304" pitchFamily="18" charset="0"/>
              </a:rPr>
              <a:t>: Explored single variables using charts (e.g., pie, histogram).</a:t>
            </a:r>
          </a:p>
          <a:p>
            <a:pPr marL="457200" indent="-457200" algn="l" fontAlgn="base">
              <a:spcBef>
                <a:spcPts val="300"/>
              </a:spcBef>
              <a:spcAft>
                <a:spcPts val="300"/>
              </a:spcAft>
              <a:buFont typeface="+mj-lt"/>
              <a:buAutoNum type="arabicPeriod"/>
            </a:pPr>
            <a:r>
              <a:rPr lang="en-IN" sz="2400" b="1" i="0" dirty="0">
                <a:effectLst/>
                <a:latin typeface="Times New Roman" panose="02020603050405020304" pitchFamily="18" charset="0"/>
                <a:cs typeface="Times New Roman" panose="02020603050405020304" pitchFamily="18" charset="0"/>
              </a:rPr>
              <a:t>Bivariate Analysis</a:t>
            </a:r>
            <a:r>
              <a:rPr lang="en-IN" sz="2400" b="0" i="0" dirty="0">
                <a:effectLst/>
                <a:latin typeface="Times New Roman" panose="02020603050405020304" pitchFamily="18" charset="0"/>
                <a:cs typeface="Times New Roman" panose="02020603050405020304" pitchFamily="18" charset="0"/>
              </a:rPr>
              <a:t>: Examined relationships (e.g., price vs. capacity) using scatter and bar plots.</a:t>
            </a:r>
          </a:p>
          <a:p>
            <a:pPr marL="457200" indent="-457200" algn="l" fontAlgn="base">
              <a:spcBef>
                <a:spcPts val="300"/>
              </a:spcBef>
              <a:spcAft>
                <a:spcPts val="300"/>
              </a:spcAft>
              <a:buFont typeface="+mj-lt"/>
              <a:buAutoNum type="arabicPeriod"/>
            </a:pPr>
            <a:r>
              <a:rPr lang="en-IN" sz="2400" b="1" i="0" dirty="0">
                <a:effectLst/>
                <a:latin typeface="Times New Roman" panose="02020603050405020304" pitchFamily="18" charset="0"/>
                <a:cs typeface="Times New Roman" panose="02020603050405020304" pitchFamily="18" charset="0"/>
              </a:rPr>
              <a:t>Insights Extraction</a:t>
            </a:r>
            <a:r>
              <a:rPr lang="en-IN" sz="2400" b="0" i="0" dirty="0">
                <a:effectLst/>
                <a:latin typeface="Times New Roman" panose="02020603050405020304" pitchFamily="18" charset="0"/>
                <a:cs typeface="Times New Roman" panose="02020603050405020304" pitchFamily="18" charset="0"/>
              </a:rPr>
              <a:t>: Identified factors like brand and efficiency impacting pricing.</a:t>
            </a: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395078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893</TotalTime>
  <Words>1156</Words>
  <Application>Microsoft Office PowerPoint</Application>
  <PresentationFormat>Widescreen</PresentationFormat>
  <Paragraphs>91</Paragraphs>
  <Slides>20</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Times New Roman</vt:lpstr>
      <vt:lpstr>Arial</vt:lpstr>
      <vt:lpstr>Libre Baskerville</vt:lpstr>
      <vt:lpstr>Calibri</vt:lpstr>
      <vt:lpstr>inherit</vt:lpstr>
      <vt:lpstr>Wingdings</vt:lpstr>
      <vt:lpstr>gg sans</vt:lpstr>
      <vt:lpstr>Office Theme</vt:lpstr>
      <vt:lpstr>PowerPoint Presentation</vt:lpstr>
      <vt:lpstr>ABOUT US</vt:lpstr>
      <vt:lpstr>OBJECTIVE OF THE PROJECT </vt:lpstr>
      <vt:lpstr>PROBLEM STATEMENT</vt:lpstr>
      <vt:lpstr>DATA COLLECTION</vt:lpstr>
      <vt:lpstr> DATA CLEANING</vt:lpstr>
      <vt:lpstr>PowerPoint Presentation</vt:lpstr>
      <vt:lpstr>After Data Cleaning</vt:lpstr>
      <vt:lpstr>DATA ANALYSIS</vt:lpstr>
      <vt:lpstr>UNIVARIATE ANALYSIS  </vt:lpstr>
      <vt:lpstr>Percentage Distribution of Refrigerator Brands</vt:lpstr>
      <vt:lpstr>Price and Capacity Distribution of Refrigerators</vt:lpstr>
      <vt:lpstr>BIVARIATE ANALYSIS</vt:lpstr>
      <vt:lpstr>Comparison of Average Refrigerator Capacity by Brand and Prices by Star Rating </vt:lpstr>
      <vt:lpstr>PowerPoint Presentation</vt:lpstr>
      <vt:lpstr>Price vs Capacity: Insights by Freeze Type and Compressor Type</vt:lpstr>
      <vt:lpstr>PowerPoint Presentation</vt:lpstr>
      <vt:lpstr>CONCLUSION</vt:lpstr>
      <vt:lpstr>KEY BUSINESS 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Anjali Kunaboyina</cp:lastModifiedBy>
  <cp:revision>4</cp:revision>
  <dcterms:created xsi:type="dcterms:W3CDTF">2021-02-16T05:19:01Z</dcterms:created>
  <dcterms:modified xsi:type="dcterms:W3CDTF">2025-01-24T17:09:39Z</dcterms:modified>
</cp:coreProperties>
</file>