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1" r:id="rId9"/>
    <p:sldId id="262"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5/26/2024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5/26/2024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5/26/2024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5/26/2024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5/26/2024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5/26/2024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5/26/2024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5/26/2024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5/26/2024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5/26/2024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5/26/2024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5/26/2024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711963" y="639097"/>
            <a:ext cx="7035282" cy="3686015"/>
          </a:xfrm>
        </p:spPr>
        <p:txBody>
          <a:bodyPr>
            <a:normAutofit/>
          </a:bodyPr>
          <a:lstStyle/>
          <a:p>
            <a:pPr algn="ctr"/>
            <a:r>
              <a:rPr lang="en-US" sz="4900" b="1" dirty="0">
                <a:latin typeface="Franklin Gothic Heavy" panose="020B0903020102020204" pitchFamily="34" charset="0"/>
              </a:rPr>
              <a:t>LIBRARY MANAGEMENT SYSTEM</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latin typeface="Britannic Bold" panose="020B0903060703020204" pitchFamily="34" charset="0"/>
              </a:rPr>
              <a:t>Anju k s</a:t>
            </a: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F64E009-E565-3759-A1E6-3B833DBDDD0B}"/>
              </a:ext>
            </a:extLst>
          </p:cNvPr>
          <p:cNvPicPr>
            <a:picLocks noChangeAspect="1"/>
          </p:cNvPicPr>
          <p:nvPr/>
        </p:nvPicPr>
        <p:blipFill>
          <a:blip r:embed="rId2"/>
          <a:stretch>
            <a:fillRect/>
          </a:stretch>
        </p:blipFill>
        <p:spPr>
          <a:xfrm>
            <a:off x="-207255" y="678565"/>
            <a:ext cx="5636107" cy="5694237"/>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16FF0DB-1110-F949-3E49-0751A57D69C6}"/>
              </a:ext>
            </a:extLst>
          </p:cNvPr>
          <p:cNvGrpSpPr/>
          <p:nvPr/>
        </p:nvGrpSpPr>
        <p:grpSpPr>
          <a:xfrm>
            <a:off x="2582917" y="1296949"/>
            <a:ext cx="6421126" cy="4795934"/>
            <a:chOff x="2620238" y="979715"/>
            <a:chExt cx="6421126" cy="4316918"/>
          </a:xfrm>
        </p:grpSpPr>
        <p:pic>
          <p:nvPicPr>
            <p:cNvPr id="3" name="Picture 2">
              <a:extLst>
                <a:ext uri="{FF2B5EF4-FFF2-40B4-BE49-F238E27FC236}">
                  <a16:creationId xmlns:a16="http://schemas.microsoft.com/office/drawing/2014/main" id="{05F21F3F-E585-0F44-82E5-E820900867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0238" y="979715"/>
              <a:ext cx="6421126" cy="3396342"/>
            </a:xfrm>
            <a:prstGeom prst="rect">
              <a:avLst/>
            </a:prstGeom>
          </p:spPr>
        </p:pic>
        <p:pic>
          <p:nvPicPr>
            <p:cNvPr id="4" name="Picture 3">
              <a:extLst>
                <a:ext uri="{FF2B5EF4-FFF2-40B4-BE49-F238E27FC236}">
                  <a16:creationId xmlns:a16="http://schemas.microsoft.com/office/drawing/2014/main" id="{0C0F5BF0-D37C-E87A-EC66-54B71AFBA12E}"/>
                </a:ext>
              </a:extLst>
            </p:cNvPr>
            <p:cNvPicPr>
              <a:picLocks noChangeAspect="1"/>
            </p:cNvPicPr>
            <p:nvPr/>
          </p:nvPicPr>
          <p:blipFill>
            <a:blip r:embed="rId3"/>
            <a:stretch>
              <a:fillRect/>
            </a:stretch>
          </p:blipFill>
          <p:spPr>
            <a:xfrm>
              <a:off x="2620238" y="4376057"/>
              <a:ext cx="6421126" cy="920576"/>
            </a:xfrm>
            <a:prstGeom prst="rect">
              <a:avLst/>
            </a:prstGeom>
          </p:spPr>
        </p:pic>
      </p:grpSp>
      <p:sp>
        <p:nvSpPr>
          <p:cNvPr id="7" name="TextBox 6">
            <a:extLst>
              <a:ext uri="{FF2B5EF4-FFF2-40B4-BE49-F238E27FC236}">
                <a16:creationId xmlns:a16="http://schemas.microsoft.com/office/drawing/2014/main" id="{07B611B1-4649-FC8B-10E5-7F46A02C0787}"/>
              </a:ext>
            </a:extLst>
          </p:cNvPr>
          <p:cNvSpPr txBox="1"/>
          <p:nvPr/>
        </p:nvSpPr>
        <p:spPr>
          <a:xfrm>
            <a:off x="1859903" y="412073"/>
            <a:ext cx="9237305" cy="523220"/>
          </a:xfrm>
          <a:prstGeom prst="rect">
            <a:avLst/>
          </a:prstGeom>
          <a:noFill/>
        </p:spPr>
        <p:txBody>
          <a:bodyPr wrap="square">
            <a:spAutoFit/>
          </a:bodyPr>
          <a:lstStyle/>
          <a:p>
            <a:r>
              <a:rPr lang="en-US" sz="2800" dirty="0">
                <a:latin typeface="Bahnschrift Condensed" panose="020B0502040204020203" pitchFamily="34" charset="0"/>
              </a:rPr>
              <a:t>Listing Employee names and salaries in descending order of salary</a:t>
            </a:r>
            <a:endParaRPr lang="en-IN" sz="2800" dirty="0">
              <a:latin typeface="Bahnschrift Condensed" panose="020B0502040204020203" pitchFamily="34" charset="0"/>
            </a:endParaRPr>
          </a:p>
        </p:txBody>
      </p:sp>
    </p:spTree>
    <p:extLst>
      <p:ext uri="{BB962C8B-B14F-4D97-AF65-F5344CB8AC3E}">
        <p14:creationId xmlns:p14="http://schemas.microsoft.com/office/powerpoint/2010/main" val="3843555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8F7A02-5D54-2A5C-72E3-A053CB0079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547" y="1875453"/>
            <a:ext cx="6530906" cy="3424335"/>
          </a:xfrm>
          <a:prstGeom prst="rect">
            <a:avLst/>
          </a:prstGeom>
        </p:spPr>
      </p:pic>
      <p:sp>
        <p:nvSpPr>
          <p:cNvPr id="7" name="TextBox 6">
            <a:extLst>
              <a:ext uri="{FF2B5EF4-FFF2-40B4-BE49-F238E27FC236}">
                <a16:creationId xmlns:a16="http://schemas.microsoft.com/office/drawing/2014/main" id="{E598E8E2-2D2D-15BE-24A0-2EFCFDA75A66}"/>
              </a:ext>
            </a:extLst>
          </p:cNvPr>
          <p:cNvSpPr txBox="1"/>
          <p:nvPr/>
        </p:nvSpPr>
        <p:spPr>
          <a:xfrm>
            <a:off x="1586200" y="566448"/>
            <a:ext cx="11299372" cy="523220"/>
          </a:xfrm>
          <a:prstGeom prst="rect">
            <a:avLst/>
          </a:prstGeom>
          <a:noFill/>
        </p:spPr>
        <p:txBody>
          <a:bodyPr wrap="square">
            <a:spAutoFit/>
          </a:bodyPr>
          <a:lstStyle/>
          <a:p>
            <a:r>
              <a:rPr lang="en-US" sz="2800" dirty="0">
                <a:latin typeface="Bahnschrift Condensed" panose="020B0502040204020203" pitchFamily="34" charset="0"/>
              </a:rPr>
              <a:t>Retrieving book titles and corresponding customers who have issued those books</a:t>
            </a:r>
            <a:endParaRPr lang="en-IN" sz="2800" dirty="0">
              <a:latin typeface="Bahnschrift Condensed" panose="020B0502040204020203" pitchFamily="34" charset="0"/>
            </a:endParaRPr>
          </a:p>
        </p:txBody>
      </p:sp>
    </p:spTree>
    <p:extLst>
      <p:ext uri="{BB962C8B-B14F-4D97-AF65-F5344CB8AC3E}">
        <p14:creationId xmlns:p14="http://schemas.microsoft.com/office/powerpoint/2010/main" val="2031014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3F5F4B-D6F5-63F3-D396-268D08196F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357" y="1931437"/>
            <a:ext cx="6523285" cy="4021494"/>
          </a:xfrm>
          <a:prstGeom prst="rect">
            <a:avLst/>
          </a:prstGeom>
        </p:spPr>
      </p:pic>
      <p:sp>
        <p:nvSpPr>
          <p:cNvPr id="5" name="TextBox 4">
            <a:extLst>
              <a:ext uri="{FF2B5EF4-FFF2-40B4-BE49-F238E27FC236}">
                <a16:creationId xmlns:a16="http://schemas.microsoft.com/office/drawing/2014/main" id="{AAAF955F-25C9-D358-1C23-68A0A75369F4}"/>
              </a:ext>
            </a:extLst>
          </p:cNvPr>
          <p:cNvSpPr txBox="1"/>
          <p:nvPr/>
        </p:nvSpPr>
        <p:spPr>
          <a:xfrm>
            <a:off x="2834357" y="643459"/>
            <a:ext cx="7277878" cy="523220"/>
          </a:xfrm>
          <a:prstGeom prst="rect">
            <a:avLst/>
          </a:prstGeom>
          <a:noFill/>
        </p:spPr>
        <p:txBody>
          <a:bodyPr wrap="square">
            <a:spAutoFit/>
          </a:bodyPr>
          <a:lstStyle/>
          <a:p>
            <a:r>
              <a:rPr lang="en-US" sz="2800" dirty="0">
                <a:latin typeface="Bahnschrift Condensed" panose="020B0502040204020203" pitchFamily="34" charset="0"/>
              </a:rPr>
              <a:t>Displaying the total count of books in each category</a:t>
            </a:r>
            <a:endParaRPr lang="en-IN" sz="2800" dirty="0">
              <a:latin typeface="Bahnschrift Condensed" panose="020B0502040204020203" pitchFamily="34" charset="0"/>
            </a:endParaRPr>
          </a:p>
        </p:txBody>
      </p:sp>
    </p:spTree>
    <p:extLst>
      <p:ext uri="{BB962C8B-B14F-4D97-AF65-F5344CB8AC3E}">
        <p14:creationId xmlns:p14="http://schemas.microsoft.com/office/powerpoint/2010/main" val="1913210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36856B-D730-53B0-9B4E-D1A4AAC312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3196" y="1931437"/>
            <a:ext cx="7064352" cy="3461657"/>
          </a:xfrm>
          <a:prstGeom prst="rect">
            <a:avLst/>
          </a:prstGeom>
        </p:spPr>
      </p:pic>
      <p:sp>
        <p:nvSpPr>
          <p:cNvPr id="5" name="TextBox 4">
            <a:extLst>
              <a:ext uri="{FF2B5EF4-FFF2-40B4-BE49-F238E27FC236}">
                <a16:creationId xmlns:a16="http://schemas.microsoft.com/office/drawing/2014/main" id="{8102D95A-E366-3147-19A5-9BDC2465F29A}"/>
              </a:ext>
            </a:extLst>
          </p:cNvPr>
          <p:cNvSpPr txBox="1"/>
          <p:nvPr/>
        </p:nvSpPr>
        <p:spPr>
          <a:xfrm>
            <a:off x="1399592" y="734399"/>
            <a:ext cx="10114383" cy="523220"/>
          </a:xfrm>
          <a:prstGeom prst="rect">
            <a:avLst/>
          </a:prstGeom>
          <a:noFill/>
        </p:spPr>
        <p:txBody>
          <a:bodyPr wrap="square">
            <a:spAutoFit/>
          </a:bodyPr>
          <a:lstStyle/>
          <a:p>
            <a:r>
              <a:rPr lang="en-US" sz="2800" dirty="0">
                <a:latin typeface="Bahnschrift Condensed" panose="020B0502040204020203" pitchFamily="34" charset="0"/>
              </a:rPr>
              <a:t>Retrieving employe name and positions for employees with salaries below Rs.20000</a:t>
            </a:r>
            <a:endParaRPr lang="en-IN" sz="2800" dirty="0">
              <a:latin typeface="Bahnschrift Condensed" panose="020B0502040204020203" pitchFamily="34" charset="0"/>
            </a:endParaRPr>
          </a:p>
        </p:txBody>
      </p:sp>
    </p:spTree>
    <p:extLst>
      <p:ext uri="{BB962C8B-B14F-4D97-AF65-F5344CB8AC3E}">
        <p14:creationId xmlns:p14="http://schemas.microsoft.com/office/powerpoint/2010/main" val="2360435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8EDA46-5D10-6A14-E0A2-F59A95897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082" y="2037012"/>
            <a:ext cx="7315834" cy="4065209"/>
          </a:xfrm>
          <a:prstGeom prst="rect">
            <a:avLst/>
          </a:prstGeom>
        </p:spPr>
      </p:pic>
      <p:sp>
        <p:nvSpPr>
          <p:cNvPr id="5" name="TextBox 4">
            <a:extLst>
              <a:ext uri="{FF2B5EF4-FFF2-40B4-BE49-F238E27FC236}">
                <a16:creationId xmlns:a16="http://schemas.microsoft.com/office/drawing/2014/main" id="{A9B5D285-2EBB-ECE4-335E-7A6C42FBD6A9}"/>
              </a:ext>
            </a:extLst>
          </p:cNvPr>
          <p:cNvSpPr txBox="1"/>
          <p:nvPr/>
        </p:nvSpPr>
        <p:spPr>
          <a:xfrm>
            <a:off x="1090125" y="447868"/>
            <a:ext cx="10011747" cy="954107"/>
          </a:xfrm>
          <a:prstGeom prst="rect">
            <a:avLst/>
          </a:prstGeom>
          <a:noFill/>
        </p:spPr>
        <p:txBody>
          <a:bodyPr wrap="square">
            <a:spAutoFit/>
          </a:bodyPr>
          <a:lstStyle/>
          <a:p>
            <a:r>
              <a:rPr lang="en-US" sz="2800" dirty="0">
                <a:latin typeface="Bahnschrift Condensed" panose="020B0502040204020203" pitchFamily="34" charset="0"/>
              </a:rPr>
              <a:t>Listing customer names who registered before January 1,2022 and have not issued any books yet</a:t>
            </a:r>
            <a:endParaRPr lang="en-IN" sz="2800" dirty="0">
              <a:latin typeface="Bahnschrift Condensed" panose="020B0502040204020203" pitchFamily="34" charset="0"/>
            </a:endParaRPr>
          </a:p>
        </p:txBody>
      </p:sp>
    </p:spTree>
    <p:extLst>
      <p:ext uri="{BB962C8B-B14F-4D97-AF65-F5344CB8AC3E}">
        <p14:creationId xmlns:p14="http://schemas.microsoft.com/office/powerpoint/2010/main" val="1449813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266796-32A4-8A64-C3A6-99263016A1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3307" y="1362269"/>
            <a:ext cx="7445385" cy="4505342"/>
          </a:xfrm>
          <a:prstGeom prst="rect">
            <a:avLst/>
          </a:prstGeom>
        </p:spPr>
      </p:pic>
      <p:sp>
        <p:nvSpPr>
          <p:cNvPr id="5" name="TextBox 4">
            <a:extLst>
              <a:ext uri="{FF2B5EF4-FFF2-40B4-BE49-F238E27FC236}">
                <a16:creationId xmlns:a16="http://schemas.microsoft.com/office/drawing/2014/main" id="{87FF7FE1-EFCF-2685-0E1B-BF7F837EA85D}"/>
              </a:ext>
            </a:extLst>
          </p:cNvPr>
          <p:cNvSpPr txBox="1"/>
          <p:nvPr/>
        </p:nvSpPr>
        <p:spPr>
          <a:xfrm>
            <a:off x="1483566" y="467169"/>
            <a:ext cx="10580915" cy="523220"/>
          </a:xfrm>
          <a:prstGeom prst="rect">
            <a:avLst/>
          </a:prstGeom>
          <a:noFill/>
        </p:spPr>
        <p:txBody>
          <a:bodyPr wrap="square">
            <a:spAutoFit/>
          </a:bodyPr>
          <a:lstStyle/>
          <a:p>
            <a:r>
              <a:rPr lang="en-US" sz="2800" dirty="0">
                <a:latin typeface="Bahnschrift Condensed" panose="020B0502040204020203" pitchFamily="34" charset="0"/>
              </a:rPr>
              <a:t>Displaying branch numbers and the total count of employees in each branch</a:t>
            </a:r>
            <a:endParaRPr lang="en-IN" sz="2800" dirty="0">
              <a:latin typeface="Bahnschrift Condensed" panose="020B0502040204020203" pitchFamily="34" charset="0"/>
            </a:endParaRPr>
          </a:p>
        </p:txBody>
      </p:sp>
    </p:spTree>
    <p:extLst>
      <p:ext uri="{BB962C8B-B14F-4D97-AF65-F5344CB8AC3E}">
        <p14:creationId xmlns:p14="http://schemas.microsoft.com/office/powerpoint/2010/main" val="456014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62ED82-F747-50E2-79DB-6A287F2C8D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3739" y="1327610"/>
            <a:ext cx="7864522" cy="4930567"/>
          </a:xfrm>
          <a:prstGeom prst="rect">
            <a:avLst/>
          </a:prstGeom>
        </p:spPr>
      </p:pic>
      <p:sp>
        <p:nvSpPr>
          <p:cNvPr id="5" name="TextBox 4">
            <a:extLst>
              <a:ext uri="{FF2B5EF4-FFF2-40B4-BE49-F238E27FC236}">
                <a16:creationId xmlns:a16="http://schemas.microsoft.com/office/drawing/2014/main" id="{AD22A7E5-C9D8-5671-F7B5-2EECC01D7BC2}"/>
              </a:ext>
            </a:extLst>
          </p:cNvPr>
          <p:cNvSpPr txBox="1"/>
          <p:nvPr/>
        </p:nvSpPr>
        <p:spPr>
          <a:xfrm>
            <a:off x="2163739" y="338213"/>
            <a:ext cx="8651810" cy="523220"/>
          </a:xfrm>
          <a:prstGeom prst="rect">
            <a:avLst/>
          </a:prstGeom>
          <a:noFill/>
        </p:spPr>
        <p:txBody>
          <a:bodyPr wrap="square">
            <a:spAutoFit/>
          </a:bodyPr>
          <a:lstStyle/>
          <a:p>
            <a:r>
              <a:rPr lang="en-US" sz="2800" dirty="0">
                <a:latin typeface="Bahnschrift Condensed" panose="020B0502040204020203" pitchFamily="34" charset="0"/>
              </a:rPr>
              <a:t>Displaying names of customers who issued book in June 2023</a:t>
            </a:r>
            <a:endParaRPr lang="en-IN" sz="2800" dirty="0">
              <a:latin typeface="Bahnschrift Condensed" panose="020B0502040204020203" pitchFamily="34" charset="0"/>
            </a:endParaRPr>
          </a:p>
        </p:txBody>
      </p:sp>
    </p:spTree>
    <p:extLst>
      <p:ext uri="{BB962C8B-B14F-4D97-AF65-F5344CB8AC3E}">
        <p14:creationId xmlns:p14="http://schemas.microsoft.com/office/powerpoint/2010/main" val="600520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55C08A-99DE-5D85-810B-05F754E33C86}"/>
              </a:ext>
            </a:extLst>
          </p:cNvPr>
          <p:cNvPicPr>
            <a:picLocks noChangeAspect="1"/>
          </p:cNvPicPr>
          <p:nvPr/>
        </p:nvPicPr>
        <p:blipFill rotWithShape="1">
          <a:blip r:embed="rId2">
            <a:extLst>
              <a:ext uri="{28A0092B-C50C-407E-A947-70E740481C1C}">
                <a14:useLocalDpi xmlns:a14="http://schemas.microsoft.com/office/drawing/2010/main" val="0"/>
              </a:ext>
            </a:extLst>
          </a:blip>
          <a:srcRect t="2915"/>
          <a:stretch/>
        </p:blipFill>
        <p:spPr>
          <a:xfrm>
            <a:off x="3348845" y="1670180"/>
            <a:ext cx="5121084" cy="4208107"/>
          </a:xfrm>
          <a:prstGeom prst="rect">
            <a:avLst/>
          </a:prstGeom>
        </p:spPr>
      </p:pic>
      <p:sp>
        <p:nvSpPr>
          <p:cNvPr id="5" name="TextBox 4">
            <a:extLst>
              <a:ext uri="{FF2B5EF4-FFF2-40B4-BE49-F238E27FC236}">
                <a16:creationId xmlns:a16="http://schemas.microsoft.com/office/drawing/2014/main" id="{27CE7E04-E552-D36C-F4B1-99BE76C3AACC}"/>
              </a:ext>
            </a:extLst>
          </p:cNvPr>
          <p:cNvSpPr txBox="1"/>
          <p:nvPr/>
        </p:nvSpPr>
        <p:spPr>
          <a:xfrm>
            <a:off x="3047223" y="473141"/>
            <a:ext cx="6097554" cy="584775"/>
          </a:xfrm>
          <a:prstGeom prst="rect">
            <a:avLst/>
          </a:prstGeom>
          <a:noFill/>
        </p:spPr>
        <p:txBody>
          <a:bodyPr wrap="square">
            <a:spAutoFit/>
          </a:bodyPr>
          <a:lstStyle/>
          <a:p>
            <a:r>
              <a:rPr lang="en-US" sz="3200" dirty="0">
                <a:latin typeface="Bahnschrift Condensed" panose="020B0502040204020203" pitchFamily="34" charset="0"/>
              </a:rPr>
              <a:t>Retrieving book titles containing history</a:t>
            </a:r>
            <a:endParaRPr lang="en-IN" sz="3200" dirty="0">
              <a:latin typeface="Bahnschrift Condensed" panose="020B0502040204020203" pitchFamily="34" charset="0"/>
            </a:endParaRPr>
          </a:p>
        </p:txBody>
      </p:sp>
    </p:spTree>
    <p:extLst>
      <p:ext uri="{BB962C8B-B14F-4D97-AF65-F5344CB8AC3E}">
        <p14:creationId xmlns:p14="http://schemas.microsoft.com/office/powerpoint/2010/main" val="2262223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6310AC-1C04-A59D-EAB5-6F30E6BFB568}"/>
              </a:ext>
            </a:extLst>
          </p:cNvPr>
          <p:cNvPicPr>
            <a:picLocks noChangeAspect="1"/>
          </p:cNvPicPr>
          <p:nvPr/>
        </p:nvPicPr>
        <p:blipFill rotWithShape="1">
          <a:blip r:embed="rId2">
            <a:extLst>
              <a:ext uri="{28A0092B-C50C-407E-A947-70E740481C1C}">
                <a14:useLocalDpi xmlns:a14="http://schemas.microsoft.com/office/drawing/2010/main" val="0"/>
              </a:ext>
            </a:extLst>
          </a:blip>
          <a:srcRect b="23278"/>
          <a:stretch/>
        </p:blipFill>
        <p:spPr>
          <a:xfrm>
            <a:off x="1836293" y="2166984"/>
            <a:ext cx="8314140" cy="3013788"/>
          </a:xfrm>
          <a:prstGeom prst="rect">
            <a:avLst/>
          </a:prstGeom>
        </p:spPr>
      </p:pic>
      <p:sp>
        <p:nvSpPr>
          <p:cNvPr id="5" name="TextBox 4">
            <a:extLst>
              <a:ext uri="{FF2B5EF4-FFF2-40B4-BE49-F238E27FC236}">
                <a16:creationId xmlns:a16="http://schemas.microsoft.com/office/drawing/2014/main" id="{FD274DC1-CBAC-0F4C-7C22-3894F5179A80}"/>
              </a:ext>
            </a:extLst>
          </p:cNvPr>
          <p:cNvSpPr txBox="1"/>
          <p:nvPr/>
        </p:nvSpPr>
        <p:spPr>
          <a:xfrm>
            <a:off x="1454020" y="424541"/>
            <a:ext cx="9283959" cy="954107"/>
          </a:xfrm>
          <a:prstGeom prst="rect">
            <a:avLst/>
          </a:prstGeom>
          <a:noFill/>
        </p:spPr>
        <p:txBody>
          <a:bodyPr wrap="square">
            <a:spAutoFit/>
          </a:bodyPr>
          <a:lstStyle/>
          <a:p>
            <a:r>
              <a:rPr lang="en-US" sz="2800" dirty="0">
                <a:latin typeface="Bahnschrift Condensed" panose="020B0502040204020203" pitchFamily="34" charset="0"/>
              </a:rPr>
              <a:t>Retrieving branch numbers along with employees for branches having more than 5 employees</a:t>
            </a:r>
            <a:endParaRPr lang="en-IN" sz="2800" dirty="0">
              <a:latin typeface="Bahnschrift Condensed" panose="020B0502040204020203" pitchFamily="34" charset="0"/>
            </a:endParaRPr>
          </a:p>
        </p:txBody>
      </p:sp>
    </p:spTree>
    <p:extLst>
      <p:ext uri="{BB962C8B-B14F-4D97-AF65-F5344CB8AC3E}">
        <p14:creationId xmlns:p14="http://schemas.microsoft.com/office/powerpoint/2010/main" val="646116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2305F9-5F5C-FEB3-1B09-FD740CBBFC4D}"/>
              </a:ext>
            </a:extLst>
          </p:cNvPr>
          <p:cNvSpPr txBox="1"/>
          <p:nvPr/>
        </p:nvSpPr>
        <p:spPr>
          <a:xfrm>
            <a:off x="755779" y="1874728"/>
            <a:ext cx="10776856" cy="2787238"/>
          </a:xfrm>
          <a:prstGeom prst="rect">
            <a:avLst/>
          </a:prstGeom>
          <a:noFill/>
        </p:spPr>
        <p:txBody>
          <a:bodyPr wrap="square" rtlCol="0">
            <a:spAutoFit/>
          </a:bodyPr>
          <a:lstStyle/>
          <a:p>
            <a:pPr algn="just">
              <a:lnSpc>
                <a:spcPct val="150000"/>
              </a:lnSpc>
            </a:pPr>
            <a:r>
              <a:rPr lang="en-US" sz="2400" dirty="0">
                <a:latin typeface="Bahnschrift Condensed" panose="020B0502040204020203" pitchFamily="34" charset="0"/>
              </a:rPr>
              <a:t>The Library Management System project provides an efficient way to analyze, organize, and manage library resources. By using MySQL queries, it effectively handles employee tracking, book status, customer records, and more. It facilitates extracting various information about the library environment, including book availability, customer preferences, and rental prices contributing to better library management.</a:t>
            </a:r>
            <a:endParaRPr lang="en-IN" sz="2400" dirty="0">
              <a:latin typeface="Bahnschrift Condensed" panose="020B0502040204020203" pitchFamily="34" charset="0"/>
            </a:endParaRPr>
          </a:p>
        </p:txBody>
      </p:sp>
      <p:sp>
        <p:nvSpPr>
          <p:cNvPr id="3" name="TextBox 2">
            <a:extLst>
              <a:ext uri="{FF2B5EF4-FFF2-40B4-BE49-F238E27FC236}">
                <a16:creationId xmlns:a16="http://schemas.microsoft.com/office/drawing/2014/main" id="{AC12B3A1-02A8-E2D1-64E3-EE5843A55EEC}"/>
              </a:ext>
            </a:extLst>
          </p:cNvPr>
          <p:cNvSpPr txBox="1"/>
          <p:nvPr/>
        </p:nvSpPr>
        <p:spPr>
          <a:xfrm>
            <a:off x="4609323" y="541176"/>
            <a:ext cx="2044149" cy="646331"/>
          </a:xfrm>
          <a:prstGeom prst="rect">
            <a:avLst/>
          </a:prstGeom>
          <a:noFill/>
        </p:spPr>
        <p:txBody>
          <a:bodyPr wrap="none" rtlCol="0">
            <a:spAutoFit/>
          </a:bodyPr>
          <a:lstStyle/>
          <a:p>
            <a:r>
              <a:rPr lang="en-US" sz="3600" b="1" dirty="0">
                <a:effectLst>
                  <a:outerShdw blurRad="38100" dist="38100" dir="2700000" algn="tl">
                    <a:srgbClr val="000000">
                      <a:alpha val="43137"/>
                    </a:srgbClr>
                  </a:outerShdw>
                </a:effectLst>
                <a:latin typeface="Bahnschrift Condensed" panose="020B0502040204020203" pitchFamily="34" charset="0"/>
              </a:rPr>
              <a:t>CONCLUSION</a:t>
            </a:r>
            <a:endParaRPr lang="en-IN" sz="3600" b="1" dirty="0">
              <a:effectLst>
                <a:outerShdw blurRad="38100" dist="38100" dir="2700000" algn="tl">
                  <a:srgbClr val="000000">
                    <a:alpha val="43137"/>
                  </a:srgbClr>
                </a:outerShdw>
              </a:effectLst>
              <a:latin typeface="Bahnschrift Condensed" panose="020B0502040204020203" pitchFamily="34" charset="0"/>
            </a:endParaRPr>
          </a:p>
        </p:txBody>
      </p:sp>
    </p:spTree>
    <p:extLst>
      <p:ext uri="{BB962C8B-B14F-4D97-AF65-F5344CB8AC3E}">
        <p14:creationId xmlns:p14="http://schemas.microsoft.com/office/powerpoint/2010/main" val="1904441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6AEB947-EA54-B20A-D6FE-D6AC093902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8679" y="1194318"/>
            <a:ext cx="7109927" cy="4851922"/>
          </a:xfrm>
          <a:prstGeom prst="rect">
            <a:avLst/>
          </a:prstGeom>
        </p:spPr>
      </p:pic>
      <p:sp>
        <p:nvSpPr>
          <p:cNvPr id="9" name="TextBox 8">
            <a:extLst>
              <a:ext uri="{FF2B5EF4-FFF2-40B4-BE49-F238E27FC236}">
                <a16:creationId xmlns:a16="http://schemas.microsoft.com/office/drawing/2014/main" id="{EB9164A6-EC21-9860-F0FA-10157C067E10}"/>
              </a:ext>
            </a:extLst>
          </p:cNvPr>
          <p:cNvSpPr txBox="1"/>
          <p:nvPr/>
        </p:nvSpPr>
        <p:spPr>
          <a:xfrm>
            <a:off x="727785" y="317244"/>
            <a:ext cx="10739534" cy="523220"/>
          </a:xfrm>
          <a:prstGeom prst="rect">
            <a:avLst/>
          </a:prstGeom>
          <a:noFill/>
        </p:spPr>
        <p:txBody>
          <a:bodyPr wrap="square" rtlCol="0">
            <a:spAutoFit/>
          </a:bodyPr>
          <a:lstStyle/>
          <a:p>
            <a:pPr algn="ctr"/>
            <a:r>
              <a:rPr lang="en-US" sz="2800" dirty="0">
                <a:latin typeface="Bahnschrift Condensed" panose="020B0502040204020203" pitchFamily="34" charset="0"/>
              </a:rPr>
              <a:t>Creating a database named Library Management System.</a:t>
            </a:r>
            <a:endParaRPr lang="en-IN" sz="2800" dirty="0">
              <a:latin typeface="Bahnschrift Condensed" panose="020B0502040204020203" pitchFamily="34" charset="0"/>
            </a:endParaRPr>
          </a:p>
        </p:txBody>
      </p:sp>
    </p:spTree>
    <p:extLst>
      <p:ext uri="{BB962C8B-B14F-4D97-AF65-F5344CB8AC3E}">
        <p14:creationId xmlns:p14="http://schemas.microsoft.com/office/powerpoint/2010/main" val="2754683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AFC126-E8B5-D37D-26E2-5E24FF9D4D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8958" y="1819470"/>
            <a:ext cx="7369179" cy="4096138"/>
          </a:xfrm>
          <a:prstGeom prst="rect">
            <a:avLst/>
          </a:prstGeom>
        </p:spPr>
      </p:pic>
      <p:sp>
        <p:nvSpPr>
          <p:cNvPr id="4" name="TextBox 3">
            <a:extLst>
              <a:ext uri="{FF2B5EF4-FFF2-40B4-BE49-F238E27FC236}">
                <a16:creationId xmlns:a16="http://schemas.microsoft.com/office/drawing/2014/main" id="{69FACB1C-1B22-2DC0-4BF9-5CF8694960F6}"/>
              </a:ext>
            </a:extLst>
          </p:cNvPr>
          <p:cNvSpPr txBox="1"/>
          <p:nvPr/>
        </p:nvSpPr>
        <p:spPr>
          <a:xfrm>
            <a:off x="2202018" y="634482"/>
            <a:ext cx="7366119" cy="523220"/>
          </a:xfrm>
          <a:prstGeom prst="rect">
            <a:avLst/>
          </a:prstGeom>
          <a:noFill/>
        </p:spPr>
        <p:txBody>
          <a:bodyPr wrap="none" rtlCol="0">
            <a:spAutoFit/>
          </a:bodyPr>
          <a:lstStyle/>
          <a:p>
            <a:r>
              <a:rPr lang="en-US" sz="2800" dirty="0">
                <a:latin typeface="Bahnschrift Condensed" panose="020B0502040204020203" pitchFamily="34" charset="0"/>
              </a:rPr>
              <a:t>Creating table Branch and setting </a:t>
            </a:r>
            <a:r>
              <a:rPr lang="en-US" sz="2800" dirty="0" err="1">
                <a:latin typeface="Bahnschrift Condensed" panose="020B0502040204020203" pitchFamily="34" charset="0"/>
              </a:rPr>
              <a:t>Branch_no</a:t>
            </a:r>
            <a:r>
              <a:rPr lang="en-US" sz="2800" dirty="0">
                <a:latin typeface="Bahnschrift Condensed" panose="020B0502040204020203" pitchFamily="34" charset="0"/>
              </a:rPr>
              <a:t> as primary key</a:t>
            </a:r>
            <a:endParaRPr lang="en-IN" sz="2800" dirty="0">
              <a:latin typeface="Bahnschrift Condensed" panose="020B0502040204020203" pitchFamily="34" charset="0"/>
            </a:endParaRPr>
          </a:p>
        </p:txBody>
      </p:sp>
    </p:spTree>
    <p:extLst>
      <p:ext uri="{BB962C8B-B14F-4D97-AF65-F5344CB8AC3E}">
        <p14:creationId xmlns:p14="http://schemas.microsoft.com/office/powerpoint/2010/main" val="3886747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C4A88E-C119-73B5-9E3E-34B6D839C41A}"/>
              </a:ext>
            </a:extLst>
          </p:cNvPr>
          <p:cNvPicPr>
            <a:picLocks noChangeAspect="1"/>
          </p:cNvPicPr>
          <p:nvPr/>
        </p:nvPicPr>
        <p:blipFill rotWithShape="1">
          <a:blip r:embed="rId2">
            <a:extLst>
              <a:ext uri="{28A0092B-C50C-407E-A947-70E740481C1C}">
                <a14:useLocalDpi xmlns:a14="http://schemas.microsoft.com/office/drawing/2010/main" val="0"/>
              </a:ext>
            </a:extLst>
          </a:blip>
          <a:srcRect b="11940"/>
          <a:stretch/>
        </p:blipFill>
        <p:spPr>
          <a:xfrm>
            <a:off x="2191286" y="1619874"/>
            <a:ext cx="7361558" cy="3922510"/>
          </a:xfrm>
          <a:prstGeom prst="rect">
            <a:avLst/>
          </a:prstGeom>
        </p:spPr>
      </p:pic>
      <p:sp>
        <p:nvSpPr>
          <p:cNvPr id="5" name="TextBox 4">
            <a:extLst>
              <a:ext uri="{FF2B5EF4-FFF2-40B4-BE49-F238E27FC236}">
                <a16:creationId xmlns:a16="http://schemas.microsoft.com/office/drawing/2014/main" id="{63CDAD4F-A6A6-DA35-F8DD-89B781887BB7}"/>
              </a:ext>
            </a:extLst>
          </p:cNvPr>
          <p:cNvSpPr txBox="1"/>
          <p:nvPr/>
        </p:nvSpPr>
        <p:spPr>
          <a:xfrm>
            <a:off x="1778019" y="661766"/>
            <a:ext cx="9166789" cy="523220"/>
          </a:xfrm>
          <a:prstGeom prst="rect">
            <a:avLst/>
          </a:prstGeom>
          <a:noFill/>
        </p:spPr>
        <p:txBody>
          <a:bodyPr wrap="square">
            <a:spAutoFit/>
          </a:bodyPr>
          <a:lstStyle/>
          <a:p>
            <a:r>
              <a:rPr lang="en-US" sz="2800" dirty="0">
                <a:latin typeface="Bahnschrift Condensed" panose="020B0502040204020203" pitchFamily="34" charset="0"/>
              </a:rPr>
              <a:t>Creating TABLE Employee and setting </a:t>
            </a:r>
            <a:r>
              <a:rPr lang="en-US" sz="2800" dirty="0" err="1">
                <a:latin typeface="Bahnschrift Condensed" panose="020B0502040204020203" pitchFamily="34" charset="0"/>
              </a:rPr>
              <a:t>Employee_id</a:t>
            </a:r>
            <a:r>
              <a:rPr lang="en-US" sz="2800" dirty="0">
                <a:latin typeface="Bahnschrift Condensed" panose="020B0502040204020203" pitchFamily="34" charset="0"/>
              </a:rPr>
              <a:t> as primary key</a:t>
            </a:r>
            <a:endParaRPr lang="en-IN" sz="2800" dirty="0">
              <a:latin typeface="Bahnschrift Condensed" panose="020B0502040204020203" pitchFamily="34" charset="0"/>
            </a:endParaRPr>
          </a:p>
        </p:txBody>
      </p:sp>
    </p:spTree>
    <p:extLst>
      <p:ext uri="{BB962C8B-B14F-4D97-AF65-F5344CB8AC3E}">
        <p14:creationId xmlns:p14="http://schemas.microsoft.com/office/powerpoint/2010/main" val="612379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C854B2-2430-726D-CE01-97F3D0A452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7016" y="1250300"/>
            <a:ext cx="8397968" cy="4635822"/>
          </a:xfrm>
          <a:prstGeom prst="rect">
            <a:avLst/>
          </a:prstGeom>
        </p:spPr>
      </p:pic>
      <p:sp>
        <p:nvSpPr>
          <p:cNvPr id="5" name="TextBox 4">
            <a:extLst>
              <a:ext uri="{FF2B5EF4-FFF2-40B4-BE49-F238E27FC236}">
                <a16:creationId xmlns:a16="http://schemas.microsoft.com/office/drawing/2014/main" id="{548C394A-4D64-1E99-35EA-3D02103E2E55}"/>
              </a:ext>
            </a:extLst>
          </p:cNvPr>
          <p:cNvSpPr txBox="1"/>
          <p:nvPr/>
        </p:nvSpPr>
        <p:spPr>
          <a:xfrm>
            <a:off x="3047223" y="383341"/>
            <a:ext cx="6097554" cy="523220"/>
          </a:xfrm>
          <a:prstGeom prst="rect">
            <a:avLst/>
          </a:prstGeom>
          <a:noFill/>
        </p:spPr>
        <p:txBody>
          <a:bodyPr wrap="square">
            <a:spAutoFit/>
          </a:bodyPr>
          <a:lstStyle/>
          <a:p>
            <a:r>
              <a:rPr lang="en-US" sz="2800" dirty="0">
                <a:latin typeface="Bahnschrift Condensed" panose="020B0502040204020203" pitchFamily="34" charset="0"/>
              </a:rPr>
              <a:t>Creating the TABLES Book and Customer</a:t>
            </a:r>
            <a:endParaRPr lang="en-IN" sz="2800" dirty="0">
              <a:latin typeface="Bahnschrift Condensed" panose="020B0502040204020203" pitchFamily="34" charset="0"/>
            </a:endParaRPr>
          </a:p>
        </p:txBody>
      </p:sp>
    </p:spTree>
    <p:extLst>
      <p:ext uri="{BB962C8B-B14F-4D97-AF65-F5344CB8AC3E}">
        <p14:creationId xmlns:p14="http://schemas.microsoft.com/office/powerpoint/2010/main" val="5374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0A2979-55D0-6204-0716-768913F24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258" y="1203649"/>
            <a:ext cx="8809483" cy="5064047"/>
          </a:xfrm>
          <a:prstGeom prst="rect">
            <a:avLst/>
          </a:prstGeom>
        </p:spPr>
      </p:pic>
      <p:sp>
        <p:nvSpPr>
          <p:cNvPr id="5" name="TextBox 4">
            <a:extLst>
              <a:ext uri="{FF2B5EF4-FFF2-40B4-BE49-F238E27FC236}">
                <a16:creationId xmlns:a16="http://schemas.microsoft.com/office/drawing/2014/main" id="{C5B04E3F-14BA-3481-6752-D167BDAA02F6}"/>
              </a:ext>
            </a:extLst>
          </p:cNvPr>
          <p:cNvSpPr txBox="1"/>
          <p:nvPr/>
        </p:nvSpPr>
        <p:spPr>
          <a:xfrm>
            <a:off x="2218353" y="328694"/>
            <a:ext cx="8282388" cy="523220"/>
          </a:xfrm>
          <a:prstGeom prst="rect">
            <a:avLst/>
          </a:prstGeom>
          <a:noFill/>
        </p:spPr>
        <p:txBody>
          <a:bodyPr wrap="square">
            <a:spAutoFit/>
          </a:bodyPr>
          <a:lstStyle/>
          <a:p>
            <a:r>
              <a:rPr lang="en-US" sz="2800" dirty="0">
                <a:latin typeface="Bahnschrift Condensed" panose="020B0502040204020203" pitchFamily="34" charset="0"/>
              </a:rPr>
              <a:t>Creating the TABLES </a:t>
            </a:r>
            <a:r>
              <a:rPr lang="en-US" sz="2800" dirty="0" err="1">
                <a:latin typeface="Bahnschrift Condensed" panose="020B0502040204020203" pitchFamily="34" charset="0"/>
              </a:rPr>
              <a:t>IssueStatus</a:t>
            </a:r>
            <a:r>
              <a:rPr lang="en-US" sz="2800" dirty="0">
                <a:latin typeface="Bahnschrift Condensed" panose="020B0502040204020203" pitchFamily="34" charset="0"/>
              </a:rPr>
              <a:t> and </a:t>
            </a:r>
            <a:r>
              <a:rPr lang="en-US" sz="2800" dirty="0" err="1">
                <a:latin typeface="Bahnschrift Condensed" panose="020B0502040204020203" pitchFamily="34" charset="0"/>
              </a:rPr>
              <a:t>ReturnStatus</a:t>
            </a:r>
            <a:endParaRPr lang="en-IN" sz="2800" dirty="0">
              <a:latin typeface="Bahnschrift Condensed" panose="020B0502040204020203" pitchFamily="34" charset="0"/>
            </a:endParaRPr>
          </a:p>
        </p:txBody>
      </p:sp>
    </p:spTree>
    <p:extLst>
      <p:ext uri="{BB962C8B-B14F-4D97-AF65-F5344CB8AC3E}">
        <p14:creationId xmlns:p14="http://schemas.microsoft.com/office/powerpoint/2010/main" val="2952760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747600-4B47-E07A-72F4-84DDBBFCC0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5068" y="887509"/>
            <a:ext cx="8801863" cy="5373331"/>
          </a:xfrm>
          <a:prstGeom prst="rect">
            <a:avLst/>
          </a:prstGeom>
        </p:spPr>
      </p:pic>
      <p:sp>
        <p:nvSpPr>
          <p:cNvPr id="7" name="TextBox 6">
            <a:extLst>
              <a:ext uri="{FF2B5EF4-FFF2-40B4-BE49-F238E27FC236}">
                <a16:creationId xmlns:a16="http://schemas.microsoft.com/office/drawing/2014/main" id="{4244FEF3-A5C3-AEF9-DCCF-E4C0B96951BB}"/>
              </a:ext>
            </a:extLst>
          </p:cNvPr>
          <p:cNvSpPr txBox="1"/>
          <p:nvPr/>
        </p:nvSpPr>
        <p:spPr>
          <a:xfrm>
            <a:off x="3047222" y="102637"/>
            <a:ext cx="6097554" cy="584775"/>
          </a:xfrm>
          <a:prstGeom prst="rect">
            <a:avLst/>
          </a:prstGeom>
          <a:noFill/>
        </p:spPr>
        <p:txBody>
          <a:bodyPr wrap="square">
            <a:spAutoFit/>
          </a:bodyPr>
          <a:lstStyle/>
          <a:p>
            <a:r>
              <a:rPr lang="en-US" sz="3200" dirty="0">
                <a:latin typeface="Bahnschrift Condensed" panose="020B0502040204020203" pitchFamily="34" charset="0"/>
              </a:rPr>
              <a:t>Inserting Values into respective TABLES</a:t>
            </a:r>
            <a:endParaRPr lang="en-IN" sz="3200" dirty="0">
              <a:latin typeface="Bahnschrift Condensed" panose="020B0502040204020203" pitchFamily="34" charset="0"/>
            </a:endParaRPr>
          </a:p>
        </p:txBody>
      </p:sp>
    </p:spTree>
    <p:extLst>
      <p:ext uri="{BB962C8B-B14F-4D97-AF65-F5344CB8AC3E}">
        <p14:creationId xmlns:p14="http://schemas.microsoft.com/office/powerpoint/2010/main" val="2542165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8B050B-D1EB-AB75-8F3B-5ACC7E842E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1241" y="1011264"/>
            <a:ext cx="8969517" cy="5286899"/>
          </a:xfrm>
          <a:prstGeom prst="rect">
            <a:avLst/>
          </a:prstGeom>
        </p:spPr>
      </p:pic>
      <p:sp>
        <p:nvSpPr>
          <p:cNvPr id="5" name="TextBox 4">
            <a:extLst>
              <a:ext uri="{FF2B5EF4-FFF2-40B4-BE49-F238E27FC236}">
                <a16:creationId xmlns:a16="http://schemas.microsoft.com/office/drawing/2014/main" id="{9E07ECD4-6515-50DA-DE3A-639934E2B3DA}"/>
              </a:ext>
            </a:extLst>
          </p:cNvPr>
          <p:cNvSpPr txBox="1"/>
          <p:nvPr/>
        </p:nvSpPr>
        <p:spPr>
          <a:xfrm>
            <a:off x="3047222" y="267449"/>
            <a:ext cx="6097554" cy="523220"/>
          </a:xfrm>
          <a:prstGeom prst="rect">
            <a:avLst/>
          </a:prstGeom>
          <a:noFill/>
        </p:spPr>
        <p:txBody>
          <a:bodyPr wrap="square">
            <a:spAutoFit/>
          </a:bodyPr>
          <a:lstStyle/>
          <a:p>
            <a:r>
              <a:rPr lang="en-US" sz="2800" dirty="0">
                <a:latin typeface="Bahnschrift Condensed" panose="020B0502040204020203" pitchFamily="34" charset="0"/>
              </a:rPr>
              <a:t>Inserting Values into respective TABLES</a:t>
            </a:r>
            <a:endParaRPr lang="en-IN" sz="2800" dirty="0">
              <a:latin typeface="Bahnschrift Condensed" panose="020B0502040204020203" pitchFamily="34" charset="0"/>
            </a:endParaRPr>
          </a:p>
        </p:txBody>
      </p:sp>
    </p:spTree>
    <p:extLst>
      <p:ext uri="{BB962C8B-B14F-4D97-AF65-F5344CB8AC3E}">
        <p14:creationId xmlns:p14="http://schemas.microsoft.com/office/powerpoint/2010/main" val="94372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45EE56A-68FB-960E-3105-3CE105EBBF01}"/>
              </a:ext>
            </a:extLst>
          </p:cNvPr>
          <p:cNvGrpSpPr/>
          <p:nvPr/>
        </p:nvGrpSpPr>
        <p:grpSpPr>
          <a:xfrm>
            <a:off x="2146042" y="1068288"/>
            <a:ext cx="7015959" cy="5029200"/>
            <a:chOff x="2750089" y="2078472"/>
            <a:chExt cx="6187977" cy="2790407"/>
          </a:xfrm>
        </p:grpSpPr>
        <p:pic>
          <p:nvPicPr>
            <p:cNvPr id="3" name="Picture 2">
              <a:extLst>
                <a:ext uri="{FF2B5EF4-FFF2-40B4-BE49-F238E27FC236}">
                  <a16:creationId xmlns:a16="http://schemas.microsoft.com/office/drawing/2014/main" id="{94734F1A-E1D6-0898-7A62-A19D00CB11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0089" y="2078472"/>
              <a:ext cx="6187976" cy="1767993"/>
            </a:xfrm>
            <a:prstGeom prst="rect">
              <a:avLst/>
            </a:prstGeom>
          </p:spPr>
        </p:pic>
        <p:pic>
          <p:nvPicPr>
            <p:cNvPr id="5" name="Picture 4">
              <a:extLst>
                <a:ext uri="{FF2B5EF4-FFF2-40B4-BE49-F238E27FC236}">
                  <a16:creationId xmlns:a16="http://schemas.microsoft.com/office/drawing/2014/main" id="{75B49266-4916-E575-9CEB-F5F98827A6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0090" y="3832469"/>
              <a:ext cx="6187976" cy="1036410"/>
            </a:xfrm>
            <a:prstGeom prst="rect">
              <a:avLst/>
            </a:prstGeom>
          </p:spPr>
        </p:pic>
      </p:grpSp>
      <p:sp>
        <p:nvSpPr>
          <p:cNvPr id="8" name="TextBox 7">
            <a:extLst>
              <a:ext uri="{FF2B5EF4-FFF2-40B4-BE49-F238E27FC236}">
                <a16:creationId xmlns:a16="http://schemas.microsoft.com/office/drawing/2014/main" id="{7E2951F4-B5C1-BA63-1133-2F6D68CC7A54}"/>
              </a:ext>
            </a:extLst>
          </p:cNvPr>
          <p:cNvSpPr txBox="1"/>
          <p:nvPr/>
        </p:nvSpPr>
        <p:spPr>
          <a:xfrm>
            <a:off x="1978760" y="237292"/>
            <a:ext cx="9030030" cy="523220"/>
          </a:xfrm>
          <a:prstGeom prst="rect">
            <a:avLst/>
          </a:prstGeom>
          <a:noFill/>
        </p:spPr>
        <p:txBody>
          <a:bodyPr wrap="square">
            <a:spAutoFit/>
          </a:bodyPr>
          <a:lstStyle/>
          <a:p>
            <a:r>
              <a:rPr lang="en-US" sz="2800" dirty="0">
                <a:latin typeface="Bahnschrift Condensed" panose="020B0502040204020203" pitchFamily="34" charset="0"/>
              </a:rPr>
              <a:t>Retrieve book </a:t>
            </a:r>
            <a:r>
              <a:rPr lang="en-US" sz="2800" dirty="0" err="1">
                <a:latin typeface="Bahnschrift Condensed" panose="020B0502040204020203" pitchFamily="34" charset="0"/>
              </a:rPr>
              <a:t>Title,Category</a:t>
            </a:r>
            <a:r>
              <a:rPr lang="en-US" sz="2800" dirty="0">
                <a:latin typeface="Bahnschrift Condensed" panose="020B0502040204020203" pitchFamily="34" charset="0"/>
              </a:rPr>
              <a:t> and rental price of available books</a:t>
            </a:r>
            <a:endParaRPr lang="en-IN" sz="2800" dirty="0">
              <a:latin typeface="Bahnschrift Condensed" panose="020B0502040204020203" pitchFamily="34" charset="0"/>
            </a:endParaRPr>
          </a:p>
        </p:txBody>
      </p:sp>
    </p:spTree>
    <p:extLst>
      <p:ext uri="{BB962C8B-B14F-4D97-AF65-F5344CB8AC3E}">
        <p14:creationId xmlns:p14="http://schemas.microsoft.com/office/powerpoint/2010/main" val="4018345756"/>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{8A43349E-E0BD-4110-A653-532587AF3339}tf56160789_win32</Template>
  <TotalTime>218</TotalTime>
  <Words>233</Words>
  <Application>Microsoft Office PowerPoint</Application>
  <PresentationFormat>Widescreen</PresentationFormat>
  <Paragraphs>21</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Bahnschrift Condensed</vt:lpstr>
      <vt:lpstr>Bookman Old Style</vt:lpstr>
      <vt:lpstr>Britannic Bold</vt:lpstr>
      <vt:lpstr>Calibri</vt:lpstr>
      <vt:lpstr>Franklin Gothic Book</vt:lpstr>
      <vt:lpstr>Franklin Gothic Heavy</vt:lpstr>
      <vt:lpstr>Custom</vt:lpstr>
      <vt:lpstr>LIBRARY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ANJU</dc:creator>
  <cp:lastModifiedBy>ANAKHA ANTO</cp:lastModifiedBy>
  <cp:revision>3</cp:revision>
  <dcterms:created xsi:type="dcterms:W3CDTF">2024-05-25T17:55:38Z</dcterms:created>
  <dcterms:modified xsi:type="dcterms:W3CDTF">2024-05-26T07:19:49Z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