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jum Banu Ismail" initials="ABI" lastIdx="1" clrIdx="0">
    <p:extLst>
      <p:ext uri="{19B8F6BF-5375-455C-9EA6-DF929625EA0E}">
        <p15:presenceInfo xmlns:p15="http://schemas.microsoft.com/office/powerpoint/2012/main" userId="S::40313865@ads.qub.ac.uk::e885b322-8b50-4dab-98ef-43d88c6dbe9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0E8F2-770C-43E9-95EC-63C709C55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57C88-3A8A-4889-82C0-7691B978D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E35AB-51F5-4C6D-86DF-154816B67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64AD-303F-4D84-A6AC-FB095ED44C07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A56D1-D250-4614-846B-4C31563C2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C22A1-4C46-4894-AEFF-A705E042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3546-C4D6-46A4-B5D2-7B102578F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0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FFA22-3C13-4B3E-B9CF-D8F9629DA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318BA-DEA3-4DB0-AC06-9BA7EBE44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64F12-2234-4D99-A075-17D67160C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64AD-303F-4D84-A6AC-FB095ED44C07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6E20A-B180-46ED-AC93-D3BBBFDC7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F1443-D8FC-4572-8292-5E019A4F8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3546-C4D6-46A4-B5D2-7B102578F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71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FFE799-2C13-4967-8275-43A29BB09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5FF51-4BEB-4D35-A300-C5705D4C9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0A831-6EA0-4C34-9D3E-E9FE72EF4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64AD-303F-4D84-A6AC-FB095ED44C07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E9190-A9F4-4CB0-A1F4-3A8CAE56E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7F1FC-D971-45B6-91FB-309D52B1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3546-C4D6-46A4-B5D2-7B102578F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6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A5C4A-FFE7-4521-9787-776607A20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A6D9A-46BE-4154-A45B-F0D5B9FA4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5707F-59E9-4887-8A95-5855C8FAE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64AD-303F-4D84-A6AC-FB095ED44C07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B715C-5FE5-4FE7-80D4-8B71E5290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65A65-56EC-4738-9AC7-75A571230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3546-C4D6-46A4-B5D2-7B102578F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4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56E9D-EF0E-47C9-A93C-C49C8D1A3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C2633-D0A1-4E0D-9D06-1FD2BF4ED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4EBD7-28F0-4317-8745-EADEE27CC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64AD-303F-4D84-A6AC-FB095ED44C07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E08EF-47A7-49A3-BDC4-34CAB1542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7FC42-650D-49B1-B99B-BE65C72FB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3546-C4D6-46A4-B5D2-7B102578F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7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58F99-F9B7-4ACD-8761-1FC7C04B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44E26-BBD3-4B67-BFEB-B17ACB8F1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250A1-2694-4983-B41A-9313FAAA7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54A83-1AEB-4195-94F1-F96A4DEA8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64AD-303F-4D84-A6AC-FB095ED44C07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05302-E550-4948-9D77-125AD89B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AC5FE-CBA7-4A6B-8ABA-3BEFA690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3546-C4D6-46A4-B5D2-7B102578F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7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9209-2770-4C48-B468-029A84B7B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42094-4775-440E-8D08-16BD57E83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FB12B-C953-4844-B63A-E75E5AE0F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3CEBA3-64E5-449B-B6CE-D5F90062D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92FF5A-EB1C-4D2D-ACC4-7D2083D53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83443-0DC3-4F9B-9DD8-7C8A50722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64AD-303F-4D84-A6AC-FB095ED44C07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90B028-6A77-436C-8B49-2D4B9BE4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9FCFEF-7F39-4982-88F9-5A3F5313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3546-C4D6-46A4-B5D2-7B102578F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51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20A9-33C4-47D7-AB64-516E24325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61BBB-60CA-47BC-A7B9-DE960785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64AD-303F-4D84-A6AC-FB095ED44C07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AB894-FA7D-4133-9F70-A21C2AEC6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E64211-F2C0-4443-86D4-1B9D9BADA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3546-C4D6-46A4-B5D2-7B102578F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85AC76-01D0-4EF2-8736-503B3C55E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64AD-303F-4D84-A6AC-FB095ED44C07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BC8F0-B3BE-4BD6-9524-A8A14E610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F2B1E-48F3-44F5-AA1A-9BA2C4C40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3546-C4D6-46A4-B5D2-7B102578F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97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0FEE-00B0-4968-A52D-3C0F6B079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B42F5-A894-4CDC-891D-A40FAF424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4C683-D24E-4F4B-919C-7ED71E6E1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57D6A-6708-4F07-822A-EA83121B6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64AD-303F-4D84-A6AC-FB095ED44C07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CF470-C633-4216-8947-57C516375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4FB8B-1074-4468-897C-F763BC7C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3546-C4D6-46A4-B5D2-7B102578F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4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F76D-60A4-47DC-940A-D3C900DF8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A24571-4650-4002-8382-FBFEB1E696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DA5BD-C8F0-4AF5-8620-601625BD5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6D6AF-8786-45DC-B8F3-4467C1708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64AD-303F-4D84-A6AC-FB095ED44C07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B162B-D453-4DB2-B5DA-25A98EAA0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DC72C-3CA8-4782-B4AE-5C4752B0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3546-C4D6-46A4-B5D2-7B102578F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3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8D12FE-D4A1-4584-8A1F-81A4751A6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B7B33-A299-43E3-9159-CA3E75E19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6C1E4-B430-4603-ABA8-497412BCD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364AD-303F-4D84-A6AC-FB095ED44C07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2136F-C0D4-4F8B-89B9-E7A2A7B43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69110-04BB-4920-9624-2429F1A59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C3546-C4D6-46A4-B5D2-7B102578F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3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EC4E83E1-2C89-4F51-86CB-D71363B9B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904F225-EB67-4D95-8311-B704190540E5}"/>
              </a:ext>
            </a:extLst>
          </p:cNvPr>
          <p:cNvSpPr/>
          <p:nvPr/>
        </p:nvSpPr>
        <p:spPr>
          <a:xfrm>
            <a:off x="1" y="0"/>
            <a:ext cx="12192000" cy="1696308"/>
          </a:xfrm>
          <a:prstGeom prst="rect">
            <a:avLst/>
          </a:prstGeom>
          <a:solidFill>
            <a:schemeClr val="accent3">
              <a:lumMod val="40000"/>
              <a:lumOff val="6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Energeia Group </a:t>
            </a:r>
          </a:p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Analysis, Forecasting and Strategy Development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2A9D7B-9609-47D4-B9C4-F44D0BD3199E}"/>
              </a:ext>
            </a:extLst>
          </p:cNvPr>
          <p:cNvSpPr/>
          <p:nvPr/>
        </p:nvSpPr>
        <p:spPr>
          <a:xfrm>
            <a:off x="1" y="6328229"/>
            <a:ext cx="12192000" cy="529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dirty="0">
                <a:solidFill>
                  <a:schemeClr val="bg1"/>
                </a:solidFill>
              </a:rPr>
              <a:t>- Anjum Banu Ismail</a:t>
            </a:r>
          </a:p>
        </p:txBody>
      </p:sp>
    </p:spTree>
    <p:extLst>
      <p:ext uri="{BB962C8B-B14F-4D97-AF65-F5344CB8AC3E}">
        <p14:creationId xmlns:p14="http://schemas.microsoft.com/office/powerpoint/2010/main" val="2008807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BAC3497-8D0B-4121-874A-2FE99763E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302076"/>
              </p:ext>
            </p:extLst>
          </p:nvPr>
        </p:nvGraphicFramePr>
        <p:xfrm>
          <a:off x="0" y="4102327"/>
          <a:ext cx="12192000" cy="27556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3688687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422071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534813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833765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474577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143066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89651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03645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93956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0229846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74361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95986694"/>
                    </a:ext>
                  </a:extLst>
                </a:gridCol>
              </a:tblGrid>
              <a:tr h="83334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 Trades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 Available Trades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% of Trades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Winning Trades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Loss Trades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Winning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Loss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Average Win Trades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Average Loss Trades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Max Win Trades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Max Loss Trades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334669"/>
                  </a:ext>
                </a:extLst>
              </a:tr>
              <a:tr h="6416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2019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7641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17520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43.61%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2864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4777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37.48%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62.52%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33.69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-21.69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368.853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-311.05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303558"/>
                  </a:ext>
                </a:extLst>
              </a:tr>
              <a:tr h="7054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2020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6566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17568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37.37%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2915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3651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44.4%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55.6%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27.97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-17.01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421.83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-224.61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91667"/>
                  </a:ext>
                </a:extLst>
              </a:tr>
              <a:tr h="57516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2021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4959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9888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50.15%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2499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2460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50.39%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49.61%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43.05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-29.01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1091.05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-336.73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73548"/>
                  </a:ext>
                </a:extLst>
              </a:tr>
            </a:tbl>
          </a:graphicData>
        </a:graphic>
      </p:graphicFrame>
      <p:pic>
        <p:nvPicPr>
          <p:cNvPr id="7176" name="Picture 8">
            <a:extLst>
              <a:ext uri="{FF2B5EF4-FFF2-40B4-BE49-F238E27FC236}">
                <a16:creationId xmlns:a16="http://schemas.microsoft.com/office/drawing/2014/main" id="{5A72B9BC-9A38-4D12-8793-C27FEA59E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884" y="609600"/>
            <a:ext cx="7950801" cy="338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05EDFB-B56C-4EB2-9A18-B3D15E57B186}"/>
              </a:ext>
            </a:extLst>
          </p:cNvPr>
          <p:cNvSpPr txBox="1"/>
          <p:nvPr/>
        </p:nvSpPr>
        <p:spPr>
          <a:xfrm>
            <a:off x="0" y="-17034"/>
            <a:ext cx="12192000" cy="523220"/>
          </a:xfrm>
          <a:prstGeom prst="rect">
            <a:avLst/>
          </a:prstGeom>
          <a:solidFill>
            <a:schemeClr val="tx1">
              <a:alpha val="5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Part 2: Current strategy Impact on Historic data</a:t>
            </a:r>
          </a:p>
        </p:txBody>
      </p:sp>
    </p:spTree>
    <p:extLst>
      <p:ext uri="{BB962C8B-B14F-4D97-AF65-F5344CB8AC3E}">
        <p14:creationId xmlns:p14="http://schemas.microsoft.com/office/powerpoint/2010/main" val="1727491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FB984D-4534-4AE8-844A-5D60A7DDBF05}"/>
              </a:ext>
            </a:extLst>
          </p:cNvPr>
          <p:cNvSpPr txBox="1"/>
          <p:nvPr/>
        </p:nvSpPr>
        <p:spPr>
          <a:xfrm>
            <a:off x="0" y="-17034"/>
            <a:ext cx="12192000" cy="523220"/>
          </a:xfrm>
          <a:prstGeom prst="rect">
            <a:avLst/>
          </a:prstGeom>
          <a:solidFill>
            <a:schemeClr val="tx1">
              <a:alpha val="5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Thank you…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9218" name="Picture 2" descr="Applied Software | Revit Tag giving you a Question Mark?">
            <a:extLst>
              <a:ext uri="{FF2B5EF4-FFF2-40B4-BE49-F238E27FC236}">
                <a16:creationId xmlns:a16="http://schemas.microsoft.com/office/drawing/2014/main" id="{3F3CE7C1-C8A0-4ACE-8A8F-C996DD780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414" y="1330188"/>
            <a:ext cx="4588101" cy="419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49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A601F1-584A-496E-9DE8-09E0C164C43D}"/>
              </a:ext>
            </a:extLst>
          </p:cNvPr>
          <p:cNvSpPr txBox="1"/>
          <p:nvPr/>
        </p:nvSpPr>
        <p:spPr>
          <a:xfrm>
            <a:off x="0" y="-17034"/>
            <a:ext cx="12192000" cy="523220"/>
          </a:xfrm>
          <a:prstGeom prst="rect">
            <a:avLst/>
          </a:prstGeom>
          <a:solidFill>
            <a:schemeClr val="tx1">
              <a:alpha val="5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Analysis to be Carried out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39F7E7-66A1-4517-827A-369AB14D1355}"/>
              </a:ext>
            </a:extLst>
          </p:cNvPr>
          <p:cNvSpPr/>
          <p:nvPr/>
        </p:nvSpPr>
        <p:spPr>
          <a:xfrm>
            <a:off x="2612571" y="1291772"/>
            <a:ext cx="7082972" cy="3773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What Factors caused increase in prices in July2021?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1127A8-FD78-4AD4-B947-DCC5B5AE198C}"/>
              </a:ext>
            </a:extLst>
          </p:cNvPr>
          <p:cNvSpPr/>
          <p:nvPr/>
        </p:nvSpPr>
        <p:spPr>
          <a:xfrm>
            <a:off x="2612571" y="1882321"/>
            <a:ext cx="7082972" cy="3773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What would be the future trend 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B44E29-9257-46AB-986B-8110FB5A0C9B}"/>
              </a:ext>
            </a:extLst>
          </p:cNvPr>
          <p:cNvSpPr/>
          <p:nvPr/>
        </p:nvSpPr>
        <p:spPr>
          <a:xfrm>
            <a:off x="2612571" y="2471057"/>
            <a:ext cx="7082972" cy="3773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What factors will increase / decrease the prices further ?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A5B1C79-98F2-4BCA-BE13-31E345C4EC36}"/>
              </a:ext>
            </a:extLst>
          </p:cNvPr>
          <p:cNvSpPr/>
          <p:nvPr/>
        </p:nvSpPr>
        <p:spPr>
          <a:xfrm>
            <a:off x="1001485" y="812800"/>
            <a:ext cx="2525487" cy="2616200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69D0C81-30CF-4874-8239-3CD1C1C15036}"/>
              </a:ext>
            </a:extLst>
          </p:cNvPr>
          <p:cNvSpPr/>
          <p:nvPr/>
        </p:nvSpPr>
        <p:spPr>
          <a:xfrm>
            <a:off x="1378857" y="1059543"/>
            <a:ext cx="1944914" cy="2032000"/>
          </a:xfrm>
          <a:prstGeom prst="ellipse">
            <a:avLst/>
          </a:prstGeom>
          <a:solidFill>
            <a:schemeClr val="bg2">
              <a:lumMod val="9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ADF884E-91F2-4B64-A76E-F475EE9344DE}"/>
              </a:ext>
            </a:extLst>
          </p:cNvPr>
          <p:cNvSpPr/>
          <p:nvPr/>
        </p:nvSpPr>
        <p:spPr>
          <a:xfrm>
            <a:off x="2554514" y="3820887"/>
            <a:ext cx="7082972" cy="3773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Trends Observed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AF6AE7-4C6C-4C49-BF70-3E35B7C9B2F8}"/>
              </a:ext>
            </a:extLst>
          </p:cNvPr>
          <p:cNvSpPr/>
          <p:nvPr/>
        </p:nvSpPr>
        <p:spPr>
          <a:xfrm>
            <a:off x="2612571" y="4412344"/>
            <a:ext cx="7082972" cy="3773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    Develop Trading Strategies for 2021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2344370-A419-4CC5-B5A9-45B9A7D019B4}"/>
              </a:ext>
            </a:extLst>
          </p:cNvPr>
          <p:cNvSpPr/>
          <p:nvPr/>
        </p:nvSpPr>
        <p:spPr>
          <a:xfrm>
            <a:off x="2612571" y="4982029"/>
            <a:ext cx="7082972" cy="3773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Apply Trading Strategies for historic data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D70FED1-0A32-4C65-8D4B-775AF9E2F056}"/>
              </a:ext>
            </a:extLst>
          </p:cNvPr>
          <p:cNvSpPr/>
          <p:nvPr/>
        </p:nvSpPr>
        <p:spPr>
          <a:xfrm>
            <a:off x="1001485" y="3323772"/>
            <a:ext cx="2525487" cy="2616200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EC3AE1E-6A2E-42F1-A258-AA3686A2C8D1}"/>
              </a:ext>
            </a:extLst>
          </p:cNvPr>
          <p:cNvSpPr/>
          <p:nvPr/>
        </p:nvSpPr>
        <p:spPr>
          <a:xfrm>
            <a:off x="1378857" y="3570515"/>
            <a:ext cx="1944914" cy="2032000"/>
          </a:xfrm>
          <a:prstGeom prst="ellipse">
            <a:avLst/>
          </a:prstGeom>
          <a:solidFill>
            <a:schemeClr val="bg2">
              <a:lumMod val="9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1572251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3D74812-199F-485B-8875-75719DDF5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3" y="586098"/>
            <a:ext cx="6298747" cy="3795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1758D50-01DE-429F-87E7-CE0705719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3" y="4717143"/>
            <a:ext cx="12002410" cy="214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D5A125-A6E9-47E3-B1F7-5AF26B09DEEC}"/>
              </a:ext>
            </a:extLst>
          </p:cNvPr>
          <p:cNvSpPr txBox="1"/>
          <p:nvPr/>
        </p:nvSpPr>
        <p:spPr>
          <a:xfrm>
            <a:off x="0" y="-17034"/>
            <a:ext cx="12192000" cy="523220"/>
          </a:xfrm>
          <a:prstGeom prst="rect">
            <a:avLst/>
          </a:prstGeom>
          <a:solidFill>
            <a:schemeClr val="tx1">
              <a:alpha val="5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Part 1: Commodity prices and there trends in past 4 years  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54F5FB-9618-4465-8153-DADD4768A9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664045"/>
              </p:ext>
            </p:extLst>
          </p:nvPr>
        </p:nvGraphicFramePr>
        <p:xfrm>
          <a:off x="7054850" y="1085850"/>
          <a:ext cx="4032250" cy="30107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3598">
                  <a:extLst>
                    <a:ext uri="{9D8B030D-6E8A-4147-A177-3AD203B41FA5}">
                      <a16:colId xmlns:a16="http://schemas.microsoft.com/office/drawing/2014/main" val="258146232"/>
                    </a:ext>
                  </a:extLst>
                </a:gridCol>
                <a:gridCol w="1069326">
                  <a:extLst>
                    <a:ext uri="{9D8B030D-6E8A-4147-A177-3AD203B41FA5}">
                      <a16:colId xmlns:a16="http://schemas.microsoft.com/office/drawing/2014/main" val="229014122"/>
                    </a:ext>
                  </a:extLst>
                </a:gridCol>
                <a:gridCol w="1069326">
                  <a:extLst>
                    <a:ext uri="{9D8B030D-6E8A-4147-A177-3AD203B41FA5}">
                      <a16:colId xmlns:a16="http://schemas.microsoft.com/office/drawing/2014/main" val="2914470669"/>
                    </a:ext>
                  </a:extLst>
                </a:gridCol>
              </a:tblGrid>
              <a:tr h="4290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Commodities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 Price 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Max Price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367433"/>
                  </a:ext>
                </a:extLst>
              </a:tr>
              <a:tr h="4290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Gas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2021-06-30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82.8625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333999"/>
                  </a:ext>
                </a:extLst>
              </a:tr>
              <a:tr h="4290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Carbon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/>
                        <a:t>2021-05-14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56.49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044540"/>
                  </a:ext>
                </a:extLst>
              </a:tr>
              <a:tr h="4290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Coal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2021-06-30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120.75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628749"/>
                  </a:ext>
                </a:extLst>
              </a:tr>
              <a:tr h="4290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Oil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/>
                        <a:t>2018-10-03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483.224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995652"/>
                  </a:ext>
                </a:extLst>
              </a:tr>
              <a:tr h="4290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Disttilate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/>
                        <a:t>2018-10-04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744.75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176488"/>
                  </a:ext>
                </a:extLst>
              </a:tr>
              <a:tr h="4290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Ezchange rate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/>
                        <a:t>2020-02-19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1.205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60019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106369-D337-4312-B778-2E800583A172}"/>
              </a:ext>
            </a:extLst>
          </p:cNvPr>
          <p:cNvCxnSpPr>
            <a:cxnSpLocks/>
          </p:cNvCxnSpPr>
          <p:nvPr/>
        </p:nvCxnSpPr>
        <p:spPr>
          <a:xfrm>
            <a:off x="0" y="4559300"/>
            <a:ext cx="12192000" cy="0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846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ADB1769-CD9D-4EEB-A66B-9371DBF46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99775"/>
            <a:ext cx="5689599" cy="286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0D17D1E-DF56-4D13-8C49-BC072B0F7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499" y="2299775"/>
            <a:ext cx="5689599" cy="285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41D07A-E6EC-462B-83F2-35BEFD694854}"/>
              </a:ext>
            </a:extLst>
          </p:cNvPr>
          <p:cNvSpPr txBox="1"/>
          <p:nvPr/>
        </p:nvSpPr>
        <p:spPr>
          <a:xfrm>
            <a:off x="0" y="-17034"/>
            <a:ext cx="12192000" cy="523220"/>
          </a:xfrm>
          <a:prstGeom prst="rect">
            <a:avLst/>
          </a:prstGeom>
          <a:solidFill>
            <a:schemeClr val="tx1">
              <a:alpha val="5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Part 1: Wind, Demand Trends and pattern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A7F28EF-7C83-4B08-87E8-89B3FC0DE589}"/>
              </a:ext>
            </a:extLst>
          </p:cNvPr>
          <p:cNvCxnSpPr/>
          <p:nvPr/>
        </p:nvCxnSpPr>
        <p:spPr>
          <a:xfrm>
            <a:off x="8051798" y="2104167"/>
            <a:ext cx="0" cy="340360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1ECB37-ABBD-4385-936A-01321E420B5D}"/>
              </a:ext>
            </a:extLst>
          </p:cNvPr>
          <p:cNvCxnSpPr/>
          <p:nvPr/>
        </p:nvCxnSpPr>
        <p:spPr>
          <a:xfrm>
            <a:off x="8877298" y="2104167"/>
            <a:ext cx="0" cy="340360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8D3A86-BC1A-4A55-BFF6-8F6650A1E37E}"/>
              </a:ext>
            </a:extLst>
          </p:cNvPr>
          <p:cNvCxnSpPr>
            <a:cxnSpLocks/>
          </p:cNvCxnSpPr>
          <p:nvPr/>
        </p:nvCxnSpPr>
        <p:spPr>
          <a:xfrm>
            <a:off x="664029" y="2299775"/>
            <a:ext cx="0" cy="3207992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6D01E4-E438-4FD2-8152-631917D1DE5E}"/>
              </a:ext>
            </a:extLst>
          </p:cNvPr>
          <p:cNvCxnSpPr>
            <a:cxnSpLocks/>
          </p:cNvCxnSpPr>
          <p:nvPr/>
        </p:nvCxnSpPr>
        <p:spPr>
          <a:xfrm>
            <a:off x="1302657" y="2299775"/>
            <a:ext cx="0" cy="3207992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8769CC-B956-4D45-9DC1-50808892650E}"/>
              </a:ext>
            </a:extLst>
          </p:cNvPr>
          <p:cNvCxnSpPr/>
          <p:nvPr/>
        </p:nvCxnSpPr>
        <p:spPr>
          <a:xfrm>
            <a:off x="2231572" y="2104167"/>
            <a:ext cx="0" cy="340360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DD7BBD9-EA12-455A-AECB-F0664705B91A}"/>
              </a:ext>
            </a:extLst>
          </p:cNvPr>
          <p:cNvCxnSpPr/>
          <p:nvPr/>
        </p:nvCxnSpPr>
        <p:spPr>
          <a:xfrm>
            <a:off x="3042557" y="2104167"/>
            <a:ext cx="0" cy="340360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1BA384-3D29-4B43-88E4-A46EF816F920}"/>
              </a:ext>
            </a:extLst>
          </p:cNvPr>
          <p:cNvCxnSpPr/>
          <p:nvPr/>
        </p:nvCxnSpPr>
        <p:spPr>
          <a:xfrm>
            <a:off x="9561286" y="2106260"/>
            <a:ext cx="0" cy="340360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D04FCC4-46A2-4869-8DA4-3986DBEEBFF4}"/>
              </a:ext>
            </a:extLst>
          </p:cNvPr>
          <p:cNvCxnSpPr/>
          <p:nvPr/>
        </p:nvCxnSpPr>
        <p:spPr>
          <a:xfrm>
            <a:off x="10201729" y="2104167"/>
            <a:ext cx="0" cy="340360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5CE5F38-8CD0-427F-B967-F012CD0F29A7}"/>
              </a:ext>
            </a:extLst>
          </p:cNvPr>
          <p:cNvSpPr/>
          <p:nvPr/>
        </p:nvSpPr>
        <p:spPr>
          <a:xfrm>
            <a:off x="342900" y="1394569"/>
            <a:ext cx="3479799" cy="407863"/>
          </a:xfrm>
          <a:prstGeom prst="rect">
            <a:avLst/>
          </a:prstGeom>
          <a:gradFill flip="none" rotWithShape="1">
            <a:gsLst>
              <a:gs pos="88496">
                <a:schemeClr val="bg2">
                  <a:lumMod val="90000"/>
                </a:schemeClr>
              </a:gs>
              <a:gs pos="23000">
                <a:schemeClr val="accent1">
                  <a:lumMod val="5000"/>
                  <a:lumOff val="9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Day Pattern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8FA218-F45A-4BF3-AD84-69B4449EB17B}"/>
              </a:ext>
            </a:extLst>
          </p:cNvPr>
          <p:cNvSpPr/>
          <p:nvPr/>
        </p:nvSpPr>
        <p:spPr>
          <a:xfrm>
            <a:off x="6311898" y="1350095"/>
            <a:ext cx="3479799" cy="407863"/>
          </a:xfrm>
          <a:prstGeom prst="rect">
            <a:avLst/>
          </a:prstGeom>
          <a:gradFill flip="none" rotWithShape="1">
            <a:gsLst>
              <a:gs pos="88496">
                <a:schemeClr val="bg2">
                  <a:lumMod val="90000"/>
                </a:schemeClr>
              </a:gs>
              <a:gs pos="23000">
                <a:schemeClr val="accent1">
                  <a:lumMod val="5000"/>
                  <a:lumOff val="9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Seasonal Pattern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73E23758-3ADE-4422-96EC-59E38B6A936B}"/>
              </a:ext>
            </a:extLst>
          </p:cNvPr>
          <p:cNvSpPr/>
          <p:nvPr/>
        </p:nvSpPr>
        <p:spPr>
          <a:xfrm rot="5400000">
            <a:off x="835908" y="5367997"/>
            <a:ext cx="294870" cy="638628"/>
          </a:xfrm>
          <a:prstGeom prst="rightBrace">
            <a:avLst>
              <a:gd name="adj1" fmla="val 8333"/>
              <a:gd name="adj2" fmla="val 47592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EA56A16A-533C-4004-B339-BBDD08A91CAA}"/>
              </a:ext>
            </a:extLst>
          </p:cNvPr>
          <p:cNvSpPr/>
          <p:nvPr/>
        </p:nvSpPr>
        <p:spPr>
          <a:xfrm rot="5400000">
            <a:off x="2479652" y="5321377"/>
            <a:ext cx="294870" cy="638628"/>
          </a:xfrm>
          <a:prstGeom prst="rightBrace">
            <a:avLst>
              <a:gd name="adj1" fmla="val 8333"/>
              <a:gd name="adj2" fmla="val 47592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18B6C219-BBB6-4DD7-8048-6D207431C56C}"/>
              </a:ext>
            </a:extLst>
          </p:cNvPr>
          <p:cNvSpPr/>
          <p:nvPr/>
        </p:nvSpPr>
        <p:spPr>
          <a:xfrm rot="5400000">
            <a:off x="8317113" y="5026554"/>
            <a:ext cx="294870" cy="638628"/>
          </a:xfrm>
          <a:prstGeom prst="rightBrace">
            <a:avLst>
              <a:gd name="adj1" fmla="val 8333"/>
              <a:gd name="adj2" fmla="val 47592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F1EE1C60-865C-4302-A128-941CC8773B3D}"/>
              </a:ext>
            </a:extLst>
          </p:cNvPr>
          <p:cNvSpPr/>
          <p:nvPr/>
        </p:nvSpPr>
        <p:spPr>
          <a:xfrm rot="5400000">
            <a:off x="9733165" y="4980474"/>
            <a:ext cx="294870" cy="638628"/>
          </a:xfrm>
          <a:prstGeom prst="rightBrace">
            <a:avLst>
              <a:gd name="adj1" fmla="val 8333"/>
              <a:gd name="adj2" fmla="val 47592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E3B74851-3A66-4DF0-8ED9-2DD5C530AF53}"/>
              </a:ext>
            </a:extLst>
          </p:cNvPr>
          <p:cNvSpPr/>
          <p:nvPr/>
        </p:nvSpPr>
        <p:spPr>
          <a:xfrm>
            <a:off x="6096000" y="6129029"/>
            <a:ext cx="5529033" cy="518514"/>
          </a:xfrm>
          <a:prstGeom prst="wedgeRoundRectCallout">
            <a:avLst>
              <a:gd name="adj1" fmla="val 34816"/>
              <a:gd name="adj2" fmla="val -329678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Seasonal change observed in Wind and there is less Generation from Wind during Summers</a:t>
            </a:r>
          </a:p>
        </p:txBody>
      </p:sp>
    </p:spTree>
    <p:extLst>
      <p:ext uri="{BB962C8B-B14F-4D97-AF65-F5344CB8AC3E}">
        <p14:creationId xmlns:p14="http://schemas.microsoft.com/office/powerpoint/2010/main" val="1604824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D3F5185-867C-4697-B21E-AA667C711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801" y="2603500"/>
            <a:ext cx="4373499" cy="200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1F35400-E112-4452-97AC-5934D3B1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300" y="2489236"/>
            <a:ext cx="4711700" cy="2122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4C70048C-7516-486E-8D22-58B56C2F0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397" y="4927601"/>
            <a:ext cx="4284903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21A4B86-551C-4AD3-AE0E-B51C664B0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576" y="4818742"/>
            <a:ext cx="4510424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5EBF88-92A1-4FFD-90CC-E172620449BA}"/>
              </a:ext>
            </a:extLst>
          </p:cNvPr>
          <p:cNvSpPr txBox="1"/>
          <p:nvPr/>
        </p:nvSpPr>
        <p:spPr>
          <a:xfrm>
            <a:off x="0" y="-17034"/>
            <a:ext cx="12192000" cy="523220"/>
          </a:xfrm>
          <a:prstGeom prst="rect">
            <a:avLst/>
          </a:prstGeom>
          <a:solidFill>
            <a:schemeClr val="tx1">
              <a:alpha val="5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Part 1: Key Generators Availability and there price change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E77150-8677-4ED9-8642-526E7A6ED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569062"/>
              </p:ext>
            </p:extLst>
          </p:nvPr>
        </p:nvGraphicFramePr>
        <p:xfrm>
          <a:off x="355600" y="2797607"/>
          <a:ext cx="2336800" cy="38122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8523">
                  <a:extLst>
                    <a:ext uri="{9D8B030D-6E8A-4147-A177-3AD203B41FA5}">
                      <a16:colId xmlns:a16="http://schemas.microsoft.com/office/drawing/2014/main" val="4089756579"/>
                    </a:ext>
                  </a:extLst>
                </a:gridCol>
                <a:gridCol w="1258277">
                  <a:extLst>
                    <a:ext uri="{9D8B030D-6E8A-4147-A177-3AD203B41FA5}">
                      <a16:colId xmlns:a16="http://schemas.microsoft.com/office/drawing/2014/main" val="219985553"/>
                    </a:ext>
                  </a:extLst>
                </a:gridCol>
              </a:tblGrid>
              <a:tr h="1967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Fuel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Generator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011667"/>
                  </a:ext>
                </a:extLst>
              </a:tr>
              <a:tr h="1967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Coal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GU_400270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559935"/>
                  </a:ext>
                </a:extLst>
              </a:tr>
              <a:tr h="1967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Coal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GU_400271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588543"/>
                  </a:ext>
                </a:extLst>
              </a:tr>
              <a:tr h="1967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FF0000"/>
                          </a:solidFill>
                          <a:effectLst/>
                        </a:rPr>
                        <a:t>Coal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GU_400272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7712385"/>
                  </a:ext>
                </a:extLst>
              </a:tr>
              <a:tr h="1967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Gas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GU_400324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932596"/>
                  </a:ext>
                </a:extLst>
              </a:tr>
              <a:tr h="1967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Gas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GU_400325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303950"/>
                  </a:ext>
                </a:extLst>
              </a:tr>
              <a:tr h="1967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Gas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GU_400480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0005707"/>
                  </a:ext>
                </a:extLst>
              </a:tr>
              <a:tr h="2140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Gas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GU_400500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9979684"/>
                  </a:ext>
                </a:extLst>
              </a:tr>
              <a:tr h="1967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Gas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GU_400530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6467690"/>
                  </a:ext>
                </a:extLst>
              </a:tr>
              <a:tr h="1967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Gas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GU_400540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6194190"/>
                  </a:ext>
                </a:extLst>
              </a:tr>
              <a:tr h="1967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Gas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GU_400762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483005"/>
                  </a:ext>
                </a:extLst>
              </a:tr>
              <a:tr h="1967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Gas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GU_400850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3975136"/>
                  </a:ext>
                </a:extLst>
              </a:tr>
              <a:tr h="1967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Gas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GU_400930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3339092"/>
                  </a:ext>
                </a:extLst>
              </a:tr>
              <a:tr h="1967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Gas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GU_500040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050066"/>
                  </a:ext>
                </a:extLst>
              </a:tr>
              <a:tr h="1967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Gas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GU_500130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0981428"/>
                  </a:ext>
                </a:extLst>
              </a:tr>
              <a:tr h="1967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Gas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GU_500131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568738"/>
                  </a:ext>
                </a:extLst>
              </a:tr>
              <a:tr h="1967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Gas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GU_500140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600671"/>
                  </a:ext>
                </a:extLst>
              </a:tr>
              <a:tr h="1967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Coal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GU_500822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629539"/>
                  </a:ext>
                </a:extLst>
              </a:tr>
              <a:tr h="1967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FF0000"/>
                          </a:solidFill>
                          <a:effectLst/>
                        </a:rPr>
                        <a:t>Coal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GU_500823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639277"/>
                  </a:ext>
                </a:extLst>
              </a:tr>
            </a:tbl>
          </a:graphicData>
        </a:graphic>
      </p:graphicFrame>
      <p:graphicFrame>
        <p:nvGraphicFramePr>
          <p:cNvPr id="13" name="Table 14">
            <a:extLst>
              <a:ext uri="{FF2B5EF4-FFF2-40B4-BE49-F238E27FC236}">
                <a16:creationId xmlns:a16="http://schemas.microsoft.com/office/drawing/2014/main" id="{C008AF77-C9DD-434E-B46B-C0F2A44BF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95794"/>
              </p:ext>
            </p:extLst>
          </p:nvPr>
        </p:nvGraphicFramePr>
        <p:xfrm>
          <a:off x="2956750" y="1939203"/>
          <a:ext cx="2336799" cy="313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933">
                  <a:extLst>
                    <a:ext uri="{9D8B030D-6E8A-4147-A177-3AD203B41FA5}">
                      <a16:colId xmlns:a16="http://schemas.microsoft.com/office/drawing/2014/main" val="2024472117"/>
                    </a:ext>
                  </a:extLst>
                </a:gridCol>
                <a:gridCol w="778933">
                  <a:extLst>
                    <a:ext uri="{9D8B030D-6E8A-4147-A177-3AD203B41FA5}">
                      <a16:colId xmlns:a16="http://schemas.microsoft.com/office/drawing/2014/main" val="2713786684"/>
                    </a:ext>
                  </a:extLst>
                </a:gridCol>
                <a:gridCol w="778933">
                  <a:extLst>
                    <a:ext uri="{9D8B030D-6E8A-4147-A177-3AD203B41FA5}">
                      <a16:colId xmlns:a16="http://schemas.microsoft.com/office/drawing/2014/main" val="3238209142"/>
                    </a:ext>
                  </a:extLst>
                </a:gridCol>
              </a:tblGrid>
              <a:tr h="3139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GU_400270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324644"/>
                  </a:ext>
                </a:extLst>
              </a:tr>
            </a:tbl>
          </a:graphicData>
        </a:graphic>
      </p:graphicFrame>
      <p:graphicFrame>
        <p:nvGraphicFramePr>
          <p:cNvPr id="21" name="Table 14">
            <a:extLst>
              <a:ext uri="{FF2B5EF4-FFF2-40B4-BE49-F238E27FC236}">
                <a16:creationId xmlns:a16="http://schemas.microsoft.com/office/drawing/2014/main" id="{99AB6E43-B1F5-4AC6-9370-31CA9F30E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857072"/>
              </p:ext>
            </p:extLst>
          </p:nvPr>
        </p:nvGraphicFramePr>
        <p:xfrm>
          <a:off x="2956751" y="716610"/>
          <a:ext cx="2336799" cy="313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933">
                  <a:extLst>
                    <a:ext uri="{9D8B030D-6E8A-4147-A177-3AD203B41FA5}">
                      <a16:colId xmlns:a16="http://schemas.microsoft.com/office/drawing/2014/main" val="2024472117"/>
                    </a:ext>
                  </a:extLst>
                </a:gridCol>
                <a:gridCol w="778933">
                  <a:extLst>
                    <a:ext uri="{9D8B030D-6E8A-4147-A177-3AD203B41FA5}">
                      <a16:colId xmlns:a16="http://schemas.microsoft.com/office/drawing/2014/main" val="2713786684"/>
                    </a:ext>
                  </a:extLst>
                </a:gridCol>
                <a:gridCol w="778933">
                  <a:extLst>
                    <a:ext uri="{9D8B030D-6E8A-4147-A177-3AD203B41FA5}">
                      <a16:colId xmlns:a16="http://schemas.microsoft.com/office/drawing/2014/main" val="3238209142"/>
                    </a:ext>
                  </a:extLst>
                </a:gridCol>
              </a:tblGrid>
              <a:tr h="31390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GU_400530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66.4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76.89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324644"/>
                  </a:ext>
                </a:extLst>
              </a:tr>
            </a:tbl>
          </a:graphicData>
        </a:graphic>
      </p:graphicFrame>
      <p:graphicFrame>
        <p:nvGraphicFramePr>
          <p:cNvPr id="22" name="Table 14">
            <a:extLst>
              <a:ext uri="{FF2B5EF4-FFF2-40B4-BE49-F238E27FC236}">
                <a16:creationId xmlns:a16="http://schemas.microsoft.com/office/drawing/2014/main" id="{023F40C6-5B05-47BA-B02D-8DBF0CEFE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02839"/>
              </p:ext>
            </p:extLst>
          </p:nvPr>
        </p:nvGraphicFramePr>
        <p:xfrm>
          <a:off x="5885543" y="748632"/>
          <a:ext cx="2336799" cy="313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933">
                  <a:extLst>
                    <a:ext uri="{9D8B030D-6E8A-4147-A177-3AD203B41FA5}">
                      <a16:colId xmlns:a16="http://schemas.microsoft.com/office/drawing/2014/main" val="2024472117"/>
                    </a:ext>
                  </a:extLst>
                </a:gridCol>
                <a:gridCol w="778933">
                  <a:extLst>
                    <a:ext uri="{9D8B030D-6E8A-4147-A177-3AD203B41FA5}">
                      <a16:colId xmlns:a16="http://schemas.microsoft.com/office/drawing/2014/main" val="2713786684"/>
                    </a:ext>
                  </a:extLst>
                </a:gridCol>
                <a:gridCol w="778933">
                  <a:extLst>
                    <a:ext uri="{9D8B030D-6E8A-4147-A177-3AD203B41FA5}">
                      <a16:colId xmlns:a16="http://schemas.microsoft.com/office/drawing/2014/main" val="3238209142"/>
                    </a:ext>
                  </a:extLst>
                </a:gridCol>
              </a:tblGrid>
              <a:tr h="31390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GU_400850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64.68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75.46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324644"/>
                  </a:ext>
                </a:extLst>
              </a:tr>
            </a:tbl>
          </a:graphicData>
        </a:graphic>
      </p:graphicFrame>
      <p:graphicFrame>
        <p:nvGraphicFramePr>
          <p:cNvPr id="23" name="Table 14">
            <a:extLst>
              <a:ext uri="{FF2B5EF4-FFF2-40B4-BE49-F238E27FC236}">
                <a16:creationId xmlns:a16="http://schemas.microsoft.com/office/drawing/2014/main" id="{D288E266-83A0-4F8D-BCC7-9133711DD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963468"/>
              </p:ext>
            </p:extLst>
          </p:nvPr>
        </p:nvGraphicFramePr>
        <p:xfrm>
          <a:off x="8667750" y="713015"/>
          <a:ext cx="2336799" cy="313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933">
                  <a:extLst>
                    <a:ext uri="{9D8B030D-6E8A-4147-A177-3AD203B41FA5}">
                      <a16:colId xmlns:a16="http://schemas.microsoft.com/office/drawing/2014/main" val="2024472117"/>
                    </a:ext>
                  </a:extLst>
                </a:gridCol>
                <a:gridCol w="778933">
                  <a:extLst>
                    <a:ext uri="{9D8B030D-6E8A-4147-A177-3AD203B41FA5}">
                      <a16:colId xmlns:a16="http://schemas.microsoft.com/office/drawing/2014/main" val="2713786684"/>
                    </a:ext>
                  </a:extLst>
                </a:gridCol>
                <a:gridCol w="778933">
                  <a:extLst>
                    <a:ext uri="{9D8B030D-6E8A-4147-A177-3AD203B41FA5}">
                      <a16:colId xmlns:a16="http://schemas.microsoft.com/office/drawing/2014/main" val="3238209142"/>
                    </a:ext>
                  </a:extLst>
                </a:gridCol>
              </a:tblGrid>
              <a:tr h="3139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GU_400480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62.89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73.5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324644"/>
                  </a:ext>
                </a:extLst>
              </a:tr>
            </a:tbl>
          </a:graphicData>
        </a:graphic>
      </p:graphicFrame>
      <p:graphicFrame>
        <p:nvGraphicFramePr>
          <p:cNvPr id="24" name="Table 14">
            <a:extLst>
              <a:ext uri="{FF2B5EF4-FFF2-40B4-BE49-F238E27FC236}">
                <a16:creationId xmlns:a16="http://schemas.microsoft.com/office/drawing/2014/main" id="{9EABB131-99D6-405C-A840-E9B0978A4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468406"/>
              </p:ext>
            </p:extLst>
          </p:nvPr>
        </p:nvGraphicFramePr>
        <p:xfrm>
          <a:off x="2956750" y="1340759"/>
          <a:ext cx="2336799" cy="313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933">
                  <a:extLst>
                    <a:ext uri="{9D8B030D-6E8A-4147-A177-3AD203B41FA5}">
                      <a16:colId xmlns:a16="http://schemas.microsoft.com/office/drawing/2014/main" val="2024472117"/>
                    </a:ext>
                  </a:extLst>
                </a:gridCol>
                <a:gridCol w="778933">
                  <a:extLst>
                    <a:ext uri="{9D8B030D-6E8A-4147-A177-3AD203B41FA5}">
                      <a16:colId xmlns:a16="http://schemas.microsoft.com/office/drawing/2014/main" val="2713786684"/>
                    </a:ext>
                  </a:extLst>
                </a:gridCol>
                <a:gridCol w="778933">
                  <a:extLst>
                    <a:ext uri="{9D8B030D-6E8A-4147-A177-3AD203B41FA5}">
                      <a16:colId xmlns:a16="http://schemas.microsoft.com/office/drawing/2014/main" val="3238209142"/>
                    </a:ext>
                  </a:extLst>
                </a:gridCol>
              </a:tblGrid>
              <a:tr h="3139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GU_400530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324644"/>
                  </a:ext>
                </a:extLst>
              </a:tr>
            </a:tbl>
          </a:graphicData>
        </a:graphic>
      </p:graphicFrame>
      <p:graphicFrame>
        <p:nvGraphicFramePr>
          <p:cNvPr id="25" name="Table 14">
            <a:extLst>
              <a:ext uri="{FF2B5EF4-FFF2-40B4-BE49-F238E27FC236}">
                <a16:creationId xmlns:a16="http://schemas.microsoft.com/office/drawing/2014/main" id="{CB72E5A3-F0EC-4C3A-A0B7-58B2E6BE6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064624"/>
              </p:ext>
            </p:extLst>
          </p:nvPr>
        </p:nvGraphicFramePr>
        <p:xfrm>
          <a:off x="5885542" y="1324705"/>
          <a:ext cx="2336799" cy="313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933">
                  <a:extLst>
                    <a:ext uri="{9D8B030D-6E8A-4147-A177-3AD203B41FA5}">
                      <a16:colId xmlns:a16="http://schemas.microsoft.com/office/drawing/2014/main" val="2024472117"/>
                    </a:ext>
                  </a:extLst>
                </a:gridCol>
                <a:gridCol w="778933">
                  <a:extLst>
                    <a:ext uri="{9D8B030D-6E8A-4147-A177-3AD203B41FA5}">
                      <a16:colId xmlns:a16="http://schemas.microsoft.com/office/drawing/2014/main" val="2713786684"/>
                    </a:ext>
                  </a:extLst>
                </a:gridCol>
                <a:gridCol w="778933">
                  <a:extLst>
                    <a:ext uri="{9D8B030D-6E8A-4147-A177-3AD203B41FA5}">
                      <a16:colId xmlns:a16="http://schemas.microsoft.com/office/drawing/2014/main" val="3238209142"/>
                    </a:ext>
                  </a:extLst>
                </a:gridCol>
              </a:tblGrid>
              <a:tr h="3139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GU_400324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324644"/>
                  </a:ext>
                </a:extLst>
              </a:tr>
            </a:tbl>
          </a:graphicData>
        </a:graphic>
      </p:graphicFrame>
      <p:graphicFrame>
        <p:nvGraphicFramePr>
          <p:cNvPr id="26" name="Table 14">
            <a:extLst>
              <a:ext uri="{FF2B5EF4-FFF2-40B4-BE49-F238E27FC236}">
                <a16:creationId xmlns:a16="http://schemas.microsoft.com/office/drawing/2014/main" id="{4CCA184F-070C-4014-86C4-701A38EBD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504384"/>
              </p:ext>
            </p:extLst>
          </p:nvPr>
        </p:nvGraphicFramePr>
        <p:xfrm>
          <a:off x="8667749" y="1306844"/>
          <a:ext cx="2336799" cy="313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933">
                  <a:extLst>
                    <a:ext uri="{9D8B030D-6E8A-4147-A177-3AD203B41FA5}">
                      <a16:colId xmlns:a16="http://schemas.microsoft.com/office/drawing/2014/main" val="2024472117"/>
                    </a:ext>
                  </a:extLst>
                </a:gridCol>
                <a:gridCol w="778933">
                  <a:extLst>
                    <a:ext uri="{9D8B030D-6E8A-4147-A177-3AD203B41FA5}">
                      <a16:colId xmlns:a16="http://schemas.microsoft.com/office/drawing/2014/main" val="2713786684"/>
                    </a:ext>
                  </a:extLst>
                </a:gridCol>
                <a:gridCol w="778933">
                  <a:extLst>
                    <a:ext uri="{9D8B030D-6E8A-4147-A177-3AD203B41FA5}">
                      <a16:colId xmlns:a16="http://schemas.microsoft.com/office/drawing/2014/main" val="3238209142"/>
                    </a:ext>
                  </a:extLst>
                </a:gridCol>
              </a:tblGrid>
              <a:tr h="3139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GU_400325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324644"/>
                  </a:ext>
                </a:extLst>
              </a:tr>
            </a:tbl>
          </a:graphicData>
        </a:graphic>
      </p:graphicFrame>
      <p:graphicFrame>
        <p:nvGraphicFramePr>
          <p:cNvPr id="27" name="Table 14">
            <a:extLst>
              <a:ext uri="{FF2B5EF4-FFF2-40B4-BE49-F238E27FC236}">
                <a16:creationId xmlns:a16="http://schemas.microsoft.com/office/drawing/2014/main" id="{CEBDEF16-9EE9-43AE-81F0-158632D33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799615"/>
              </p:ext>
            </p:extLst>
          </p:nvPr>
        </p:nvGraphicFramePr>
        <p:xfrm>
          <a:off x="5885542" y="1902713"/>
          <a:ext cx="2336799" cy="313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933">
                  <a:extLst>
                    <a:ext uri="{9D8B030D-6E8A-4147-A177-3AD203B41FA5}">
                      <a16:colId xmlns:a16="http://schemas.microsoft.com/office/drawing/2014/main" val="2024472117"/>
                    </a:ext>
                  </a:extLst>
                </a:gridCol>
                <a:gridCol w="778933">
                  <a:extLst>
                    <a:ext uri="{9D8B030D-6E8A-4147-A177-3AD203B41FA5}">
                      <a16:colId xmlns:a16="http://schemas.microsoft.com/office/drawing/2014/main" val="2713786684"/>
                    </a:ext>
                  </a:extLst>
                </a:gridCol>
                <a:gridCol w="778933">
                  <a:extLst>
                    <a:ext uri="{9D8B030D-6E8A-4147-A177-3AD203B41FA5}">
                      <a16:colId xmlns:a16="http://schemas.microsoft.com/office/drawing/2014/main" val="3238209142"/>
                    </a:ext>
                  </a:extLst>
                </a:gridCol>
              </a:tblGrid>
              <a:tr h="3139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GU_500040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324644"/>
                  </a:ext>
                </a:extLst>
              </a:tr>
            </a:tbl>
          </a:graphicData>
        </a:graphic>
      </p:graphicFrame>
      <p:graphicFrame>
        <p:nvGraphicFramePr>
          <p:cNvPr id="28" name="Table 14">
            <a:extLst>
              <a:ext uri="{FF2B5EF4-FFF2-40B4-BE49-F238E27FC236}">
                <a16:creationId xmlns:a16="http://schemas.microsoft.com/office/drawing/2014/main" id="{4F08BB6D-681E-4540-9C01-365BFF44F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964171"/>
              </p:ext>
            </p:extLst>
          </p:nvPr>
        </p:nvGraphicFramePr>
        <p:xfrm>
          <a:off x="8667748" y="1884968"/>
          <a:ext cx="2336799" cy="313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087">
                  <a:extLst>
                    <a:ext uri="{9D8B030D-6E8A-4147-A177-3AD203B41FA5}">
                      <a16:colId xmlns:a16="http://schemas.microsoft.com/office/drawing/2014/main" val="2024472117"/>
                    </a:ext>
                  </a:extLst>
                </a:gridCol>
                <a:gridCol w="708779">
                  <a:extLst>
                    <a:ext uri="{9D8B030D-6E8A-4147-A177-3AD203B41FA5}">
                      <a16:colId xmlns:a16="http://schemas.microsoft.com/office/drawing/2014/main" val="2713786684"/>
                    </a:ext>
                  </a:extLst>
                </a:gridCol>
                <a:gridCol w="778933">
                  <a:extLst>
                    <a:ext uri="{9D8B030D-6E8A-4147-A177-3AD203B41FA5}">
                      <a16:colId xmlns:a16="http://schemas.microsoft.com/office/drawing/2014/main" val="3238209142"/>
                    </a:ext>
                  </a:extLst>
                </a:gridCol>
              </a:tblGrid>
              <a:tr h="3139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GU_500130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324644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596D38-9C3E-4814-8336-A7E18F511D86}"/>
              </a:ext>
            </a:extLst>
          </p:cNvPr>
          <p:cNvCxnSpPr/>
          <p:nvPr/>
        </p:nvCxnSpPr>
        <p:spPr>
          <a:xfrm>
            <a:off x="7272935" y="2059665"/>
            <a:ext cx="34834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DB01363-69F8-47F2-BD68-23F695941E60}"/>
              </a:ext>
            </a:extLst>
          </p:cNvPr>
          <p:cNvCxnSpPr/>
          <p:nvPr/>
        </p:nvCxnSpPr>
        <p:spPr>
          <a:xfrm>
            <a:off x="4318000" y="869967"/>
            <a:ext cx="34834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7B12314-F276-4535-B6EA-1808AF2B8D58}"/>
              </a:ext>
            </a:extLst>
          </p:cNvPr>
          <p:cNvCxnSpPr/>
          <p:nvPr/>
        </p:nvCxnSpPr>
        <p:spPr>
          <a:xfrm>
            <a:off x="4318000" y="1491378"/>
            <a:ext cx="34834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97EA6DD-4360-4668-8023-76F1CF131500}"/>
              </a:ext>
            </a:extLst>
          </p:cNvPr>
          <p:cNvCxnSpPr/>
          <p:nvPr/>
        </p:nvCxnSpPr>
        <p:spPr>
          <a:xfrm>
            <a:off x="7269843" y="897437"/>
            <a:ext cx="34834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C4B27B8-B37B-4AC3-91D1-393153627F89}"/>
              </a:ext>
            </a:extLst>
          </p:cNvPr>
          <p:cNvCxnSpPr/>
          <p:nvPr/>
        </p:nvCxnSpPr>
        <p:spPr>
          <a:xfrm>
            <a:off x="7306128" y="1431781"/>
            <a:ext cx="34834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2DF2A25-C1E3-43B2-8B4A-E0846461A4BD}"/>
              </a:ext>
            </a:extLst>
          </p:cNvPr>
          <p:cNvCxnSpPr/>
          <p:nvPr/>
        </p:nvCxnSpPr>
        <p:spPr>
          <a:xfrm>
            <a:off x="10119975" y="859371"/>
            <a:ext cx="34834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2E32FFD-CCA0-4FF8-8590-AB750D9A1873}"/>
              </a:ext>
            </a:extLst>
          </p:cNvPr>
          <p:cNvCxnSpPr/>
          <p:nvPr/>
        </p:nvCxnSpPr>
        <p:spPr>
          <a:xfrm>
            <a:off x="10119974" y="1471977"/>
            <a:ext cx="34834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39F9BFB-7D64-4F89-8DA5-17402E6A0E0C}"/>
              </a:ext>
            </a:extLst>
          </p:cNvPr>
          <p:cNvCxnSpPr/>
          <p:nvPr/>
        </p:nvCxnSpPr>
        <p:spPr>
          <a:xfrm>
            <a:off x="10119973" y="2041920"/>
            <a:ext cx="34834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5775A30-AA8D-4654-A055-57E1368662E9}"/>
              </a:ext>
            </a:extLst>
          </p:cNvPr>
          <p:cNvCxnSpPr/>
          <p:nvPr/>
        </p:nvCxnSpPr>
        <p:spPr>
          <a:xfrm>
            <a:off x="4318000" y="2095265"/>
            <a:ext cx="34834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2FD6C9E-5BED-45A9-8972-2F70BDC35008}"/>
              </a:ext>
            </a:extLst>
          </p:cNvPr>
          <p:cNvSpPr/>
          <p:nvPr/>
        </p:nvSpPr>
        <p:spPr>
          <a:xfrm>
            <a:off x="174172" y="713016"/>
            <a:ext cx="2518228" cy="1540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Price Change by Generators from June 2021 to July 2021</a:t>
            </a:r>
          </a:p>
        </p:txBody>
      </p:sp>
    </p:spTree>
    <p:extLst>
      <p:ext uri="{BB962C8B-B14F-4D97-AF65-F5344CB8AC3E}">
        <p14:creationId xmlns:p14="http://schemas.microsoft.com/office/powerpoint/2010/main" val="3140102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4BD5FB81-8B39-4DD4-BE32-6E35392BB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1516"/>
            <a:ext cx="12192000" cy="238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B3FA4EA-3723-46EC-A2B5-B8CC86B70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87298"/>
            <a:ext cx="121920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8C84A2-E5F3-42DB-A011-C6EBE470A1B2}"/>
              </a:ext>
            </a:extLst>
          </p:cNvPr>
          <p:cNvSpPr txBox="1"/>
          <p:nvPr/>
        </p:nvSpPr>
        <p:spPr>
          <a:xfrm>
            <a:off x="0" y="-17034"/>
            <a:ext cx="12192000" cy="523220"/>
          </a:xfrm>
          <a:prstGeom prst="rect">
            <a:avLst/>
          </a:prstGeom>
          <a:solidFill>
            <a:schemeClr val="tx1">
              <a:alpha val="5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Part 1: Forecasting the Component resulting in price increase </a:t>
            </a:r>
          </a:p>
        </p:txBody>
      </p:sp>
    </p:spTree>
    <p:extLst>
      <p:ext uri="{BB962C8B-B14F-4D97-AF65-F5344CB8AC3E}">
        <p14:creationId xmlns:p14="http://schemas.microsoft.com/office/powerpoint/2010/main" val="272236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2B015FA7-541F-4857-A7E3-6D7C6727F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9" y="764464"/>
            <a:ext cx="11092315" cy="266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54349D-5B8F-4BAE-859D-F3A5F4EB1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70" y="3685351"/>
            <a:ext cx="11092315" cy="3076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6492CA-3CF2-4648-BBA9-900329E7C2F1}"/>
              </a:ext>
            </a:extLst>
          </p:cNvPr>
          <p:cNvSpPr txBox="1"/>
          <p:nvPr/>
        </p:nvSpPr>
        <p:spPr>
          <a:xfrm>
            <a:off x="0" y="-17034"/>
            <a:ext cx="12192000" cy="523220"/>
          </a:xfrm>
          <a:prstGeom prst="rect">
            <a:avLst/>
          </a:prstGeom>
          <a:solidFill>
            <a:schemeClr val="tx1">
              <a:alpha val="5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Part 1: Forecast of DAM for next 6 months</a:t>
            </a:r>
          </a:p>
        </p:txBody>
      </p:sp>
    </p:spTree>
    <p:extLst>
      <p:ext uri="{BB962C8B-B14F-4D97-AF65-F5344CB8AC3E}">
        <p14:creationId xmlns:p14="http://schemas.microsoft.com/office/powerpoint/2010/main" val="3161229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112CEB5-726B-4312-AE57-71752F4E8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01511"/>
            <a:ext cx="3897538" cy="40195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F490B6-6604-4267-9D81-986572625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886" y="1239611"/>
            <a:ext cx="3897538" cy="39433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6F8D71D-A379-4E08-B368-42D2E8073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5425" y="1239612"/>
            <a:ext cx="4346574" cy="39433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641BA97-A6F7-4517-8F9F-4E10AE8AA3CF}"/>
              </a:ext>
            </a:extLst>
          </p:cNvPr>
          <p:cNvSpPr txBox="1"/>
          <p:nvPr/>
        </p:nvSpPr>
        <p:spPr>
          <a:xfrm>
            <a:off x="0" y="-17034"/>
            <a:ext cx="12192000" cy="523220"/>
          </a:xfrm>
          <a:prstGeom prst="rect">
            <a:avLst/>
          </a:prstGeom>
          <a:solidFill>
            <a:schemeClr val="tx1">
              <a:alpha val="5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Part 2: Variations seen in different Market window in one week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CFE557-0D30-4101-80FA-D26A4DC3D7AA}"/>
              </a:ext>
            </a:extLst>
          </p:cNvPr>
          <p:cNvSpPr/>
          <p:nvPr/>
        </p:nvSpPr>
        <p:spPr>
          <a:xfrm>
            <a:off x="6313714" y="5415188"/>
            <a:ext cx="5689600" cy="1239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Patterns were observed Monthly, and weekend Trends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Trends varied in Winter and Summer months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Wind Demand and Net Demand are Negatively Correlated.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BA2DDB1-64EF-4FE1-95C4-2ED1D83905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467" y="5305389"/>
            <a:ext cx="1093561" cy="142868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B60F095-49B8-4853-ABD4-143D0E7210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8770" y="5475513"/>
            <a:ext cx="1571109" cy="88174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E613150-1704-49EE-ABA8-7C930765D3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0747" y="5454422"/>
            <a:ext cx="2102728" cy="92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29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A2A8556-C735-4BAE-8FF8-8E586483C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700343"/>
              </p:ext>
            </p:extLst>
          </p:nvPr>
        </p:nvGraphicFramePr>
        <p:xfrm>
          <a:off x="0" y="4297680"/>
          <a:ext cx="12192000" cy="2560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0278615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818308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002356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877560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671588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38161387"/>
                    </a:ext>
                  </a:extLst>
                </a:gridCol>
              </a:tblGrid>
              <a:tr h="6433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Market and Auction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Winning Trades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Loss Trades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Max Win Trades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Max Loss Trades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Profit Gained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514593"/>
                  </a:ext>
                </a:extLst>
              </a:tr>
              <a:tr h="5076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Trade 1 (5:30 PM)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1083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1500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348.73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-336.72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4459.83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062342"/>
                  </a:ext>
                </a:extLst>
              </a:tr>
              <a:tr h="8271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Next Day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Trade 2 (8:00 AM)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1732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2061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1091.05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-336.72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26007.92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353451"/>
                  </a:ext>
                </a:extLst>
              </a:tr>
              <a:tr h="5820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Trade 3 (2:00 PM)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2499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2460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398.56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-136.55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36215.781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983187"/>
                  </a:ext>
                </a:extLst>
              </a:tr>
            </a:tbl>
          </a:graphicData>
        </a:graphic>
      </p:graphicFrame>
      <p:pic>
        <p:nvPicPr>
          <p:cNvPr id="6148" name="Picture 4">
            <a:extLst>
              <a:ext uri="{FF2B5EF4-FFF2-40B4-BE49-F238E27FC236}">
                <a16:creationId xmlns:a16="http://schemas.microsoft.com/office/drawing/2014/main" id="{3B921CB8-7F87-4BD4-9838-CC8B30D8A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802" y="706755"/>
            <a:ext cx="6422098" cy="318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9CF6DB-1802-42F2-9323-6D8DE9CF866D}"/>
              </a:ext>
            </a:extLst>
          </p:cNvPr>
          <p:cNvCxnSpPr/>
          <p:nvPr/>
        </p:nvCxnSpPr>
        <p:spPr>
          <a:xfrm>
            <a:off x="11772900" y="5118100"/>
            <a:ext cx="0" cy="14732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1AEDF6C-0EA1-4B38-998F-EE6D41CEAA7F}"/>
              </a:ext>
            </a:extLst>
          </p:cNvPr>
          <p:cNvSpPr txBox="1"/>
          <p:nvPr/>
        </p:nvSpPr>
        <p:spPr>
          <a:xfrm>
            <a:off x="0" y="-17034"/>
            <a:ext cx="12192000" cy="523220"/>
          </a:xfrm>
          <a:prstGeom prst="rect">
            <a:avLst/>
          </a:prstGeom>
          <a:solidFill>
            <a:schemeClr val="tx1">
              <a:alpha val="5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Part 2: Current Trading Strategies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ACDC96-5A61-4098-949B-BC7AA98F4258}"/>
              </a:ext>
            </a:extLst>
          </p:cNvPr>
          <p:cNvSpPr/>
          <p:nvPr/>
        </p:nvSpPr>
        <p:spPr>
          <a:xfrm>
            <a:off x="165100" y="706755"/>
            <a:ext cx="5439702" cy="969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Trade 1: (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Arial Narrow" panose="020B0606020202030204" pitchFamily="34" charset="0"/>
              </a:rPr>
              <a:t>Short Trade)</a:t>
            </a:r>
          </a:p>
          <a:p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Buy in DAM and Sell in BM when Output Wind &lt; 1200 and Day net demand is &gt; 1200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35F6DC-F04C-4C09-962C-6B48C43792EC}"/>
              </a:ext>
            </a:extLst>
          </p:cNvPr>
          <p:cNvSpPr/>
          <p:nvPr/>
        </p:nvSpPr>
        <p:spPr>
          <a:xfrm>
            <a:off x="165100" y="1953280"/>
            <a:ext cx="5439702" cy="969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Trade 2: (Short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Arial Narrow" panose="020B0606020202030204" pitchFamily="34" charset="0"/>
              </a:rPr>
              <a:t> Trade)</a:t>
            </a:r>
          </a:p>
          <a:p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Buy in IDA1 and Sell in BM when Output Wind &lt; 1200 and Day net demand is &gt; 1200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1222E7-B2DC-4A6A-9594-3B6F566C78D2}"/>
              </a:ext>
            </a:extLst>
          </p:cNvPr>
          <p:cNvSpPr/>
          <p:nvPr/>
        </p:nvSpPr>
        <p:spPr>
          <a:xfrm>
            <a:off x="186201" y="3159125"/>
            <a:ext cx="5439702" cy="969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Trade 3: (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Arial Narrow" panose="020B0606020202030204" pitchFamily="34" charset="0"/>
              </a:rPr>
              <a:t>Long Trade)</a:t>
            </a:r>
          </a:p>
          <a:p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Sell in IDA3 and Buy in DAM when Output Wind &lt; 1200 and Day net demand is &gt; 1200 </a:t>
            </a:r>
          </a:p>
        </p:txBody>
      </p:sp>
    </p:spTree>
    <p:extLst>
      <p:ext uri="{BB962C8B-B14F-4D97-AF65-F5344CB8AC3E}">
        <p14:creationId xmlns:p14="http://schemas.microsoft.com/office/powerpoint/2010/main" val="423425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556</Words>
  <Application>Microsoft Office PowerPoint</Application>
  <PresentationFormat>Widescreen</PresentationFormat>
  <Paragraphs>193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Narrow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Anjum Banu Ismail</dc:creator>
  <cp:lastModifiedBy>Anjum Banu Ismail</cp:lastModifiedBy>
  <cp:revision>7</cp:revision>
  <dcterms:created xsi:type="dcterms:W3CDTF">2021-08-05T00:16:51Z</dcterms:created>
  <dcterms:modified xsi:type="dcterms:W3CDTF">2021-08-05T10:39:09Z</dcterms:modified>
</cp:coreProperties>
</file>