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1" r:id="rId6"/>
    <p:sldId id="285" r:id="rId7"/>
    <p:sldId id="280" r:id="rId8"/>
    <p:sldId id="287" r:id="rId9"/>
    <p:sldId id="261" r:id="rId10"/>
    <p:sldId id="263" r:id="rId11"/>
    <p:sldId id="265" r:id="rId12"/>
    <p:sldId id="270" r:id="rId13"/>
    <p:sldId id="271" r:id="rId14"/>
    <p:sldId id="267" r:id="rId15"/>
    <p:sldId id="272" r:id="rId16"/>
    <p:sldId id="275" r:id="rId17"/>
    <p:sldId id="289" r:id="rId18"/>
    <p:sldId id="277" r:id="rId19"/>
    <p:sldId id="278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2FBA-4D14-40A3-AF02-71E869C3C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5617B-BE3F-442C-93AF-56FDB0CEB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939D-98E2-42D3-89C1-925FD2DC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BA8-FCC3-49F7-B3B4-232473A9119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1268-09EB-4612-8AAD-CCC8B2B9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B212-421C-4A64-9F5E-955A1572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C4B-B1CE-41FC-91DC-1048B5C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2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37AB-5B32-41DC-8C9B-D0FD5A17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92313-34C1-4E5D-9F10-E89A2DAC7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2824-5409-4FED-B0A3-593649BB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BA8-FCC3-49F7-B3B4-232473A9119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EDA24-96E9-4F0C-B046-A7AF30DD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7B33-C365-440B-9110-F510C274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C4B-B1CE-41FC-91DC-1048B5C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3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2FA89-C6E1-4106-8C47-D52736ECB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160FA-9D08-4737-9BEE-B0DFDA76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16F8-13D4-47AF-A205-A66C71BE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BA8-FCC3-49F7-B3B4-232473A9119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AD2FC-7597-4270-B9D1-2973F68D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C8D4-39CB-4A9F-A756-7A13AA79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C4B-B1CE-41FC-91DC-1048B5C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3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715-1CBB-4BDC-B6C6-D5FFA2F8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FA37-F6B9-406E-8E83-07CA565B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A6ED-FAAB-49F5-B3C5-55A655FF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BA8-FCC3-49F7-B3B4-232473A9119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2E230-FA5B-4E36-B5E2-0B86D2DE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716C-B64E-40F9-ABF4-FA25C44C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C4B-B1CE-41FC-91DC-1048B5C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0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A599-9430-4217-821F-1816A322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2CAE-561E-4BAB-B8A2-8B8078E7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DC96-977C-48FF-ACBA-EED1DFE7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BA8-FCC3-49F7-B3B4-232473A9119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5C970-16AC-4615-A25F-B5E82953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C207-CE85-4CF1-88D8-EA0F0DE1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C4B-B1CE-41FC-91DC-1048B5C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0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101C-F67F-4E9F-BE48-ABA923C6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779B-C993-4513-B5DD-95B124A9C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6C927-1BFF-4A30-9950-A55142A8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FB283-8369-463B-9E37-47D8473E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BA8-FCC3-49F7-B3B4-232473A9119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6F48-8649-45F3-A621-E7FD2009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CC842-ED43-4961-BF02-B8133FC3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C4B-B1CE-41FC-91DC-1048B5C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6641-068C-4480-80CB-8652F7B8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C924E-2401-4ACD-9208-36EAC929E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D066B-0C6C-446D-824A-564E8CCB5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C34C6-2C5A-4014-817F-3D10AEA81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59642-0E99-4D36-9304-4875D2166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E92E5-6A7D-46F8-818F-1C29FF3E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BA8-FCC3-49F7-B3B4-232473A9119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917C1-6FA2-4230-8D19-3C9B220F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09492-413B-42D2-8EDC-88B8FD84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C4B-B1CE-41FC-91DC-1048B5C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7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1896-67D0-400B-A604-4E936E7F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D8DCD-8F92-4B05-85FB-DD71CDD2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BA8-FCC3-49F7-B3B4-232473A9119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36412-4F5E-49B0-908D-0A9D4049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546D4-781E-4C0B-BFCC-A18AEA0B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C4B-B1CE-41FC-91DC-1048B5C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0F06A-ECEE-4C23-AB22-EAD6A58E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BA8-FCC3-49F7-B3B4-232473A9119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37241-2EB5-4696-B1BC-D9F273A4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EEC13-3D1E-4EA4-8E42-5936931F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C4B-B1CE-41FC-91DC-1048B5C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2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315A-6249-454D-B998-6E07BA09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C90A-BFD0-4892-9317-5111C79C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DC960-A66F-4C17-8875-7F187EF3E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A9E2D-01F7-4A38-8456-4D54B054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BA8-FCC3-49F7-B3B4-232473A9119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64D4-3F19-4B2A-A5DE-A2D484F8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37931-655D-4A2F-AD07-20E95D29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C4B-B1CE-41FC-91DC-1048B5C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0D20-3233-4BBF-A56A-A6D1F442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9F6B0-8AE5-4470-A1C0-01365DB0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493F1-6589-409D-A08A-EDBC818D0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64804-4049-4676-B7E0-CD73AF12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BA8-FCC3-49F7-B3B4-232473A9119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C4CC-7A1A-4121-9D24-4D13751D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20DCF-063B-4316-9C69-42CFAB65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C4B-B1CE-41FC-91DC-1048B5C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D58F0-9F3E-4BBA-B978-74241BBA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A030-78A0-4E57-8353-A1080A7F5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210D-8E41-4B9F-AAE5-40CAF96CF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CBA8-FCC3-49F7-B3B4-232473A9119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44D9-712F-4BF3-BE3C-5CDFD2AA0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654D-014E-4B77-BBF9-397DB02E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9C4B-B1CE-41FC-91DC-1048B5C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55DE-28D0-44E1-B4E4-DFBE49AAF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0299F-3888-4B3A-B47D-75F32FB14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0C687C-71EC-4231-85F4-A8E51983B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06" y="0"/>
            <a:ext cx="8680174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F5E4C-A451-4211-97BC-CE9E2475B1FE}"/>
              </a:ext>
            </a:extLst>
          </p:cNvPr>
          <p:cNvSpPr/>
          <p:nvPr/>
        </p:nvSpPr>
        <p:spPr>
          <a:xfrm>
            <a:off x="0" y="0"/>
            <a:ext cx="401540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66C30-78CF-4CFD-B767-F6E20ADA0C6A}"/>
              </a:ext>
            </a:extLst>
          </p:cNvPr>
          <p:cNvSpPr txBox="1"/>
          <p:nvPr/>
        </p:nvSpPr>
        <p:spPr>
          <a:xfrm>
            <a:off x="239151" y="241389"/>
            <a:ext cx="45579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90000"/>
                  </a:schemeClr>
                </a:solidFill>
                <a:latin typeface="Bookman Old Style" panose="02050604050505020204" pitchFamily="18" charset="0"/>
              </a:rPr>
              <a:t>Classification of Astronomical light curves</a:t>
            </a:r>
            <a:endParaRPr lang="en-US" sz="4400" dirty="0">
              <a:solidFill>
                <a:schemeClr val="bg2">
                  <a:lumMod val="90000"/>
                </a:schemeClr>
              </a:solidFill>
              <a:latin typeface="Bookman Old Style" panose="02050604050505020204" pitchFamily="18" charset="0"/>
              <a:cs typeface="Mongolian Baiti" panose="03000500000000000000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4391A-DFF9-4568-B868-9739CA01712A}"/>
              </a:ext>
            </a:extLst>
          </p:cNvPr>
          <p:cNvSpPr txBox="1"/>
          <p:nvPr/>
        </p:nvSpPr>
        <p:spPr>
          <a:xfrm>
            <a:off x="463826" y="4412974"/>
            <a:ext cx="24781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Team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1" u="none" strike="noStrike" dirty="0">
                <a:solidFill>
                  <a:schemeClr val="bg2">
                    <a:lumMod val="90000"/>
                  </a:schemeClr>
                </a:solidFill>
                <a:effectLst/>
                <a:latin typeface="Roboto" panose="02000000000000000000" pitchFamily="2" charset="0"/>
              </a:rPr>
              <a:t>Adam Liffey</a:t>
            </a:r>
            <a:endParaRPr lang="en-US" b="0" i="1" dirty="0">
              <a:solidFill>
                <a:schemeClr val="bg2">
                  <a:lumMod val="90000"/>
                </a:schemeClr>
              </a:solidFill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1" u="none" strike="noStrike" dirty="0">
                <a:solidFill>
                  <a:schemeClr val="bg2">
                    <a:lumMod val="90000"/>
                  </a:schemeClr>
                </a:solidFill>
                <a:effectLst/>
                <a:latin typeface="Roboto" panose="02000000000000000000" pitchFamily="2" charset="0"/>
              </a:rPr>
              <a:t>Akhil Abraham</a:t>
            </a:r>
            <a:endParaRPr lang="en-US" b="0" i="1" dirty="0">
              <a:solidFill>
                <a:schemeClr val="bg2">
                  <a:lumMod val="90000"/>
                </a:schemeClr>
              </a:solidFill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1" u="none" strike="noStrike" dirty="0">
                <a:solidFill>
                  <a:schemeClr val="bg2">
                    <a:lumMod val="90000"/>
                  </a:schemeClr>
                </a:solidFill>
                <a:effectLst/>
                <a:latin typeface="Roboto" panose="02000000000000000000" pitchFamily="2" charset="0"/>
              </a:rPr>
              <a:t>Anjum Banu Ismail </a:t>
            </a:r>
            <a:endParaRPr lang="en-US" b="0" i="1" dirty="0">
              <a:solidFill>
                <a:schemeClr val="bg2">
                  <a:lumMod val="90000"/>
                </a:schemeClr>
              </a:solidFill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1" u="none" strike="noStrike" dirty="0">
                <a:solidFill>
                  <a:schemeClr val="bg2">
                    <a:lumMod val="90000"/>
                  </a:schemeClr>
                </a:solidFill>
                <a:effectLst/>
                <a:latin typeface="Roboto" panose="02000000000000000000" pitchFamily="2" charset="0"/>
              </a:rPr>
              <a:t>Jiabin Wang</a:t>
            </a:r>
            <a:endParaRPr lang="en-US" b="0" i="1" dirty="0">
              <a:solidFill>
                <a:schemeClr val="bg2">
                  <a:lumMod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9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0-12D0-4BB7-87FE-12DEADBF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093F-0326-4E5A-8187-4D1E1C0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38D82-0C44-4DE2-8152-99D644172985}"/>
              </a:ext>
            </a:extLst>
          </p:cNvPr>
          <p:cNvSpPr txBox="1"/>
          <p:nvPr/>
        </p:nvSpPr>
        <p:spPr>
          <a:xfrm>
            <a:off x="196948" y="579996"/>
            <a:ext cx="3295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effectLst/>
                <a:latin typeface="Roboto" panose="02000000000000000000" pitchFamily="2" charset="0"/>
              </a:rPr>
              <a:t>Cluster plot of data</a:t>
            </a:r>
            <a:endParaRPr lang="en-US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2FCFE7-F69C-4189-9605-5FB987F14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304" y="810828"/>
            <a:ext cx="7428353" cy="54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1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0-12D0-4BB7-87FE-12DEADBF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093F-0326-4E5A-8187-4D1E1C0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38D82-0C44-4DE2-8152-99D644172985}"/>
              </a:ext>
            </a:extLst>
          </p:cNvPr>
          <p:cNvSpPr txBox="1"/>
          <p:nvPr/>
        </p:nvSpPr>
        <p:spPr>
          <a:xfrm>
            <a:off x="196948" y="579996"/>
            <a:ext cx="3295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Roboto" panose="02000000000000000000" pitchFamily="2" charset="0"/>
              </a:rPr>
              <a:t>2D</a:t>
            </a:r>
            <a:r>
              <a:rPr lang="en-US" sz="2400" b="1" i="0" u="none" strike="noStrike" dirty="0">
                <a:effectLst/>
                <a:latin typeface="Roboto" panose="02000000000000000000" pitchFamily="2" charset="0"/>
              </a:rPr>
              <a:t> Representations on the clusters formed</a:t>
            </a:r>
            <a:endParaRPr lang="en-US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AF75D-5F28-4B35-8319-58DB27931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16" y="579995"/>
            <a:ext cx="7728804" cy="558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8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0-12D0-4BB7-87FE-12DEADBF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093F-0326-4E5A-8187-4D1E1C0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38D82-0C44-4DE2-8152-99D644172985}"/>
              </a:ext>
            </a:extLst>
          </p:cNvPr>
          <p:cNvSpPr txBox="1"/>
          <p:nvPr/>
        </p:nvSpPr>
        <p:spPr>
          <a:xfrm>
            <a:off x="196948" y="579996"/>
            <a:ext cx="3295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Roboto" panose="02000000000000000000" pitchFamily="2" charset="0"/>
              </a:rPr>
              <a:t>Results from K mean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7504-4330-45C2-926C-8441CB0238C1}"/>
              </a:ext>
            </a:extLst>
          </p:cNvPr>
          <p:cNvSpPr txBox="1"/>
          <p:nvPr/>
        </p:nvSpPr>
        <p:spPr>
          <a:xfrm>
            <a:off x="443132" y="1918454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- 2 clusters of size </a:t>
            </a:r>
            <a:r>
              <a:rPr lang="en-US" sz="8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334,446 and 416,565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BC2FA-BC23-4695-B3B8-38962BB6E0B8}"/>
              </a:ext>
            </a:extLst>
          </p:cNvPr>
          <p:cNvSpPr txBox="1"/>
          <p:nvPr/>
        </p:nvSpPr>
        <p:spPr>
          <a:xfrm>
            <a:off x="443132" y="2529190"/>
            <a:ext cx="5479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- Within cluster sum of squares by cluster: (</a:t>
            </a: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between_SS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 / </a:t>
            </a: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total_SS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 =  64.9 %)</a:t>
            </a: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25E226-C0E1-43BF-9BFF-E80BA774E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98894"/>
              </p:ext>
            </p:extLst>
          </p:nvPr>
        </p:nvGraphicFramePr>
        <p:xfrm>
          <a:off x="6726995" y="1900719"/>
          <a:ext cx="4533900" cy="182880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58713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401923651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61418948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55752239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Cyan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Orange 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3339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Cluster 1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88106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246,340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334,446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8843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Cluster 2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87132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329,433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416,565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20364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A96402E3-6487-42C3-A22E-50CD755D7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087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0-12D0-4BB7-87FE-12DEADBF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093F-0326-4E5A-8187-4D1E1C0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38D82-0C44-4DE2-8152-99D644172985}"/>
              </a:ext>
            </a:extLst>
          </p:cNvPr>
          <p:cNvSpPr txBox="1"/>
          <p:nvPr/>
        </p:nvSpPr>
        <p:spPr>
          <a:xfrm>
            <a:off x="196948" y="579996"/>
            <a:ext cx="3295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Roboto" panose="02000000000000000000" pitchFamily="2" charset="0"/>
              </a:rPr>
              <a:t>Cluster Means</a:t>
            </a:r>
            <a:endParaRPr lang="en-US" sz="2400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96402E3-6487-42C3-A22E-50CD755D7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087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EB0568-06D9-416C-A498-75D535D86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17390"/>
              </p:ext>
            </p:extLst>
          </p:nvPr>
        </p:nvGraphicFramePr>
        <p:xfrm>
          <a:off x="1815319" y="2101532"/>
          <a:ext cx="7239000" cy="12115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25096828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75941588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590142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5173127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171755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Cluster 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 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julian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 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Flux 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Quality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Flux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1855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58776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17.9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5186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2564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57905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23.9 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1.26 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5153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6808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8CBE8D7-19B2-457D-8F2D-BF6BE1729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319" y="21016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0-12D0-4BB7-87FE-12DEADBF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093F-0326-4E5A-8187-4D1E1C0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3FFF1B-0CF4-40CF-8DE1-DD2B9D52B36F}"/>
              </a:ext>
            </a:extLst>
          </p:cNvPr>
          <p:cNvSpPr txBox="1"/>
          <p:nvPr/>
        </p:nvSpPr>
        <p:spPr>
          <a:xfrm>
            <a:off x="3732627" y="2363371"/>
            <a:ext cx="3995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 Series Clustering</a:t>
            </a:r>
          </a:p>
        </p:txBody>
      </p:sp>
    </p:spTree>
    <p:extLst>
      <p:ext uri="{BB962C8B-B14F-4D97-AF65-F5344CB8AC3E}">
        <p14:creationId xmlns:p14="http://schemas.microsoft.com/office/powerpoint/2010/main" val="229201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0-12D0-4BB7-87FE-12DEADBF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093F-0326-4E5A-8187-4D1E1C0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57B243-A1FB-46FB-A1A6-D633EFE4DDB6}"/>
              </a:ext>
            </a:extLst>
          </p:cNvPr>
          <p:cNvSpPr txBox="1"/>
          <p:nvPr/>
        </p:nvSpPr>
        <p:spPr>
          <a:xfrm>
            <a:off x="196947" y="579996"/>
            <a:ext cx="7582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Roboto" panose="02000000000000000000" pitchFamily="2" charset="0"/>
              </a:rPr>
              <a:t>Hierarchical Clustering with shape extraction</a:t>
            </a:r>
            <a:endParaRPr lang="en-US" sz="24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78B750-DF19-447D-B2EA-5CD7DC972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29793"/>
              </p:ext>
            </p:extLst>
          </p:nvPr>
        </p:nvGraphicFramePr>
        <p:xfrm>
          <a:off x="9035299" y="709049"/>
          <a:ext cx="2418514" cy="2773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818">
                  <a:extLst>
                    <a:ext uri="{9D8B030D-6E8A-4147-A177-3AD203B41FA5}">
                      <a16:colId xmlns:a16="http://schemas.microsoft.com/office/drawing/2014/main" val="3557427327"/>
                    </a:ext>
                  </a:extLst>
                </a:gridCol>
                <a:gridCol w="498412">
                  <a:extLst>
                    <a:ext uri="{9D8B030D-6E8A-4147-A177-3AD203B41FA5}">
                      <a16:colId xmlns:a16="http://schemas.microsoft.com/office/drawing/2014/main" val="587340876"/>
                    </a:ext>
                  </a:extLst>
                </a:gridCol>
                <a:gridCol w="1106284">
                  <a:extLst>
                    <a:ext uri="{9D8B030D-6E8A-4147-A177-3AD203B41FA5}">
                      <a16:colId xmlns:a16="http://schemas.microsoft.com/office/drawing/2014/main" val="4085673790"/>
                    </a:ext>
                  </a:extLst>
                </a:gridCol>
              </a:tblGrid>
              <a:tr h="308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Cluster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Avg-distance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46491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0.450608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41506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0.182498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982488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0.511242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029039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686173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0.162627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771094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0.329621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599950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0.252921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630961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0.422799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7893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0F08639B-AFD4-4B3D-ABB1-BF1F930F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473" y="3708223"/>
            <a:ext cx="4010024" cy="2248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B9A002-6C2C-4DFB-B8C6-20EBE117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40" y="1224751"/>
            <a:ext cx="4067175" cy="400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A7C698-1798-490C-80A0-66484B0C8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532" y="1169357"/>
            <a:ext cx="40290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0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0-12D0-4BB7-87FE-12DEADBF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093F-0326-4E5A-8187-4D1E1C0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57B243-A1FB-46FB-A1A6-D633EFE4DDB6}"/>
              </a:ext>
            </a:extLst>
          </p:cNvPr>
          <p:cNvSpPr txBox="1"/>
          <p:nvPr/>
        </p:nvSpPr>
        <p:spPr>
          <a:xfrm>
            <a:off x="196947" y="579996"/>
            <a:ext cx="7582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Roboto" panose="02000000000000000000" pitchFamily="2" charset="0"/>
              </a:rPr>
              <a:t>Clustering for filter “o”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357FA-29B2-4F99-981D-87D58E5CF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" y="1065904"/>
            <a:ext cx="1371600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418C42-0DC2-4978-BC0A-BDBEFAC81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010" y="1074053"/>
            <a:ext cx="3267075" cy="200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9BFABA-4796-4CFA-8BBE-6574C555D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833" y="1102628"/>
            <a:ext cx="285750" cy="17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90E2A2-619A-477A-BA60-B042A80AE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387159"/>
            <a:ext cx="6278011" cy="52560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48FF9C-C5E8-43AA-A101-9774E1A2F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010" y="1387160"/>
            <a:ext cx="5913990" cy="52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7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0-12D0-4BB7-87FE-12DEADBF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093F-0326-4E5A-8187-4D1E1C0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57B243-A1FB-46FB-A1A6-D633EFE4DDB6}"/>
              </a:ext>
            </a:extLst>
          </p:cNvPr>
          <p:cNvSpPr txBox="1"/>
          <p:nvPr/>
        </p:nvSpPr>
        <p:spPr>
          <a:xfrm>
            <a:off x="196947" y="579996"/>
            <a:ext cx="7582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Roboto" panose="02000000000000000000" pitchFamily="2" charset="0"/>
              </a:rPr>
              <a:t>Clustering for filter “c”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357FA-29B2-4F99-981D-87D58E5CF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" y="1065904"/>
            <a:ext cx="1371600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418C42-0DC2-4978-BC0A-BDBEFAC81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810" y="1131683"/>
            <a:ext cx="3267075" cy="200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9BFABA-4796-4CFA-8BBE-6574C555D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193" y="1160258"/>
            <a:ext cx="285750" cy="17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4E759-A03B-423C-B87F-51EC5E098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470254"/>
            <a:ext cx="5038024" cy="42857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2CF92-7389-4BC9-B2D0-01166776B8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8025" y="1470253"/>
            <a:ext cx="4507060" cy="434608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F393AC-F426-4B03-B894-380DB240E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06576"/>
              </p:ext>
            </p:extLst>
          </p:nvPr>
        </p:nvGraphicFramePr>
        <p:xfrm>
          <a:off x="9893300" y="1979228"/>
          <a:ext cx="2120900" cy="1924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558">
                  <a:extLst>
                    <a:ext uri="{9D8B030D-6E8A-4147-A177-3AD203B41FA5}">
                      <a16:colId xmlns:a16="http://schemas.microsoft.com/office/drawing/2014/main" val="1730359599"/>
                    </a:ext>
                  </a:extLst>
                </a:gridCol>
                <a:gridCol w="608558">
                  <a:extLst>
                    <a:ext uri="{9D8B030D-6E8A-4147-A177-3AD203B41FA5}">
                      <a16:colId xmlns:a16="http://schemas.microsoft.com/office/drawing/2014/main" val="996144009"/>
                    </a:ext>
                  </a:extLst>
                </a:gridCol>
                <a:gridCol w="903784">
                  <a:extLst>
                    <a:ext uri="{9D8B030D-6E8A-4147-A177-3AD203B41FA5}">
                      <a16:colId xmlns:a16="http://schemas.microsoft.com/office/drawing/2014/main" val="126065616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Cluster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Avg-distance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880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0.529888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607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0.663098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592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0.199784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136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0.445071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673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0.186835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52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0.259305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805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0.218423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12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0.366018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29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1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0-12D0-4BB7-87FE-12DEADBF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093F-0326-4E5A-8187-4D1E1C0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57B243-A1FB-46FB-A1A6-D633EFE4DDB6}"/>
              </a:ext>
            </a:extLst>
          </p:cNvPr>
          <p:cNvSpPr txBox="1"/>
          <p:nvPr/>
        </p:nvSpPr>
        <p:spPr>
          <a:xfrm>
            <a:off x="196947" y="579996"/>
            <a:ext cx="7582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Roboto" panose="02000000000000000000" pitchFamily="2" charset="0"/>
              </a:rPr>
              <a:t>Cluster assignment for each light curve</a:t>
            </a:r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3BDC93-C3C6-4CF7-9E5F-2947DEF7C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56810"/>
              </p:ext>
            </p:extLst>
          </p:nvPr>
        </p:nvGraphicFramePr>
        <p:xfrm>
          <a:off x="583418" y="1859697"/>
          <a:ext cx="2078307" cy="2931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194">
                  <a:extLst>
                    <a:ext uri="{9D8B030D-6E8A-4147-A177-3AD203B41FA5}">
                      <a16:colId xmlns:a16="http://schemas.microsoft.com/office/drawing/2014/main" val="3643647811"/>
                    </a:ext>
                  </a:extLst>
                </a:gridCol>
                <a:gridCol w="809113">
                  <a:extLst>
                    <a:ext uri="{9D8B030D-6E8A-4147-A177-3AD203B41FA5}">
                      <a16:colId xmlns:a16="http://schemas.microsoft.com/office/drawing/2014/main" val="1176109513"/>
                    </a:ext>
                  </a:extLst>
                </a:gridCol>
              </a:tblGrid>
              <a:tr h="213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Light_Curve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Cluster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959472"/>
                  </a:ext>
                </a:extLst>
              </a:tr>
              <a:tr h="256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2776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570725"/>
                  </a:ext>
                </a:extLst>
              </a:tr>
              <a:tr h="213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2777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376589"/>
                  </a:ext>
                </a:extLst>
              </a:tr>
              <a:tr h="213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2778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188764"/>
                  </a:ext>
                </a:extLst>
              </a:tr>
              <a:tr h="213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2779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419544"/>
                  </a:ext>
                </a:extLst>
              </a:tr>
              <a:tr h="213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2780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41731"/>
                  </a:ext>
                </a:extLst>
              </a:tr>
              <a:tr h="213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2781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833779"/>
                  </a:ext>
                </a:extLst>
              </a:tr>
              <a:tr h="213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3501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748685"/>
                  </a:ext>
                </a:extLst>
              </a:tr>
              <a:tr h="213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3502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321315"/>
                  </a:ext>
                </a:extLst>
              </a:tr>
              <a:tr h="213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3503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09530"/>
                  </a:ext>
                </a:extLst>
              </a:tr>
              <a:tr h="213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3556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87549"/>
                  </a:ext>
                </a:extLst>
              </a:tr>
              <a:tr h="213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3557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74398"/>
                  </a:ext>
                </a:extLst>
              </a:tr>
              <a:tr h="213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3558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36377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12F9FD6-9F66-4F85-8C5D-E6699544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395" y="1041661"/>
            <a:ext cx="9026183" cy="506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4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0-12D0-4BB7-87FE-12DEADBF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093F-0326-4E5A-8187-4D1E1C0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57B243-A1FB-46FB-A1A6-D633EFE4DDB6}"/>
              </a:ext>
            </a:extLst>
          </p:cNvPr>
          <p:cNvSpPr txBox="1"/>
          <p:nvPr/>
        </p:nvSpPr>
        <p:spPr>
          <a:xfrm>
            <a:off x="104182" y="566743"/>
            <a:ext cx="7582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Roboto" panose="02000000000000000000" pitchFamily="2" charset="0"/>
              </a:rPr>
              <a:t>Other Clustering Techniques Performed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7A653-4E7D-4484-AB08-282CAD3EB2F1}"/>
              </a:ext>
            </a:extLst>
          </p:cNvPr>
          <p:cNvSpPr txBox="1"/>
          <p:nvPr/>
        </p:nvSpPr>
        <p:spPr>
          <a:xfrm>
            <a:off x="104182" y="11445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Hierarchical clustering using DTW</a:t>
            </a:r>
          </a:p>
          <a:p>
            <a:r>
              <a:rPr lang="en-US" b="1" dirty="0"/>
              <a:t> (Dynamic time wrapping)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01F49-916F-4028-88F5-62710FF81D4E}"/>
              </a:ext>
            </a:extLst>
          </p:cNvPr>
          <p:cNvSpPr txBox="1"/>
          <p:nvPr/>
        </p:nvSpPr>
        <p:spPr>
          <a:xfrm>
            <a:off x="5143500" y="34290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 Chose K shape method 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k-Shape is particularly effective for applications involving similar but out-of-phase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>
                <a:effectLst/>
              </a:rPr>
              <a:t>upports series of different length directly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BCFB0-E61F-4059-B7DA-28329B17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" y="1938591"/>
            <a:ext cx="4124325" cy="3971925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2AC474-19B7-4123-AFE9-FE1FF1F43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97683"/>
              </p:ext>
            </p:extLst>
          </p:nvPr>
        </p:nvGraphicFramePr>
        <p:xfrm>
          <a:off x="4978400" y="1163420"/>
          <a:ext cx="6426200" cy="1792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1476552472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789415568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44610706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391126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3987924974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1442867001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954589265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4052848472"/>
                    </a:ext>
                  </a:extLst>
                </a:gridCol>
              </a:tblGrid>
              <a:tr h="224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DBstar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Cluster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16041"/>
                  </a:ext>
                </a:extLst>
              </a:tr>
              <a:tr h="224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0.185415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0.122072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128.5436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1.535471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2.126024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0.024837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0.353683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687337"/>
                  </a:ext>
                </a:extLst>
              </a:tr>
              <a:tr h="224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0.164196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0.130869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76.30091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1.572307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2.324427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0.025764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0.307885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19562"/>
                  </a:ext>
                </a:extLst>
              </a:tr>
              <a:tr h="224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0.180242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0.10495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75.30091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1.672307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2.024427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0.025911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0.301419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075623"/>
                  </a:ext>
                </a:extLst>
              </a:tr>
              <a:tr h="224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0.189944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0.07968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73.40748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1.672307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1.924427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0.026474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0.271863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637348"/>
                  </a:ext>
                </a:extLst>
              </a:tr>
              <a:tr h="224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0.190558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0.075425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48.37878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1.372307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1.724427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0.026798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0.28362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09979"/>
                  </a:ext>
                </a:extLst>
              </a:tr>
              <a:tr h="224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0.190809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0.077473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47.13705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1.382307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1.524427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0.027025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0.282569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717930"/>
                  </a:ext>
                </a:extLst>
              </a:tr>
              <a:tr h="224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0.193964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0.063429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45.13705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1.272307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1.324427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0.027094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0.274305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32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8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4792BE-FAF7-4278-9345-19FDE4B56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8F968-9976-46A7-B412-D21608B2EBA8}"/>
              </a:ext>
            </a:extLst>
          </p:cNvPr>
          <p:cNvSpPr txBox="1"/>
          <p:nvPr/>
        </p:nvSpPr>
        <p:spPr>
          <a:xfrm>
            <a:off x="649356" y="1219200"/>
            <a:ext cx="512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Presentation Summary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25C1DFE2-9C6E-4268-879E-96F5AC149FE4}"/>
              </a:ext>
            </a:extLst>
          </p:cNvPr>
          <p:cNvSpPr/>
          <p:nvPr/>
        </p:nvSpPr>
        <p:spPr>
          <a:xfrm>
            <a:off x="768626" y="2252870"/>
            <a:ext cx="2040835" cy="848139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 1: Akhil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72B4D75-28D1-4D7C-90A6-019672A4C64D}"/>
              </a:ext>
            </a:extLst>
          </p:cNvPr>
          <p:cNvSpPr/>
          <p:nvPr/>
        </p:nvSpPr>
        <p:spPr>
          <a:xfrm>
            <a:off x="3379303" y="2252865"/>
            <a:ext cx="2352260" cy="84813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Part 2: Jiabin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F67DD7FC-507F-4D22-BE43-5485DB23FD11}"/>
              </a:ext>
            </a:extLst>
          </p:cNvPr>
          <p:cNvSpPr/>
          <p:nvPr/>
        </p:nvSpPr>
        <p:spPr>
          <a:xfrm>
            <a:off x="6241774" y="2252866"/>
            <a:ext cx="2352260" cy="84813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Part 3: Adam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2CF5D68-8250-4B36-A944-9D0D77D90B9B}"/>
              </a:ext>
            </a:extLst>
          </p:cNvPr>
          <p:cNvSpPr/>
          <p:nvPr/>
        </p:nvSpPr>
        <p:spPr>
          <a:xfrm>
            <a:off x="9071114" y="2252865"/>
            <a:ext cx="2352260" cy="848139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Part 4: Anjum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EB656-527A-4D7D-9D7F-3679CCC348FE}"/>
              </a:ext>
            </a:extLst>
          </p:cNvPr>
          <p:cNvSpPr txBox="1"/>
          <p:nvPr/>
        </p:nvSpPr>
        <p:spPr>
          <a:xfrm>
            <a:off x="768626" y="3298490"/>
            <a:ext cx="23323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Observations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Time Series 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1C7883-CFB9-4A1A-A08C-814CDC807304}"/>
              </a:ext>
            </a:extLst>
          </p:cNvPr>
          <p:cNvSpPr txBox="1"/>
          <p:nvPr/>
        </p:nvSpPr>
        <p:spPr>
          <a:xfrm>
            <a:off x="3458816" y="3309850"/>
            <a:ext cx="2332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Feature Engineering (1)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Feature Engineering (2)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767BE-5480-41F5-882B-9DA0723F4C86}"/>
              </a:ext>
            </a:extLst>
          </p:cNvPr>
          <p:cNvSpPr txBox="1"/>
          <p:nvPr/>
        </p:nvSpPr>
        <p:spPr>
          <a:xfrm>
            <a:off x="6241774" y="3324699"/>
            <a:ext cx="23522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Clustering modeling Process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K means Clustering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Conclusions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C3046-AE92-491F-8DD7-556C8B8C3D39}"/>
              </a:ext>
            </a:extLst>
          </p:cNvPr>
          <p:cNvSpPr txBox="1"/>
          <p:nvPr/>
        </p:nvSpPr>
        <p:spPr>
          <a:xfrm>
            <a:off x="9037984" y="3323688"/>
            <a:ext cx="23323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Hierarchical clustering (K shape)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Other</a:t>
            </a:r>
            <a:r>
              <a:rPr lang="en-US" dirty="0">
                <a:latin typeface="Arial" panose="020B0604020202020204" pitchFamily="34" charset="0"/>
              </a:rPr>
              <a:t> clustering model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Conclusions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23A070-8C77-4871-9811-D0D6A838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52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0-12D0-4BB7-87FE-12DEADBF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093F-0326-4E5A-8187-4D1E1C0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1C1ADE-55DA-46F1-88CB-65DBDCE22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678516"/>
            <a:ext cx="3461327" cy="31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7DDAEB-8108-4AC7-9B4E-8A72BEFC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0207F9-90C9-4B09-BFF3-13F14EB9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2F814A-1D14-497C-B1AB-DA135A9066D2}"/>
              </a:ext>
            </a:extLst>
          </p:cNvPr>
          <p:cNvSpPr txBox="1"/>
          <p:nvPr/>
        </p:nvSpPr>
        <p:spPr>
          <a:xfrm>
            <a:off x="681568" y="2105560"/>
            <a:ext cx="3021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1CBB5-3C3E-4525-8A90-712F348DE6B8}"/>
              </a:ext>
            </a:extLst>
          </p:cNvPr>
          <p:cNvSpPr txBox="1"/>
          <p:nvPr/>
        </p:nvSpPr>
        <p:spPr>
          <a:xfrm>
            <a:off x="5736101" y="1041553"/>
            <a:ext cx="60983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</a:rPr>
              <a:t>Incorporation of clustering analysis to </a:t>
            </a:r>
            <a:r>
              <a:rPr lang="en-US" sz="2400" dirty="0">
                <a:latin typeface="Arial" panose="020B0604020202020204" pitchFamily="34" charset="0"/>
              </a:rPr>
              <a:t>group various intensity light curves captured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by 2 telescopes every night for period of 5 years (2016 – 2020)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B5DC6-8A2C-49C7-8987-2C7FA2EBF0AD}"/>
              </a:ext>
            </a:extLst>
          </p:cNvPr>
          <p:cNvSpPr txBox="1"/>
          <p:nvPr/>
        </p:nvSpPr>
        <p:spPr>
          <a:xfrm>
            <a:off x="5736101" y="2721022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</a:rPr>
              <a:t>Clustering based on the given flux values with respect to its error and quality.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BD2BF8-D249-4792-BC25-BEEC9D9546E8}"/>
              </a:ext>
            </a:extLst>
          </p:cNvPr>
          <p:cNvSpPr txBox="1"/>
          <p:nvPr/>
        </p:nvSpPr>
        <p:spPr>
          <a:xfrm>
            <a:off x="5736101" y="4858208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</a:rPr>
              <a:t>Comments on model implementation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DBC54-E501-4BE0-8860-F39DE99F930F}"/>
              </a:ext>
            </a:extLst>
          </p:cNvPr>
          <p:cNvSpPr txBox="1"/>
          <p:nvPr/>
        </p:nvSpPr>
        <p:spPr>
          <a:xfrm>
            <a:off x="5736101" y="3862988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</a:rPr>
              <a:t>Grouping the objects into clusters by there shape.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7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7DDAEB-8108-4AC7-9B4E-8A72BEFC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0207F9-90C9-4B09-BFF3-13F14EB9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38A045-104C-44D0-AFE4-171A627393CA}"/>
              </a:ext>
            </a:extLst>
          </p:cNvPr>
          <p:cNvSpPr txBox="1"/>
          <p:nvPr/>
        </p:nvSpPr>
        <p:spPr>
          <a:xfrm>
            <a:off x="0" y="450574"/>
            <a:ext cx="4987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Clustering models used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BA6A16B-861C-45DF-8DCB-0B133C5A0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711C295-70E7-413F-BB7A-6C65F9DB8B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39448-87BB-463F-B74A-24AD9C8E1E27}"/>
              </a:ext>
            </a:extLst>
          </p:cNvPr>
          <p:cNvSpPr txBox="1"/>
          <p:nvPr/>
        </p:nvSpPr>
        <p:spPr>
          <a:xfrm>
            <a:off x="186754" y="1430515"/>
            <a:ext cx="1181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 means Clustering: </a:t>
            </a:r>
            <a:r>
              <a:rPr lang="en-US" dirty="0"/>
              <a:t>The Entire data is taken as one single time series and the grouping is performed based on flux, error and quality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9022C-0EA7-4408-B7C0-C33454E9BDA4}"/>
              </a:ext>
            </a:extLst>
          </p:cNvPr>
          <p:cNvSpPr txBox="1"/>
          <p:nvPr/>
        </p:nvSpPr>
        <p:spPr>
          <a:xfrm>
            <a:off x="186754" y="2204564"/>
            <a:ext cx="1181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Hierarchical Clustering: </a:t>
            </a:r>
            <a:r>
              <a:rPr lang="en-US" dirty="0"/>
              <a:t>The Individual light curve data is used an object by the clusters are formed using shape extraction logic called k -Shape algorithm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0410D-B4FE-4B94-A6D4-6DBD27ED0644}"/>
              </a:ext>
            </a:extLst>
          </p:cNvPr>
          <p:cNvSpPr txBox="1"/>
          <p:nvPr/>
        </p:nvSpPr>
        <p:spPr>
          <a:xfrm>
            <a:off x="186754" y="32120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Aspects that must be considered for Time series clustering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1DE74-8D04-4895-937B-AC2B157CCB3E}"/>
              </a:ext>
            </a:extLst>
          </p:cNvPr>
          <p:cNvSpPr txBox="1"/>
          <p:nvPr/>
        </p:nvSpPr>
        <p:spPr>
          <a:xfrm>
            <a:off x="742120" y="3545104"/>
            <a:ext cx="111318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</a:rPr>
              <a:t>- Pre-processing of data, possibly changing the decision space.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>
                <a:effectLst/>
                <a:latin typeface="Arial" panose="020B0604020202020204" pitchFamily="34" charset="0"/>
              </a:rPr>
              <a:t>Type of clustering (partitional, hierarchical, etc.).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>
                <a:effectLst/>
                <a:latin typeface="Arial" panose="020B0604020202020204" pitchFamily="34" charset="0"/>
              </a:rPr>
              <a:t>Number of desired or expected clusters.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>
                <a:effectLst/>
                <a:latin typeface="Arial" panose="020B0604020202020204" pitchFamily="34" charset="0"/>
              </a:rPr>
              <a:t>Choice of distance measure, along with its parameterization.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>
                <a:effectLst/>
                <a:latin typeface="Arial" panose="020B0604020202020204" pitchFamily="34" charset="0"/>
              </a:rPr>
              <a:t>Choice of centroid function and its parameterization. This may also depend on the chosen distance. 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</a:rPr>
              <a:t>- Evaluation of clustering results.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>
                <a:effectLst/>
                <a:latin typeface="Arial" panose="020B0604020202020204" pitchFamily="34" charset="0"/>
              </a:rPr>
              <a:t>Computational cost, which depends not only on the size of the dataset, but also on the complexity of the aforementioned aspects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754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0207F9-90C9-4B09-BFF3-13F14EB9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38A045-104C-44D0-AFE4-171A627393CA}"/>
              </a:ext>
            </a:extLst>
          </p:cNvPr>
          <p:cNvSpPr txBox="1"/>
          <p:nvPr/>
        </p:nvSpPr>
        <p:spPr>
          <a:xfrm>
            <a:off x="-457200" y="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 Series Visualization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BA6A16B-861C-45DF-8DCB-0B133C5A0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711C295-70E7-413F-BB7A-6C65F9DB8B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7ED1719-A13E-45A5-9986-68936E771D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17BCA-A1DC-4427-A778-61DC7EAC2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7886"/>
            <a:ext cx="7233972" cy="426956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208B2F-7F5C-40E8-AF7C-23D67F577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72" y="183253"/>
            <a:ext cx="2914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5DB28F0-3832-462C-9FA1-0CA883A29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466" y="4077334"/>
            <a:ext cx="2924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EB112A9-03DD-4FFB-B7B1-8A334B133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932" y="2130293"/>
            <a:ext cx="2924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54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0207F9-90C9-4B09-BFF3-13F14EB9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38A045-104C-44D0-AFE4-171A627393CA}"/>
              </a:ext>
            </a:extLst>
          </p:cNvPr>
          <p:cNvSpPr txBox="1"/>
          <p:nvPr/>
        </p:nvSpPr>
        <p:spPr>
          <a:xfrm>
            <a:off x="-238540" y="3787"/>
            <a:ext cx="5286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Feature Engineering (1)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BA6A16B-861C-45DF-8DCB-0B133C5A0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711C295-70E7-413F-BB7A-6C65F9DB8B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4ABD7-3A79-4305-9477-237D206E4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610"/>
            <a:ext cx="5204669" cy="3115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75F955-BD05-4B1E-B59D-F06FD40E1DE9}"/>
              </a:ext>
            </a:extLst>
          </p:cNvPr>
          <p:cNvSpPr txBox="1"/>
          <p:nvPr/>
        </p:nvSpPr>
        <p:spPr>
          <a:xfrm>
            <a:off x="357809" y="1325217"/>
            <a:ext cx="306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Found entries with filter “t” and hence removed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6962E-AB58-48C8-AE3A-8BA3A54A4B3F}"/>
              </a:ext>
            </a:extLst>
          </p:cNvPr>
          <p:cNvSpPr txBox="1"/>
          <p:nvPr/>
        </p:nvSpPr>
        <p:spPr>
          <a:xfrm>
            <a:off x="5208746" y="921255"/>
            <a:ext cx="306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Converting Modified Julian date to Calendar date for better understanding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5CB990-2FBD-4A25-A76D-C96830632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932" y="523231"/>
            <a:ext cx="3019425" cy="1419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898F97-0ADB-4899-823D-1BB23601F282}"/>
              </a:ext>
            </a:extLst>
          </p:cNvPr>
          <p:cNvSpPr txBox="1"/>
          <p:nvPr/>
        </p:nvSpPr>
        <p:spPr>
          <a:xfrm>
            <a:off x="6900306" y="2729308"/>
            <a:ext cx="306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Removal of Outliers in the error and quality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88B839-655E-4E48-B4BE-27C25D2EA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707" y="3714866"/>
            <a:ext cx="3061252" cy="20408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7547AE-25E1-44DE-BDA0-29DA6CDCE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9997" y="3764630"/>
            <a:ext cx="3291923" cy="22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2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0207F9-90C9-4B09-BFF3-13F14EB9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38A045-104C-44D0-AFE4-171A627393CA}"/>
              </a:ext>
            </a:extLst>
          </p:cNvPr>
          <p:cNvSpPr txBox="1"/>
          <p:nvPr/>
        </p:nvSpPr>
        <p:spPr>
          <a:xfrm>
            <a:off x="-45141" y="0"/>
            <a:ext cx="57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Feature Engineering (2)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BA6A16B-861C-45DF-8DCB-0B133C5A0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711C295-70E7-413F-BB7A-6C65F9DB8B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101707-9EAD-4112-8114-F3AB8D019D35}"/>
              </a:ext>
            </a:extLst>
          </p:cNvPr>
          <p:cNvSpPr txBox="1"/>
          <p:nvPr/>
        </p:nvSpPr>
        <p:spPr>
          <a:xfrm>
            <a:off x="6216304" y="61555"/>
            <a:ext cx="306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Performing Rolling median on Flux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CDFD59-8371-4864-9519-5259399A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395" y="812700"/>
            <a:ext cx="8136007" cy="204083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764EED-7D1B-4505-82CB-BE32F8A14CF8}"/>
              </a:ext>
            </a:extLst>
          </p:cNvPr>
          <p:cNvCxnSpPr/>
          <p:nvPr/>
        </p:nvCxnSpPr>
        <p:spPr>
          <a:xfrm>
            <a:off x="11675165" y="1240805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78A4B6-CC93-4DA6-90C6-2D04DFE3095F}"/>
              </a:ext>
            </a:extLst>
          </p:cNvPr>
          <p:cNvCxnSpPr>
            <a:cxnSpLocks/>
          </p:cNvCxnSpPr>
          <p:nvPr/>
        </p:nvCxnSpPr>
        <p:spPr>
          <a:xfrm>
            <a:off x="10899914" y="1282290"/>
            <a:ext cx="0" cy="73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44A98-5546-486C-B497-0D24CC317F15}"/>
              </a:ext>
            </a:extLst>
          </p:cNvPr>
          <p:cNvCxnSpPr>
            <a:cxnSpLocks/>
          </p:cNvCxnSpPr>
          <p:nvPr/>
        </p:nvCxnSpPr>
        <p:spPr>
          <a:xfrm>
            <a:off x="10137913" y="1206713"/>
            <a:ext cx="0" cy="49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5A8AA5-E5E8-4319-B3EF-F7B696E0C880}"/>
              </a:ext>
            </a:extLst>
          </p:cNvPr>
          <p:cNvCxnSpPr>
            <a:cxnSpLocks/>
          </p:cNvCxnSpPr>
          <p:nvPr/>
        </p:nvCxnSpPr>
        <p:spPr>
          <a:xfrm>
            <a:off x="9462052" y="1282290"/>
            <a:ext cx="0" cy="19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B93951-1747-443E-BD6E-CB28124CCE7A}"/>
              </a:ext>
            </a:extLst>
          </p:cNvPr>
          <p:cNvSpPr txBox="1"/>
          <p:nvPr/>
        </p:nvSpPr>
        <p:spPr>
          <a:xfrm>
            <a:off x="6400800" y="2993190"/>
            <a:ext cx="306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Bringing the negative flux to base line 0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7127F5E5-4084-4446-A01D-BA01987F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71" y="3533912"/>
            <a:ext cx="3949355" cy="26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CC208E3-E35B-496D-B184-61398BD4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26" y="3533912"/>
            <a:ext cx="3987508" cy="26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4AE656D-5DC1-4B0E-87E4-683C71462AA6}"/>
              </a:ext>
            </a:extLst>
          </p:cNvPr>
          <p:cNvSpPr txBox="1"/>
          <p:nvPr/>
        </p:nvSpPr>
        <p:spPr>
          <a:xfrm>
            <a:off x="157992" y="707886"/>
            <a:ext cx="322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Removing the distance dependencies on flux  by applying</a:t>
            </a:r>
          </a:p>
          <a:p>
            <a:pPr algn="ctr"/>
            <a:endParaRPr lang="en-US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DB9C98-7C60-442D-A614-171BE82DC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657" y="1333296"/>
            <a:ext cx="857250" cy="2381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12AA453-DA3C-46C2-A602-A060FC686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411" y="1708280"/>
            <a:ext cx="3019424" cy="13716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DB2F1AA-28D1-46E0-9793-99FB03D4E369}"/>
              </a:ext>
            </a:extLst>
          </p:cNvPr>
          <p:cNvSpPr txBox="1"/>
          <p:nvPr/>
        </p:nvSpPr>
        <p:spPr>
          <a:xfrm>
            <a:off x="199641" y="3475791"/>
            <a:ext cx="322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Removing the NA’s present within the quality (Chi) variable</a:t>
            </a:r>
          </a:p>
          <a:p>
            <a:pPr algn="ctr"/>
            <a:endParaRPr lang="en-US" b="1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96518C9-421A-4583-ACA2-E85B4FE1E1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411" y="4232899"/>
            <a:ext cx="3267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7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0-12D0-4BB7-87FE-12DEADBF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093F-0326-4E5A-8187-4D1E1C0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3FFF1B-0CF4-40CF-8DE1-DD2B9D52B36F}"/>
              </a:ext>
            </a:extLst>
          </p:cNvPr>
          <p:cNvSpPr txBox="1"/>
          <p:nvPr/>
        </p:nvSpPr>
        <p:spPr>
          <a:xfrm>
            <a:off x="3732627" y="2363371"/>
            <a:ext cx="3995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K Means</a:t>
            </a:r>
          </a:p>
          <a:p>
            <a:pPr algn="ctr"/>
            <a:r>
              <a:rPr lang="en-US" sz="3600" b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05433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0-12D0-4BB7-87FE-12DEADBF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3093F-0326-4E5A-8187-4D1E1C0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407426"/>
            <a:ext cx="12192000" cy="450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38D82-0C44-4DE2-8152-99D644172985}"/>
              </a:ext>
            </a:extLst>
          </p:cNvPr>
          <p:cNvSpPr txBox="1"/>
          <p:nvPr/>
        </p:nvSpPr>
        <p:spPr>
          <a:xfrm>
            <a:off x="-228600" y="495591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effectLst/>
                <a:latin typeface="Roboto" panose="02000000000000000000" pitchFamily="2" charset="0"/>
              </a:rPr>
              <a:t>How to choose the number of clusters?</a:t>
            </a:r>
            <a:endParaRPr lang="en-US" sz="2400" b="1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576255-3C6C-433E-9358-4D2DA8018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3" y="1125414"/>
            <a:ext cx="5083126" cy="482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CB203C-DBA2-4B04-8028-E4852D9CE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512" y="906496"/>
            <a:ext cx="6313487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77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657</Words>
  <Application>Microsoft Office PowerPoint</Application>
  <PresentationFormat>Widescreen</PresentationFormat>
  <Paragraphs>238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Anjum Banu Ismail</dc:creator>
  <cp:lastModifiedBy>Anjum Banu Ismail</cp:lastModifiedBy>
  <cp:revision>9</cp:revision>
  <dcterms:created xsi:type="dcterms:W3CDTF">2021-07-28T16:31:37Z</dcterms:created>
  <dcterms:modified xsi:type="dcterms:W3CDTF">2021-07-29T08:35:35Z</dcterms:modified>
</cp:coreProperties>
</file>