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9" r:id="rId5"/>
    <p:sldId id="260" r:id="rId6"/>
    <p:sldId id="259" r:id="rId7"/>
    <p:sldId id="270" r:id="rId8"/>
    <p:sldId id="262" r:id="rId9"/>
    <p:sldId id="263" r:id="rId10"/>
    <p:sldId id="264" r:id="rId11"/>
    <p:sldId id="265" r:id="rId12"/>
    <p:sldId id="272" r:id="rId13"/>
    <p:sldId id="273" r:id="rId14"/>
    <p:sldId id="274" r:id="rId15"/>
    <p:sldId id="268"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8"/>
    <p:restoredTop sz="79709"/>
  </p:normalViewPr>
  <p:slideViewPr>
    <p:cSldViewPr snapToGrid="0" snapToObjects="1">
      <p:cViewPr>
        <p:scale>
          <a:sx n="118" d="100"/>
          <a:sy n="118" d="100"/>
        </p:scale>
        <p:origin x="-1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5/18/17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tests covers the full requirements for this part of the feature </a:t>
            </a:r>
            <a:r>
              <a:rPr lang="mr-IN" baseline="0" dirty="0" smtClean="0"/>
              <a:t>–</a:t>
            </a:r>
            <a:r>
              <a:rPr lang="en-US" baseline="0" dirty="0" smtClean="0"/>
              <a:t> specifies each drug classification that should be considered an opiate.</a:t>
            </a:r>
            <a:endParaRPr lang="en-US" dirty="0" smtClean="0"/>
          </a:p>
          <a:p>
            <a:pPr marL="171450" indent="-171450">
              <a:buFont typeface="Arial" charset="0"/>
              <a:buChar cha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21781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a:t>
            </a:r>
            <a:r>
              <a:rPr lang="en-US" baseline="0" dirty="0" smtClean="0"/>
              <a:t> test verifies how duration units are expressed.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a full range of cases which will both pass and fail the validation rule.  It depends on both opiate identification and duration parsing logic.</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a full range of cases which will both pass and fail the validation rule.  It depends on both opiate identification and duration parsing logic.</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166997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US" dirty="0"/>
          </a:p>
        </p:txBody>
      </p:sp>
      <p:sp>
        <p:nvSpPr>
          <p:cNvPr id="3" name="Content Placeholder 2"/>
          <p:cNvSpPr>
            <a:spLocks noGrp="1"/>
          </p:cNvSpPr>
          <p:nvPr>
            <p:ph idx="1"/>
          </p:nvPr>
        </p:nvSpPr>
        <p:spPr/>
        <p:txBody>
          <a:bodyPr/>
          <a:lstStyle/>
          <a:p>
            <a:r>
              <a:rPr lang="en-US" dirty="0" smtClean="0"/>
              <a:t>Development driven first by the </a:t>
            </a:r>
            <a:r>
              <a:rPr lang="en-US" dirty="0" err="1" smtClean="0"/>
              <a:t>Fitnesse</a:t>
            </a:r>
            <a:r>
              <a:rPr lang="en-US" dirty="0" smtClean="0"/>
              <a:t> / Service tests that describe the </a:t>
            </a:r>
            <a:r>
              <a:rPr lang="en-US" dirty="0" err="1" smtClean="0"/>
              <a:t>requirments</a:t>
            </a:r>
            <a:r>
              <a:rPr lang="en-US" dirty="0" smtClean="0"/>
              <a:t>.  Developer pairs with customer / analysts to complete </a:t>
            </a:r>
            <a:r>
              <a:rPr lang="en-US" dirty="0" err="1" smtClean="0"/>
              <a:t>fitnesse</a:t>
            </a:r>
            <a:r>
              <a:rPr lang="en-US" dirty="0" smtClean="0"/>
              <a:t> tests if necessary.</a:t>
            </a:r>
          </a:p>
          <a:p>
            <a:endParaRPr lang="en-US" dirty="0"/>
          </a:p>
          <a:p>
            <a:r>
              <a:rPr lang="en-US" dirty="0"/>
              <a:t>Unit tests written as code to implement </a:t>
            </a:r>
            <a:r>
              <a:rPr lang="en-US" dirty="0" smtClean="0"/>
              <a:t>as code built up to implement requirement.</a:t>
            </a:r>
            <a:endParaRPr lang="en-US" dirty="0"/>
          </a:p>
          <a:p>
            <a:endParaRPr lang="en-US" dirty="0"/>
          </a:p>
        </p:txBody>
      </p:sp>
    </p:spTree>
    <p:extLst>
      <p:ext uri="{BB962C8B-B14F-4D97-AF65-F5344CB8AC3E}">
        <p14:creationId xmlns:p14="http://schemas.microsoft.com/office/powerpoint/2010/main" val="125485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4551201"/>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43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2677656"/>
          </a:xfrm>
          <a:prstGeom prst="rect">
            <a:avLst/>
          </a:prstGeom>
        </p:spPr>
        <p:txBody>
          <a:bodyPr wrap="square">
            <a:spAutoFit/>
          </a:bodyPr>
          <a:lstStyle/>
          <a:p>
            <a:pPr marL="285750" indent="-285750">
              <a:buFont typeface="Arial" charset="0"/>
              <a:buChar char="•"/>
            </a:pPr>
            <a:r>
              <a:rPr lang="en-US" sz="2400" dirty="0" smtClean="0"/>
              <a:t>Foundational base of unit tests.</a:t>
            </a:r>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endParaRPr lang="en-US" sz="2400" dirty="0"/>
          </a:p>
        </p:txBody>
      </p:sp>
    </p:spTree>
    <p:extLst>
      <p:ext uri="{BB962C8B-B14F-4D97-AF65-F5344CB8AC3E}">
        <p14:creationId xmlns:p14="http://schemas.microsoft.com/office/powerpoint/2010/main" val="39915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89364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Many teams observed with high percentage of automated tests through the UI.</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pPr>
            <a:r>
              <a:rPr lang="en-US" sz="2400" dirty="0" smtClean="0"/>
              <a:t>Unit tests are easy for developers to write, usually in same language as application.</a:t>
            </a:r>
          </a:p>
          <a:p>
            <a:pPr marL="285750" indent="-285750">
              <a:buFont typeface="Arial" charset="0"/>
              <a:buChar char="•"/>
            </a:pPr>
            <a:r>
              <a:rPr lang="en-US" sz="2400" dirty="0" smtClean="0"/>
              <a:t>Application logic can be tested independent of UI in Service level tests - few teams observed doing this.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a:t>
            </a:r>
            <a:r>
              <a:rPr lang="en-US" dirty="0" smtClean="0"/>
              <a:t>hree Layers of the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5142"/>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Services</a:t>
                      </a:r>
                      <a:endParaRPr lang="en-US" dirty="0"/>
                    </a:p>
                  </a:txBody>
                  <a:tcPr/>
                </a:tc>
                <a:tc>
                  <a:txBody>
                    <a:bodyPr/>
                    <a:lstStyle/>
                    <a:p>
                      <a:r>
                        <a:rPr lang="en-US" dirty="0" smtClean="0"/>
                        <a:t>Test the User Interface</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Speed</a:t>
                      </a:r>
                      <a:r>
                        <a:rPr lang="en-US" baseline="0" dirty="0" smtClean="0"/>
                        <a:t> / Cost</a:t>
                      </a:r>
                      <a:endParaRPr lang="en-US" dirty="0"/>
                    </a:p>
                  </a:txBody>
                  <a:tcPr/>
                </a:tc>
                <a:tc>
                  <a:txBody>
                    <a:bodyPr/>
                    <a:lstStyle/>
                    <a:p>
                      <a:r>
                        <a:rPr lang="en-US" dirty="0" smtClean="0"/>
                        <a:t>Fast / Low</a:t>
                      </a:r>
                      <a:endParaRPr lang="en-US" dirty="0"/>
                    </a:p>
                  </a:txBody>
                  <a:tcPr/>
                </a:tc>
                <a:tc>
                  <a:txBody>
                    <a:bodyPr/>
                    <a:lstStyle/>
                    <a:p>
                      <a:r>
                        <a:rPr lang="en-US" dirty="0" smtClean="0"/>
                        <a:t>Fast to Medium /</a:t>
                      </a:r>
                      <a:r>
                        <a:rPr lang="en-US" baseline="0" dirty="0" smtClean="0"/>
                        <a:t> Medium</a:t>
                      </a:r>
                      <a:endParaRPr lang="en-US" dirty="0"/>
                    </a:p>
                  </a:txBody>
                  <a:tcPr/>
                </a:tc>
                <a:tc>
                  <a:txBody>
                    <a:bodyPr/>
                    <a:lstStyle/>
                    <a:p>
                      <a:r>
                        <a:rPr lang="en-US" dirty="0" smtClean="0"/>
                        <a:t>Slow / High</a:t>
                      </a:r>
                      <a:endParaRPr lang="en-US" dirty="0"/>
                    </a:p>
                  </a:txBody>
                  <a:tcPr/>
                </a:tc>
              </a:tr>
            </a:tbl>
          </a:graphicData>
        </a:graphic>
      </p:graphicFrame>
      <p:sp>
        <p:nvSpPr>
          <p:cNvPr id="6" name="TextBox 5"/>
          <p:cNvSpPr txBox="1"/>
          <p:nvPr/>
        </p:nvSpPr>
        <p:spPr>
          <a:xfrm>
            <a:off x="950494" y="5462337"/>
            <a:ext cx="10219272" cy="369332"/>
          </a:xfrm>
          <a:prstGeom prst="rect">
            <a:avLst/>
          </a:prstGeom>
          <a:noFill/>
        </p:spPr>
        <p:txBody>
          <a:bodyPr wrap="none" rtlCol="0">
            <a:spAutoFit/>
          </a:bodyPr>
          <a:lstStyle/>
          <a:p>
            <a:r>
              <a:rPr lang="en-US" dirty="0" err="1" smtClean="0"/>
              <a:t>Orthagonal</a:t>
            </a:r>
            <a:r>
              <a:rPr lang="en-US" dirty="0" smtClean="0"/>
              <a:t> Concepts: Integration Tests, End to End tests.  Decide what the above layers mean to your team.</a:t>
            </a:r>
            <a:endParaRPr lang="en-US" dirty="0"/>
          </a:p>
        </p:txBody>
      </p:sp>
    </p:spTree>
    <p:extLst>
      <p:ext uri="{BB962C8B-B14F-4D97-AF65-F5344CB8AC3E}">
        <p14:creationId xmlns:p14="http://schemas.microsoft.com/office/powerpoint/2010/main" val="201415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Team must have a shared understanding of the purpose of the various test layers.</a:t>
            </a:r>
          </a:p>
          <a:p>
            <a:r>
              <a:rPr lang="en-US" dirty="0" smtClean="0"/>
              <a:t>Decisions must be made as to what parts of a feature to test how and in each layer.</a:t>
            </a:r>
          </a:p>
          <a:p>
            <a:r>
              <a:rPr lang="en-US" dirty="0" smtClean="0"/>
              <a:t>Customer participation with service level tests may be hard to obtain.</a:t>
            </a:r>
            <a:endParaRPr lang="en-US" dirty="0"/>
          </a:p>
          <a:p>
            <a:r>
              <a:rPr lang="en-US" dirty="0" smtClean="0"/>
              <a:t>Communication issues between different test authors resulting in duplication or gaps.</a:t>
            </a:r>
          </a:p>
        </p:txBody>
      </p:sp>
    </p:spTree>
    <p:extLst>
      <p:ext uri="{BB962C8B-B14F-4D97-AF65-F5344CB8AC3E}">
        <p14:creationId xmlns:p14="http://schemas.microsoft.com/office/powerpoint/2010/main" val="62393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Pyramid For a Prescribing Application Feature</a:t>
            </a:r>
            <a:endParaRPr lang="en-US" sz="4000" dirty="0"/>
          </a:p>
        </p:txBody>
      </p:sp>
      <p:sp>
        <p:nvSpPr>
          <p:cNvPr id="3" name="Content Placeholder 2"/>
          <p:cNvSpPr>
            <a:spLocks noGrp="1"/>
          </p:cNvSpPr>
          <p:nvPr>
            <p:ph idx="1"/>
          </p:nvPr>
        </p:nvSpPr>
        <p:spPr/>
        <p:txBody>
          <a:bodyPr/>
          <a:lstStyle/>
          <a:p>
            <a:r>
              <a:rPr lang="en-US" dirty="0" smtClean="0"/>
              <a:t>Examine how a team distributed tests for a feature of a real medication prescribing application.</a:t>
            </a:r>
          </a:p>
          <a:p>
            <a:r>
              <a:rPr lang="en-US" dirty="0" smtClean="0"/>
              <a:t>Discuss process, team composition, technical tools used.</a:t>
            </a:r>
          </a:p>
          <a:p>
            <a:r>
              <a:rPr lang="en-US" dirty="0" smtClean="0"/>
              <a:t>Look at and run working code and tests in the various layers in a demo application based on the production prescribing application.</a:t>
            </a:r>
          </a:p>
          <a:p>
            <a:r>
              <a:rPr lang="en-US" dirty="0" smtClean="0"/>
              <a:t>Prescribing Application is a web-based application with a rich front-end with most business logic implemented on back-end server.</a:t>
            </a:r>
            <a:endParaRPr lang="en-US" dirty="0"/>
          </a:p>
        </p:txBody>
      </p:sp>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Composition and Tools</a:t>
            </a:r>
            <a:endParaRPr lang="en-US" dirty="0"/>
          </a:p>
        </p:txBody>
      </p:sp>
      <p:sp>
        <p:nvSpPr>
          <p:cNvPr id="3" name="Content Placeholder 2"/>
          <p:cNvSpPr>
            <a:spLocks noGrp="1"/>
          </p:cNvSpPr>
          <p:nvPr>
            <p:ph idx="1"/>
          </p:nvPr>
        </p:nvSpPr>
        <p:spPr/>
        <p:txBody>
          <a:bodyPr/>
          <a:lstStyle/>
          <a:p>
            <a:r>
              <a:rPr lang="en-US" dirty="0" smtClean="0"/>
              <a:t>Team included developers, UX engineers, domain specialists (business analyst, clinician product owner), and QA.</a:t>
            </a:r>
          </a:p>
          <a:p>
            <a:r>
              <a:rPr lang="en-US" dirty="0" smtClean="0"/>
              <a:t>Everyone not seated in same room, but all developers in one team room and close daily collaboration between everyone.</a:t>
            </a:r>
          </a:p>
          <a:p>
            <a:r>
              <a:rPr lang="en-US" dirty="0" smtClean="0"/>
              <a:t>Working in Sprints / Iterations.</a:t>
            </a:r>
          </a:p>
          <a:p>
            <a:endParaRPr lang="en-US" dirty="0" smtClean="0"/>
          </a:p>
          <a:p>
            <a:endParaRPr lang="en-US" dirty="0" smtClean="0"/>
          </a:p>
        </p:txBody>
      </p:sp>
    </p:spTree>
    <p:extLst>
      <p:ext uri="{BB962C8B-B14F-4D97-AF65-F5344CB8AC3E}">
        <p14:creationId xmlns:p14="http://schemas.microsoft.com/office/powerpoint/2010/main" val="166795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Prescribing Feature:  Limit Opiate Rx Duration</a:t>
            </a:r>
            <a:endParaRPr lang="en-US" dirty="0"/>
          </a:p>
        </p:txBody>
      </p:sp>
      <p:sp>
        <p:nvSpPr>
          <p:cNvPr id="3" name="Content Placeholder 2"/>
          <p:cNvSpPr>
            <a:spLocks noGrp="1"/>
          </p:cNvSpPr>
          <p:nvPr>
            <p:ph idx="1"/>
          </p:nvPr>
        </p:nvSpPr>
        <p:spPr>
          <a:xfrm>
            <a:off x="838200" y="1825625"/>
            <a:ext cx="9971314" cy="1875518"/>
          </a:xfrm>
        </p:spPr>
        <p:txBody>
          <a:bodyPr>
            <a:normAutofit fontScale="85000" lnSpcReduction="10000"/>
          </a:bodyPr>
          <a:lstStyle/>
          <a:p>
            <a:r>
              <a:rPr lang="en-US" dirty="0" smtClean="0"/>
              <a:t>When clinician is prescribing Opiates or Benzodiazepines, limit the duration of the prescription to 30 days or under.</a:t>
            </a:r>
          </a:p>
          <a:p>
            <a:r>
              <a:rPr lang="en-US" dirty="0" smtClean="0"/>
              <a:t>Reject prescription and display explanation to clinician if this rule violated.</a:t>
            </a:r>
          </a:p>
          <a:p>
            <a:r>
              <a:rPr lang="en-US" dirty="0" smtClean="0"/>
              <a:t>This rule will be added to existing prescription validation rules run on server.</a:t>
            </a:r>
            <a:endParaRPr lang="en-US" dirty="0"/>
          </a:p>
        </p:txBody>
      </p:sp>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2329</TotalTime>
  <Words>1044</Words>
  <Application>Microsoft Macintosh PowerPoint</Application>
  <PresentationFormat>Widescreen</PresentationFormat>
  <Paragraphs>116</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The Software Testing Pyramid: A Concrete Example</vt:lpstr>
      <vt:lpstr>Mike Cohn’s Test Pyramid</vt:lpstr>
      <vt:lpstr>Motivations</vt:lpstr>
      <vt:lpstr>The Three Layers of the Pyramid</vt:lpstr>
      <vt:lpstr>Challenges</vt:lpstr>
      <vt:lpstr>Test Pyramid For a Prescribing Application Feature</vt:lpstr>
      <vt:lpstr>Team Composition and Tools</vt:lpstr>
      <vt:lpstr>Prescribing Feature:  Limit Opiate Rx Duration</vt:lpstr>
      <vt:lpstr>Feature Test Plan</vt:lpstr>
      <vt:lpstr>Implementation Process</vt:lpstr>
      <vt:lpstr>Identify Opiates / Benzos</vt:lpstr>
      <vt:lpstr>Calculate Duration in Days</vt:lpstr>
      <vt:lpstr>Duration Validation Rule Applied</vt:lpstr>
      <vt:lpstr>Inform User in UI if Rule Violated</vt:lpstr>
      <vt:lpstr>Summary</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52</cp:revision>
  <dcterms:created xsi:type="dcterms:W3CDTF">2017-03-24T22:03:26Z</dcterms:created>
  <dcterms:modified xsi:type="dcterms:W3CDTF">2017-05-18T22:17:05Z</dcterms:modified>
</cp:coreProperties>
</file>