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9" r:id="rId5"/>
    <p:sldId id="260" r:id="rId6"/>
    <p:sldId id="259" r:id="rId7"/>
    <p:sldId id="262" r:id="rId8"/>
    <p:sldId id="263" r:id="rId9"/>
    <p:sldId id="265" r:id="rId10"/>
    <p:sldId id="272" r:id="rId11"/>
    <p:sldId id="273" r:id="rId12"/>
    <p:sldId id="274"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p:restoredTop sz="79709"/>
  </p:normalViewPr>
  <p:slideViewPr>
    <p:cSldViewPr snapToGrid="0" snapToObjects="1">
      <p:cViewPr>
        <p:scale>
          <a:sx n="99" d="100"/>
          <a:sy n="99" d="100"/>
        </p:scale>
        <p:origin x="6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7/18/17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a:t>
            </a:r>
            <a:r>
              <a:rPr lang="en-US" baseline="0" dirty="0" smtClean="0"/>
              <a:t> test verifies how duration units are expressed.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Automated test</a:t>
            </a:r>
            <a:r>
              <a:rPr lang="en-US" baseline="0" dirty="0" smtClean="0"/>
              <a:t> distribution by purpose and type.</a:t>
            </a:r>
            <a:endParaRPr lang="en-US" dirty="0" smtClean="0"/>
          </a:p>
          <a:p>
            <a:endParaRPr lang="en-US" dirty="0" smtClean="0"/>
          </a:p>
          <a:p>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a:t>
            </a:r>
            <a:r>
              <a:rPr lang="mr-IN" dirty="0" smtClean="0"/>
              <a:t>–</a:t>
            </a:r>
            <a:r>
              <a:rPr lang="en-US" dirty="0" smtClean="0"/>
              <a:t> business</a:t>
            </a:r>
            <a:r>
              <a:rPr lang="en-US" baseline="0" dirty="0" smtClean="0"/>
              <a:t> logic of application </a:t>
            </a:r>
            <a:r>
              <a:rPr lang="mr-IN" baseline="0" dirty="0" smtClean="0"/>
              <a:t>–</a:t>
            </a:r>
            <a:r>
              <a:rPr lang="en-US" baseline="0" dirty="0" smtClean="0"/>
              <a:t> responds to inputs with outputs.  (Calculator example from Cohn article).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Cohn, 2009:</a:t>
            </a:r>
            <a:r>
              <a:rPr lang="en-US" baseline="0" dirty="0" smtClean="0"/>
              <a:t>  “</a:t>
            </a:r>
            <a:r>
              <a:rPr lang="en-US" sz="1200" b="0" i="0" kern="1200" dirty="0" smtClean="0">
                <a:solidFill>
                  <a:schemeClr val="tx1"/>
                </a:solidFill>
                <a:effectLst/>
                <a:latin typeface="+mn-lt"/>
                <a:ea typeface="+mn-ea"/>
                <a:cs typeface="+mn-cs"/>
              </a:rPr>
              <a:t>a service is something the application does in response to some input or set of inputs.”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Orthogonal Concepts: Integration Tests, End to End tests.  Decide what the above layers mean to your team.</a:t>
            </a:r>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going to happen by happy accident.  What tools will be used, how to divvy up test coverage</a:t>
            </a:r>
            <a:r>
              <a:rPr lang="en-US" baseline="0" dirty="0" smtClean="0"/>
              <a:t> for a feature across those tools without gaps or duplication </a:t>
            </a:r>
            <a:r>
              <a:rPr lang="mr-IN" baseline="0" dirty="0" smtClean="0"/>
              <a:t>–</a:t>
            </a:r>
            <a:r>
              <a:rPr lang="en-US" baseline="0" dirty="0" smtClean="0"/>
              <a:t> all requires intentional work and communication.</a:t>
            </a:r>
          </a:p>
          <a:p>
            <a:endParaRPr lang="en-US" baseline="0" dirty="0" smtClean="0"/>
          </a:p>
          <a:p>
            <a:r>
              <a:rPr lang="en-US" baseline="0" dirty="0" smtClean="0"/>
              <a:t>This presentation:  Look at sample app based on real-world clinical application and its tests </a:t>
            </a:r>
            <a:r>
              <a:rPr lang="mr-IN" baseline="0" dirty="0" smtClean="0"/>
              <a:t>–</a:t>
            </a:r>
            <a:r>
              <a:rPr lang="en-US" baseline="0" dirty="0" smtClean="0"/>
              <a:t> see how pyramid constructed, discuss process and tools that were used for real application’s tests.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Testing crucial for clinical applications at VUMC </a:t>
            </a:r>
            <a:r>
              <a:rPr lang="mr-IN" dirty="0" smtClean="0"/>
              <a:t>–</a:t>
            </a:r>
            <a:r>
              <a:rPr lang="en-US" dirty="0" smtClean="0"/>
              <a:t> apps are used directly for patient care.  </a:t>
            </a:r>
          </a:p>
          <a:p>
            <a:pPr marL="171450" indent="-171450">
              <a:buFont typeface="Arial" charset="0"/>
              <a:buChar char="•"/>
            </a:pPr>
            <a:r>
              <a:rPr lang="en-US" dirty="0" smtClean="0"/>
              <a:t>Spend a lot of time thinking about testing</a:t>
            </a:r>
            <a:r>
              <a:rPr lang="en-US" baseline="0" dirty="0" smtClean="0"/>
              <a:t> strategies, tools, improving automation.  </a:t>
            </a:r>
          </a:p>
          <a:p>
            <a:pPr marL="171450" indent="-171450">
              <a:buFont typeface="Arial" charset="0"/>
              <a:buChar char="•"/>
            </a:pPr>
            <a:r>
              <a:rPr lang="en-US" baseline="0" dirty="0" smtClean="0"/>
              <a:t>Sample prescribing web app, derived from real app, only has one feature, but shows some of this care and intention regarding testing.</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feature to state, but there</a:t>
            </a:r>
            <a:r>
              <a:rPr lang="en-US" baseline="0" dirty="0" smtClean="0"/>
              <a:t> are a number of aspects to implement.</a:t>
            </a:r>
          </a:p>
          <a:p>
            <a:pPr marL="171450" indent="-171450">
              <a:buFont typeface="Arial" charset="0"/>
              <a:buChar char="•"/>
            </a:pPr>
            <a:r>
              <a:rPr lang="en-US" baseline="0" dirty="0" smtClean="0"/>
              <a:t>Must identify opiates</a:t>
            </a:r>
          </a:p>
          <a:p>
            <a:pPr marL="171450" indent="-171450">
              <a:buFont typeface="Arial" charset="0"/>
              <a:buChar char="•"/>
            </a:pPr>
            <a:r>
              <a:rPr lang="en-US" baseline="0" dirty="0" smtClean="0"/>
              <a:t>Must recognize number of days from text entered by user</a:t>
            </a:r>
          </a:p>
          <a:p>
            <a:pPr marL="171450" indent="-171450">
              <a:buFont typeface="Arial" charset="0"/>
              <a:buChar char="•"/>
            </a:pPr>
            <a:r>
              <a:rPr lang="en-US" baseline="0" dirty="0" smtClean="0"/>
              <a:t>Must apply business rule based on these two components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Team</a:t>
            </a:r>
            <a:r>
              <a:rPr lang="en-US" baseline="0" dirty="0" smtClean="0"/>
              <a:t> for real application often discussed testing details </a:t>
            </a:r>
            <a:r>
              <a:rPr lang="mr-IN" baseline="0" dirty="0" smtClean="0"/>
              <a:t>–</a:t>
            </a:r>
            <a:r>
              <a:rPr lang="en-US" baseline="0" dirty="0" smtClean="0"/>
              <a:t> what will be tested in which medium, authored by whom.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The testing tools at each level were ones used by real application team </a:t>
            </a:r>
            <a:r>
              <a:rPr lang="mr-IN" baseline="0" dirty="0" smtClean="0"/>
              <a:t>–</a:t>
            </a:r>
            <a:r>
              <a:rPr lang="en-US" baseline="0" dirty="0" smtClean="0"/>
              <a:t> note that tools don’t dictate level / granularity of tests </a:t>
            </a:r>
            <a:r>
              <a:rPr lang="mr-IN" baseline="0" dirty="0" smtClean="0"/>
              <a:t>–</a:t>
            </a:r>
            <a:r>
              <a:rPr lang="en-US" baseline="0" dirty="0" smtClean="0"/>
              <a:t> all three could be done with unit testing tool.  </a:t>
            </a:r>
            <a:r>
              <a:rPr lang="en-US" baseline="0" dirty="0" err="1" smtClean="0"/>
              <a:t>Fitnesse</a:t>
            </a:r>
            <a:r>
              <a:rPr lang="en-US" baseline="0" dirty="0" smtClean="0"/>
              <a:t> is chosen for service testing by this team due to visibility and participation of customers</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tests covers the full requirements for this part of the feature </a:t>
            </a:r>
            <a:r>
              <a:rPr lang="mr-IN" baseline="0" dirty="0" smtClean="0"/>
              <a:t>–</a:t>
            </a:r>
            <a:r>
              <a:rPr lang="en-US" baseline="0" dirty="0" smtClean="0"/>
              <a:t> specifies each drug classification that should be considered an opiate.</a:t>
            </a:r>
            <a:endParaRPr lang="en-US" dirty="0" smtClean="0"/>
          </a:p>
          <a:p>
            <a:pPr marL="171450" indent="-171450">
              <a:buFont typeface="Arial" charset="0"/>
              <a:buChar cha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6576536"/>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Java)</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43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2677656"/>
          </a:xfrm>
          <a:prstGeom prst="rect">
            <a:avLst/>
          </a:prstGeom>
        </p:spPr>
        <p:txBody>
          <a:bodyPr wrap="square">
            <a:spAutoFit/>
          </a:bodyPr>
          <a:lstStyle/>
          <a:p>
            <a:pPr marL="285750" indent="-285750">
              <a:buFont typeface="Arial" charset="0"/>
              <a:buChar char="•"/>
            </a:pPr>
            <a:r>
              <a:rPr lang="en-US" sz="2400" dirty="0" smtClean="0"/>
              <a:t>Foundational base of unit tests.</a:t>
            </a:r>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endParaRPr lang="en-US" sz="24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524315"/>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defRPr/>
            </a:pPr>
            <a:r>
              <a:rPr lang="en-US" sz="2400" dirty="0"/>
              <a:t>Many teams observed with high percentage of automated tests through the UI</a:t>
            </a:r>
            <a:r>
              <a:rPr lang="en-US" sz="2400" dirty="0" smtClean="0"/>
              <a:t>.</a:t>
            </a:r>
          </a:p>
          <a:p>
            <a:pPr marL="285750" indent="-285750">
              <a:buFont typeface="Arial" charset="0"/>
              <a:buChar char="•"/>
            </a:pPr>
            <a:r>
              <a:rPr lang="en-US" sz="2400" dirty="0" smtClean="0"/>
              <a:t>Unit tests are easy for developers to write, usually in same language as application.</a:t>
            </a:r>
          </a:p>
          <a:p>
            <a:pPr marL="285750" indent="-285750">
              <a:buFont typeface="Arial" charset="0"/>
              <a:buChar char="•"/>
            </a:pPr>
            <a:r>
              <a:rPr lang="en-US" sz="2400" dirty="0" smtClean="0"/>
              <a:t>Application logic can be tested independent of UI in Service level tests.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a:t>
            </a:r>
            <a:r>
              <a:rPr lang="en-US" dirty="0" smtClean="0"/>
              <a:t>hree Layers of the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5142"/>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Services</a:t>
                      </a:r>
                      <a:endParaRPr lang="en-US" dirty="0"/>
                    </a:p>
                  </a:txBody>
                  <a:tcPr/>
                </a:tc>
                <a:tc>
                  <a:txBody>
                    <a:bodyPr/>
                    <a:lstStyle/>
                    <a:p>
                      <a:r>
                        <a:rPr lang="en-US" dirty="0" smtClean="0"/>
                        <a:t>Test the User Interface</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Speed</a:t>
                      </a:r>
                      <a:r>
                        <a:rPr lang="en-US" baseline="0" dirty="0" smtClean="0"/>
                        <a:t> / Cost</a:t>
                      </a:r>
                      <a:endParaRPr lang="en-US" dirty="0"/>
                    </a:p>
                  </a:txBody>
                  <a:tcPr/>
                </a:tc>
                <a:tc>
                  <a:txBody>
                    <a:bodyPr/>
                    <a:lstStyle/>
                    <a:p>
                      <a:r>
                        <a:rPr lang="en-US" dirty="0" smtClean="0"/>
                        <a:t>Fast / Low</a:t>
                      </a:r>
                      <a:endParaRPr lang="en-US" dirty="0"/>
                    </a:p>
                  </a:txBody>
                  <a:tcPr/>
                </a:tc>
                <a:tc>
                  <a:txBody>
                    <a:bodyPr/>
                    <a:lstStyle/>
                    <a:p>
                      <a:r>
                        <a:rPr lang="en-US" dirty="0" smtClean="0"/>
                        <a:t>Fast to Medium /</a:t>
                      </a:r>
                      <a:r>
                        <a:rPr lang="en-US" baseline="0" dirty="0" smtClean="0"/>
                        <a:t> Medium</a:t>
                      </a:r>
                      <a:endParaRPr lang="en-US" dirty="0"/>
                    </a:p>
                  </a:txBody>
                  <a:tcPr/>
                </a:tc>
                <a:tc>
                  <a:txBody>
                    <a:bodyPr/>
                    <a:lstStyle/>
                    <a:p>
                      <a:r>
                        <a:rPr lang="en-US" dirty="0" smtClean="0"/>
                        <a:t>Slow / High</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p>
          <a:p>
            <a:r>
              <a:rPr lang="en-US" dirty="0" smtClean="0"/>
              <a:t>Shared Understanding</a:t>
            </a:r>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2768</TotalTime>
  <Words>1244</Words>
  <Application>Microsoft Macintosh PowerPoint</Application>
  <PresentationFormat>Widescreen</PresentationFormat>
  <Paragraphs>140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The Software Testing Pyramid: A Concrete Example</vt:lpstr>
      <vt:lpstr>Mike Cohn’s Test Pyramid</vt:lpstr>
      <vt:lpstr>Motivations</vt:lpstr>
      <vt:lpstr>The Three Layers of the Pyramid</vt:lpstr>
      <vt:lpstr>Challenges</vt:lpstr>
      <vt:lpstr>Sample Application</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78</cp:revision>
  <dcterms:created xsi:type="dcterms:W3CDTF">2017-03-24T22:03:26Z</dcterms:created>
  <dcterms:modified xsi:type="dcterms:W3CDTF">2017-07-18T22:22:12Z</dcterms:modified>
</cp:coreProperties>
</file>