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9" r:id="rId5"/>
    <p:sldId id="260" r:id="rId6"/>
    <p:sldId id="259" r:id="rId7"/>
    <p:sldId id="27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68"/>
    <p:restoredTop sz="94640"/>
  </p:normalViewPr>
  <p:slideViewPr>
    <p:cSldViewPr snapToGrid="0" snapToObjects="1">
      <p:cViewPr>
        <p:scale>
          <a:sx n="103" d="100"/>
          <a:sy n="103" d="100"/>
        </p:scale>
        <p:origin x="40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E71193-F4DE-7347-96CF-6A9725F5B501}" type="datetimeFigureOut">
              <a:rPr lang="en-US" smtClean="0"/>
              <a:t>5/5/17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CB0DF1-2E1C-3F45-9F83-336FA6343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92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B0DF1-2E1C-3F45-9F83-336FA63434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74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79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5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1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35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3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56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88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4747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190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3738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296" y="5920345"/>
            <a:ext cx="1375007" cy="78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600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weaverj/testpyramidexample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s://github.com/weaverj/testpyramidexample/blob/master/rxdemo-server/src/main/test/rxdemo/drug/OpiatesDrugConceptShould.java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Software Testing Pyramid:</a:t>
            </a:r>
            <a:br>
              <a:rPr lang="en-US" dirty="0" smtClean="0"/>
            </a:br>
            <a:r>
              <a:rPr lang="en-US" dirty="0" smtClean="0"/>
              <a:t>A Concrete 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599" y="3657600"/>
            <a:ext cx="4876801" cy="1392702"/>
          </a:xfrm>
        </p:spPr>
        <p:txBody>
          <a:bodyPr>
            <a:normAutofit fontScale="47500" lnSpcReduction="20000"/>
          </a:bodyPr>
          <a:lstStyle/>
          <a:p>
            <a:r>
              <a:rPr lang="en-US" sz="5100" dirty="0" smtClean="0"/>
              <a:t>Jim Weaver</a:t>
            </a:r>
          </a:p>
          <a:p>
            <a:r>
              <a:rPr lang="en-US" sz="5100" dirty="0" smtClean="0"/>
              <a:t>Vanderbilt University Medical Center</a:t>
            </a:r>
          </a:p>
          <a:p>
            <a:r>
              <a:rPr lang="en-US" sz="5100" dirty="0" smtClean="0"/>
              <a:t>(</a:t>
            </a:r>
            <a:r>
              <a:rPr lang="en-US" sz="5100" dirty="0" err="1" smtClean="0"/>
              <a:t>weaver.je@gmail.com</a:t>
            </a:r>
            <a:r>
              <a:rPr lang="en-US" sz="5100" dirty="0" smtClean="0"/>
              <a:t>)</a:t>
            </a:r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928424" y="5197939"/>
            <a:ext cx="6623539" cy="11535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Source Code and Tests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github.com/weaverj/testpyramidexample</a:t>
            </a:r>
            <a:endParaRPr lang="en-US" dirty="0" smtClean="0"/>
          </a:p>
          <a:p>
            <a:r>
              <a:rPr lang="en-US" dirty="0" smtClean="0"/>
              <a:t>Selenium tests: Cindy </a:t>
            </a:r>
            <a:r>
              <a:rPr lang="en-US" dirty="0" err="1" smtClean="0"/>
              <a:t>Leffler</a:t>
            </a:r>
            <a:r>
              <a:rPr lang="en-US" dirty="0" smtClean="0"/>
              <a:t>, VUMC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790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Development driven first by the </a:t>
            </a:r>
            <a:r>
              <a:rPr lang="en-US" dirty="0" err="1" smtClean="0"/>
              <a:t>Fitnesse</a:t>
            </a:r>
            <a:r>
              <a:rPr lang="en-US" dirty="0" smtClean="0"/>
              <a:t> / Service tests that describe the </a:t>
            </a:r>
            <a:r>
              <a:rPr lang="en-US" dirty="0" err="1" smtClean="0"/>
              <a:t>requirments</a:t>
            </a:r>
            <a:r>
              <a:rPr lang="en-US" dirty="0" smtClean="0"/>
              <a:t>.  Developer pairs with customer / analysts to complete </a:t>
            </a:r>
            <a:r>
              <a:rPr lang="en-US" dirty="0" err="1" smtClean="0"/>
              <a:t>fitnesse</a:t>
            </a:r>
            <a:r>
              <a:rPr lang="en-US" dirty="0" smtClean="0"/>
              <a:t> tests if necessary.</a:t>
            </a:r>
          </a:p>
          <a:p>
            <a:endParaRPr lang="en-US" dirty="0"/>
          </a:p>
          <a:p>
            <a:r>
              <a:rPr lang="en-US" dirty="0"/>
              <a:t>Unit tests written as code to implement </a:t>
            </a:r>
            <a:r>
              <a:rPr lang="en-US" dirty="0" smtClean="0"/>
              <a:t>as code built up to implement requirement.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85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Opiates / Benzos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9393266"/>
              </p:ext>
            </p:extLst>
          </p:nvPr>
        </p:nvGraphicFramePr>
        <p:xfrm>
          <a:off x="838200" y="1481960"/>
          <a:ext cx="105156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9465"/>
                <a:gridCol w="2228335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What does the app </a:t>
                      </a:r>
                      <a:r>
                        <a:rPr lang="en-US" baseline="0" dirty="0" smtClean="0"/>
                        <a:t>need to be able to do to implement this prescribing rule?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 / Junit or Jasmine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Service / </a:t>
                      </a:r>
                      <a:r>
                        <a:rPr lang="en-US" dirty="0" err="1" smtClean="0"/>
                        <a:t>Fitnesse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UI /</a:t>
                      </a:r>
                      <a:r>
                        <a:rPr lang="en-US" baseline="0" dirty="0" smtClean="0"/>
                        <a:t> Selenium + Junit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Identify if drug being prescribed is Opiate or Benzo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211" y="2446727"/>
            <a:ext cx="471771" cy="4717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844" y="2446727"/>
            <a:ext cx="471771" cy="4717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313" y="3173471"/>
            <a:ext cx="6435487" cy="2619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3207948"/>
            <a:ext cx="37317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4"/>
              </a:rPr>
              <a:t>OpiatesDrugConceptShould </a:t>
            </a:r>
            <a:r>
              <a:rPr lang="en-US" dirty="0" smtClean="0"/>
              <a:t>unit test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Verifies </a:t>
            </a:r>
            <a:r>
              <a:rPr lang="en-US" dirty="0" err="1" smtClean="0"/>
              <a:t>OpiateDrugConcept</a:t>
            </a:r>
            <a:r>
              <a:rPr lang="en-US" dirty="0" smtClean="0"/>
              <a:t> class interacts with </a:t>
            </a:r>
            <a:r>
              <a:rPr lang="en-US" dirty="0" err="1" smtClean="0"/>
              <a:t>DispensableDrug</a:t>
            </a:r>
            <a:r>
              <a:rPr lang="en-US" dirty="0" smtClean="0"/>
              <a:t> class to determine if a drug is in concept.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Does not verify entirety of what constitutes a drug in concept, </a:t>
            </a:r>
            <a:r>
              <a:rPr lang="en-US" dirty="0" err="1" smtClean="0"/>
              <a:t>Fitnesse</a:t>
            </a:r>
            <a:r>
              <a:rPr lang="en-US" dirty="0" smtClean="0"/>
              <a:t> test defined by customer will do that. 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201297" y="2918498"/>
            <a:ext cx="457200" cy="2549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685903" y="2807523"/>
            <a:ext cx="450153" cy="5288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73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 /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8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91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4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06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Mike Cohn’s Test Pyramid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21" y="1690688"/>
            <a:ext cx="5669933" cy="3964524"/>
          </a:xfrm>
        </p:spPr>
      </p:pic>
      <p:sp>
        <p:nvSpPr>
          <p:cNvPr id="6" name="Rectangle 5"/>
          <p:cNvSpPr/>
          <p:nvPr/>
        </p:nvSpPr>
        <p:spPr>
          <a:xfrm>
            <a:off x="6096000" y="1690686"/>
            <a:ext cx="44969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Foundational </a:t>
            </a:r>
            <a:r>
              <a:rPr lang="en-US" sz="2400" dirty="0" smtClean="0"/>
              <a:t>base of unit tests.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Minimum necessary tests through user interface.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Service testing in the middle </a:t>
            </a:r>
            <a:r>
              <a:rPr lang="mr-IN" sz="2400" dirty="0" smtClean="0"/>
              <a:t>–</a:t>
            </a:r>
            <a:r>
              <a:rPr lang="en-US" sz="2400" dirty="0" smtClean="0"/>
              <a:t> testing services provided by the application independent of the UI.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150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714" y="2239906"/>
            <a:ext cx="5211762" cy="2871099"/>
          </a:xfrm>
        </p:spPr>
      </p:pic>
      <p:sp>
        <p:nvSpPr>
          <p:cNvPr id="5" name="Rectangle 4"/>
          <p:cNvSpPr/>
          <p:nvPr/>
        </p:nvSpPr>
        <p:spPr>
          <a:xfrm>
            <a:off x="708074" y="1690688"/>
            <a:ext cx="449697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dirty="0" smtClean="0"/>
              <a:t>Many teams observed with high percentage of automated tests through the UI.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dirty="0" smtClean="0"/>
              <a:t>UI tests are slower, more brittle, expensive.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Unit tests are easy for developers to write, usually in same language as application.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Application logic can be tested independent of UI in Service level tests - few teams observed doing this.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86559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T</a:t>
            </a:r>
            <a:r>
              <a:rPr lang="en-US" dirty="0" smtClean="0"/>
              <a:t>hree Layers of the Pyramid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1615142"/>
              </p:ext>
            </p:extLst>
          </p:nvPr>
        </p:nvGraphicFramePr>
        <p:xfrm>
          <a:off x="838200" y="1825625"/>
          <a:ext cx="10359684" cy="32801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9921"/>
                <a:gridCol w="2589921"/>
                <a:gridCol w="2589921"/>
                <a:gridCol w="2589921"/>
              </a:tblGrid>
              <a:tr h="788585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Unit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Service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UI</a:t>
                      </a:r>
                      <a:endParaRPr lang="en-US" sz="2800" dirty="0"/>
                    </a:p>
                  </a:txBody>
                  <a:tcPr/>
                </a:tc>
              </a:tr>
              <a:tr h="788585">
                <a:tc>
                  <a:txBody>
                    <a:bodyPr/>
                    <a:lstStyle/>
                    <a:p>
                      <a:r>
                        <a:rPr lang="en-US" dirty="0" smtClean="0"/>
                        <a:t>Appropriate Purpose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Units of Code, Aid with Design and Code Quality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Business Logic / Services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the User Interface</a:t>
                      </a:r>
                      <a:endParaRPr lang="en-US" dirty="0"/>
                    </a:p>
                  </a:txBody>
                  <a:tcPr/>
                </a:tc>
              </a:tr>
              <a:tr h="788585">
                <a:tc>
                  <a:txBody>
                    <a:bodyPr/>
                    <a:lstStyle/>
                    <a:p>
                      <a:r>
                        <a:rPr lang="en-US" dirty="0" smtClean="0"/>
                        <a:t>Authors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Developers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Customers</a:t>
                      </a:r>
                      <a:r>
                        <a:rPr lang="en-US" baseline="0" dirty="0" smtClean="0"/>
                        <a:t> and Developers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QA automation or Developers</a:t>
                      </a:r>
                      <a:endParaRPr lang="en-US" dirty="0"/>
                    </a:p>
                  </a:txBody>
                  <a:tcPr/>
                </a:tc>
              </a:tr>
              <a:tr h="788585">
                <a:tc>
                  <a:txBody>
                    <a:bodyPr/>
                    <a:lstStyle/>
                    <a:p>
                      <a:r>
                        <a:rPr lang="en-US" dirty="0" smtClean="0"/>
                        <a:t>Speed</a:t>
                      </a:r>
                      <a:r>
                        <a:rPr lang="en-US" baseline="0" dirty="0" smtClean="0"/>
                        <a:t> /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Fast / 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Fast to Medium /</a:t>
                      </a:r>
                      <a:r>
                        <a:rPr lang="en-US" baseline="0" dirty="0" smtClean="0"/>
                        <a:t> 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Slow / High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50494" y="5462337"/>
            <a:ext cx="1021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Orthagonal</a:t>
            </a:r>
            <a:r>
              <a:rPr lang="en-US" dirty="0" smtClean="0"/>
              <a:t> Concepts: Integration Tests, End to End tests.  Decide what the above layers mean to your team.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155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 must have a shared understanding of the purpose of the various test layers.</a:t>
            </a:r>
          </a:p>
          <a:p>
            <a:r>
              <a:rPr lang="en-US" dirty="0" smtClean="0"/>
              <a:t>Decisions must be made as to what parts of a feature to test how and in each layer.</a:t>
            </a:r>
          </a:p>
          <a:p>
            <a:r>
              <a:rPr lang="en-US" dirty="0" smtClean="0"/>
              <a:t>Customer participation with service level tests may be hard to obtain.</a:t>
            </a:r>
            <a:endParaRPr lang="en-US" dirty="0"/>
          </a:p>
          <a:p>
            <a:r>
              <a:rPr lang="en-US" dirty="0" smtClean="0"/>
              <a:t>Communication issues between different test authors resulting in duplication or gaps.</a:t>
            </a:r>
          </a:p>
        </p:txBody>
      </p:sp>
    </p:spTree>
    <p:extLst>
      <p:ext uri="{BB962C8B-B14F-4D97-AF65-F5344CB8AC3E}">
        <p14:creationId xmlns:p14="http://schemas.microsoft.com/office/powerpoint/2010/main" val="623930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Test Pyramid For a Prescribing Application Feature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how a team distributed tests for a feature of a real medication prescribing application.</a:t>
            </a:r>
          </a:p>
          <a:p>
            <a:r>
              <a:rPr lang="en-US" dirty="0" smtClean="0"/>
              <a:t>Discuss process, team composition, technical tools used.</a:t>
            </a:r>
          </a:p>
          <a:p>
            <a:r>
              <a:rPr lang="en-US" dirty="0" smtClean="0"/>
              <a:t>Look at and run working code and tests in the various layers in a demo application based on the production prescribing application.</a:t>
            </a:r>
          </a:p>
          <a:p>
            <a:r>
              <a:rPr lang="en-US" dirty="0" smtClean="0"/>
              <a:t>Prescribing Application is a web-based application with a rich front-end with most business logic implemented on back-end server.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37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Composition and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 included developers, UX engineers, domain specialists (business analyst, clinician product owner), and QA.</a:t>
            </a:r>
          </a:p>
          <a:p>
            <a:r>
              <a:rPr lang="en-US" dirty="0" smtClean="0"/>
              <a:t>Everyone not seated in same room, but all developers in one team room and close daily collaboration between everyone.</a:t>
            </a:r>
          </a:p>
          <a:p>
            <a:r>
              <a:rPr lang="en-US" dirty="0" smtClean="0"/>
              <a:t>Working in Sprints / Iterations.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795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Prescribing Feature:  Limit Opiate Rx Duration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042003" cy="1056471"/>
          </a:xfrm>
        </p:spPr>
        <p:txBody>
          <a:bodyPr/>
          <a:lstStyle/>
          <a:p>
            <a:r>
              <a:rPr lang="en-US" dirty="0" smtClean="0"/>
              <a:t>When clinician is prescribing Opiates or Benzodiazepines, limit the duration of the prescription to 30 days or under.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78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Plan for Feature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98617"/>
              </p:ext>
            </p:extLst>
          </p:nvPr>
        </p:nvGraphicFramePr>
        <p:xfrm>
          <a:off x="838200" y="1825625"/>
          <a:ext cx="105156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9465"/>
                <a:gridCol w="2228335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What does the app </a:t>
                      </a:r>
                      <a:r>
                        <a:rPr lang="en-US" baseline="0" dirty="0" smtClean="0"/>
                        <a:t>need to be able to do to implement this prescribing rule?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 / Junit or Jasmine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Service / </a:t>
                      </a:r>
                      <a:r>
                        <a:rPr lang="en-US" dirty="0" err="1" smtClean="0"/>
                        <a:t>Fitnesse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UI /</a:t>
                      </a:r>
                      <a:r>
                        <a:rPr lang="en-US" baseline="0" dirty="0" smtClean="0"/>
                        <a:t> Selenium + Junit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Identify if drug being prescribed is Opiate or Benzo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Recognize</a:t>
                      </a:r>
                      <a:r>
                        <a:rPr lang="en-US" baseline="0" dirty="0" smtClean="0"/>
                        <a:t> number of days for 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Rule applied to prescription</a:t>
                      </a:r>
                      <a:r>
                        <a:rPr lang="en-US" baseline="0" dirty="0" smtClean="0"/>
                        <a:t> and appropriate response built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9573">
                <a:tc>
                  <a:txBody>
                    <a:bodyPr/>
                    <a:lstStyle/>
                    <a:p>
                      <a:r>
                        <a:rPr lang="en-US" dirty="0" smtClean="0"/>
                        <a:t>Inform</a:t>
                      </a:r>
                      <a:r>
                        <a:rPr lang="en-US" baseline="0" dirty="0" smtClean="0"/>
                        <a:t> user in UI if rule violated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005" y="4887247"/>
            <a:ext cx="471771" cy="4717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211" y="2800556"/>
            <a:ext cx="471771" cy="471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825" y="4178449"/>
            <a:ext cx="471771" cy="4717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826" y="3421526"/>
            <a:ext cx="471771" cy="4717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827" y="2800556"/>
            <a:ext cx="471771" cy="4717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210" y="3421526"/>
            <a:ext cx="471771" cy="4717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210" y="4178449"/>
            <a:ext cx="471771" cy="4717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210" y="4887247"/>
            <a:ext cx="471771" cy="47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95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1378C86E-D085-2143-BC7A-CD7D280D94DE}" vid="{9F6F39BE-D66D-FD49-BE73-58585B627F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1629</TotalTime>
  <Words>606</Words>
  <Application>Microsoft Macintosh PowerPoint</Application>
  <PresentationFormat>Widescreen</PresentationFormat>
  <Paragraphs>76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Mangal</vt:lpstr>
      <vt:lpstr>Arial</vt:lpstr>
      <vt:lpstr>Office Theme</vt:lpstr>
      <vt:lpstr>The Software Testing Pyramid: A Concrete Example</vt:lpstr>
      <vt:lpstr>Mike Cohn’s Test Pyramid</vt:lpstr>
      <vt:lpstr>Motivations</vt:lpstr>
      <vt:lpstr>The Three Layers of the Pyramid</vt:lpstr>
      <vt:lpstr>Challenges</vt:lpstr>
      <vt:lpstr>Test Pyramid For a Prescribing Application Feature</vt:lpstr>
      <vt:lpstr>Team Composition and Tools</vt:lpstr>
      <vt:lpstr>Prescribing Feature:  Limit Opiate Rx Duration</vt:lpstr>
      <vt:lpstr>Test Plan for Feature</vt:lpstr>
      <vt:lpstr>Implementation Process</vt:lpstr>
      <vt:lpstr>Identify Opiates / Benzos</vt:lpstr>
      <vt:lpstr>Unit Tests / Implementation</vt:lpstr>
      <vt:lpstr>UI Tests</vt:lpstr>
      <vt:lpstr>Summary</vt:lpstr>
      <vt:lpstr>References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33</cp:revision>
  <dcterms:created xsi:type="dcterms:W3CDTF">2017-03-24T22:03:26Z</dcterms:created>
  <dcterms:modified xsi:type="dcterms:W3CDTF">2017-05-05T21:17:08Z</dcterms:modified>
</cp:coreProperties>
</file>