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69" r:id="rId5"/>
    <p:sldId id="260" r:id="rId6"/>
    <p:sldId id="259" r:id="rId7"/>
    <p:sldId id="262" r:id="rId8"/>
    <p:sldId id="263" r:id="rId9"/>
    <p:sldId id="265" r:id="rId10"/>
    <p:sldId id="272" r:id="rId11"/>
    <p:sldId id="273" r:id="rId12"/>
    <p:sldId id="274" r:id="rId13"/>
    <p:sldId id="268"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79"/>
    <p:restoredTop sz="79707"/>
  </p:normalViewPr>
  <p:slideViewPr>
    <p:cSldViewPr snapToGrid="0" snapToObjects="1">
      <p:cViewPr>
        <p:scale>
          <a:sx n="99" d="100"/>
          <a:sy n="99" d="100"/>
        </p:scale>
        <p:origin x="600"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E71193-F4DE-7347-96CF-6A9725F5B501}" type="datetimeFigureOut">
              <a:rPr lang="en-US" smtClean="0"/>
              <a:t>6/26/17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CB0DF1-2E1C-3F45-9F83-336FA6343465}" type="slidenum">
              <a:rPr lang="en-US" smtClean="0"/>
              <a:t>‹#›</a:t>
            </a:fld>
            <a:endParaRPr lang="en-US"/>
          </a:p>
        </p:txBody>
      </p:sp>
    </p:spTree>
    <p:extLst>
      <p:ext uri="{BB962C8B-B14F-4D97-AF65-F5344CB8AC3E}">
        <p14:creationId xmlns:p14="http://schemas.microsoft.com/office/powerpoint/2010/main" val="1296692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1</a:t>
            </a:fld>
            <a:endParaRPr lang="en-US"/>
          </a:p>
        </p:txBody>
      </p:sp>
    </p:spTree>
    <p:extLst>
      <p:ext uri="{BB962C8B-B14F-4D97-AF65-F5344CB8AC3E}">
        <p14:creationId xmlns:p14="http://schemas.microsoft.com/office/powerpoint/2010/main" val="8459742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The </a:t>
            </a:r>
            <a:r>
              <a:rPr lang="en-US" baseline="0" dirty="0" err="1" smtClean="0"/>
              <a:t>fitnesse</a:t>
            </a:r>
            <a:r>
              <a:rPr lang="en-US" baseline="0" dirty="0" smtClean="0"/>
              <a:t> test covers a wide variety of parsing scenarios.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Two classes provide the implementation for this part of the feature, </a:t>
            </a:r>
            <a:r>
              <a:rPr lang="en-US" baseline="0" dirty="0" err="1" smtClean="0"/>
              <a:t>EDurationUnit</a:t>
            </a:r>
            <a:r>
              <a:rPr lang="en-US" baseline="0" dirty="0" smtClean="0"/>
              <a:t> and </a:t>
            </a:r>
            <a:r>
              <a:rPr lang="en-US" baseline="0" dirty="0" err="1" smtClean="0"/>
              <a:t>EDurationParser</a:t>
            </a:r>
            <a:r>
              <a:rPr lang="en-US" baseline="0" dirty="0" smtClean="0"/>
              <a:t>.  </a:t>
            </a:r>
            <a:r>
              <a:rPr lang="en-US" baseline="0" dirty="0" err="1" smtClean="0"/>
              <a:t>EDurationUnit</a:t>
            </a:r>
            <a:r>
              <a:rPr lang="en-US" baseline="0" dirty="0" smtClean="0"/>
              <a:t> test verifies how duration units are expressed.  The test for </a:t>
            </a:r>
            <a:r>
              <a:rPr lang="en-US" baseline="0" dirty="0" err="1" smtClean="0"/>
              <a:t>EDurationParser</a:t>
            </a:r>
            <a:r>
              <a:rPr lang="en-US" baseline="0" dirty="0" smtClean="0"/>
              <a:t> covers a few of the duration calculation scenarios covered in the </a:t>
            </a:r>
            <a:r>
              <a:rPr lang="en-US" baseline="0" dirty="0" err="1" smtClean="0"/>
              <a:t>fitnesse</a:t>
            </a:r>
            <a:r>
              <a:rPr lang="en-US" baseline="0" dirty="0" smtClean="0"/>
              <a:t> test, but not the full range </a:t>
            </a:r>
            <a:r>
              <a:rPr lang="mr-IN" baseline="0" dirty="0" smtClean="0"/>
              <a:t>–</a:t>
            </a:r>
            <a:r>
              <a:rPr lang="en-US" baseline="0" dirty="0" smtClean="0"/>
              <a:t> small amount of overlap.</a:t>
            </a:r>
          </a:p>
        </p:txBody>
      </p:sp>
      <p:sp>
        <p:nvSpPr>
          <p:cNvPr id="4" name="Slide Number Placeholder 3"/>
          <p:cNvSpPr>
            <a:spLocks noGrp="1"/>
          </p:cNvSpPr>
          <p:nvPr>
            <p:ph type="sldNum" sz="quarter" idx="10"/>
          </p:nvPr>
        </p:nvSpPr>
        <p:spPr/>
        <p:txBody>
          <a:bodyPr/>
          <a:lstStyle/>
          <a:p>
            <a:fld id="{C0CB0DF1-2E1C-3F45-9F83-336FA6343465}" type="slidenum">
              <a:rPr lang="en-US" smtClean="0"/>
              <a:t>10</a:t>
            </a:fld>
            <a:endParaRPr lang="en-US"/>
          </a:p>
        </p:txBody>
      </p:sp>
    </p:spTree>
    <p:extLst>
      <p:ext uri="{BB962C8B-B14F-4D97-AF65-F5344CB8AC3E}">
        <p14:creationId xmlns:p14="http://schemas.microsoft.com/office/powerpoint/2010/main" val="1190047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The </a:t>
            </a:r>
            <a:r>
              <a:rPr lang="en-US" baseline="0" dirty="0" err="1" smtClean="0"/>
              <a:t>fitnesse</a:t>
            </a:r>
            <a:r>
              <a:rPr lang="en-US" baseline="0" dirty="0" smtClean="0"/>
              <a:t> test covers a full range of cases which will both pass and fail the validation rule.  It depends on both opiate identification and duration parsing logic.</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RxValidator</a:t>
            </a:r>
            <a:r>
              <a:rPr lang="en-US" baseline="0" dirty="0" smtClean="0"/>
              <a:t> is a class for running multiple validation rules, represented by </a:t>
            </a:r>
            <a:r>
              <a:rPr lang="en-US" baseline="0" dirty="0" err="1" smtClean="0"/>
              <a:t>IRxValidationRule</a:t>
            </a:r>
            <a:r>
              <a:rPr lang="en-US" baseline="0" dirty="0" smtClean="0"/>
              <a:t> interface, against a prescription.  Each rule will return an </a:t>
            </a:r>
            <a:r>
              <a:rPr lang="en-US" baseline="0" dirty="0" err="1" smtClean="0"/>
              <a:t>RxValidationResult</a:t>
            </a:r>
            <a:r>
              <a:rPr lang="en-US" baseline="0" dirty="0" smtClean="0"/>
              <a:t> that indicates whether the prescription is valid with respect to that rule, and if not what message should be displayed and which prescription fields are related to the failure if any.  The </a:t>
            </a:r>
            <a:r>
              <a:rPr lang="en-US" baseline="0" dirty="0" err="1" smtClean="0"/>
              <a:t>RxValidatorShould</a:t>
            </a:r>
            <a:r>
              <a:rPr lang="en-US" baseline="0" dirty="0" smtClean="0"/>
              <a:t> unit test verifies this rules runner functions correctly, but using fake rules.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ValidatePrescriptionCommand</a:t>
            </a:r>
            <a:r>
              <a:rPr lang="en-US" baseline="0" dirty="0" smtClean="0"/>
              <a:t> is the initial class invoked to run all prescription validation rules when a prescription is sent from a client browser.  It runs all the rules and returns a response to the client.  </a:t>
            </a:r>
            <a:r>
              <a:rPr lang="en-US" baseline="0" dirty="0" err="1" smtClean="0"/>
              <a:t>ValidationPrescriptionCommandShould</a:t>
            </a:r>
            <a:r>
              <a:rPr lang="en-US" baseline="0" dirty="0" smtClean="0"/>
              <a:t> tests this class with fake rules.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OptateDurationValidationRuleShould</a:t>
            </a:r>
            <a:r>
              <a:rPr lang="en-US" baseline="0" dirty="0" smtClean="0"/>
              <a:t> tests the validation rule used for this feature.  It tests a few scenarios, including edge case like a null drug, but does not cover all business scenarios as they are covered by </a:t>
            </a:r>
            <a:r>
              <a:rPr lang="en-US" baseline="0" dirty="0" err="1" smtClean="0"/>
              <a:t>fitnesse</a:t>
            </a:r>
            <a:r>
              <a:rPr lang="en-US" baseline="0" dirty="0" smtClean="0"/>
              <a:t> test.</a:t>
            </a:r>
          </a:p>
        </p:txBody>
      </p:sp>
      <p:sp>
        <p:nvSpPr>
          <p:cNvPr id="4" name="Slide Number Placeholder 3"/>
          <p:cNvSpPr>
            <a:spLocks noGrp="1"/>
          </p:cNvSpPr>
          <p:nvPr>
            <p:ph type="sldNum" sz="quarter" idx="10"/>
          </p:nvPr>
        </p:nvSpPr>
        <p:spPr/>
        <p:txBody>
          <a:bodyPr/>
          <a:lstStyle/>
          <a:p>
            <a:fld id="{C0CB0DF1-2E1C-3F45-9F83-336FA6343465}" type="slidenum">
              <a:rPr lang="en-US" smtClean="0"/>
              <a:t>11</a:t>
            </a:fld>
            <a:endParaRPr lang="en-US"/>
          </a:p>
        </p:txBody>
      </p:sp>
    </p:spTree>
    <p:extLst>
      <p:ext uri="{BB962C8B-B14F-4D97-AF65-F5344CB8AC3E}">
        <p14:creationId xmlns:p14="http://schemas.microsoft.com/office/powerpoint/2010/main" val="1835565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The </a:t>
            </a:r>
            <a:r>
              <a:rPr lang="en-US" baseline="0" dirty="0" err="1" smtClean="0"/>
              <a:t>fitnesse</a:t>
            </a:r>
            <a:r>
              <a:rPr lang="en-US" baseline="0" dirty="0" smtClean="0"/>
              <a:t> test covers a full range of cases which will both pass and fail the validation rule.  It depends on both opiate identification and duration parsing logic.</a:t>
            </a:r>
          </a:p>
        </p:txBody>
      </p:sp>
      <p:sp>
        <p:nvSpPr>
          <p:cNvPr id="4" name="Slide Number Placeholder 3"/>
          <p:cNvSpPr>
            <a:spLocks noGrp="1"/>
          </p:cNvSpPr>
          <p:nvPr>
            <p:ph type="sldNum" sz="quarter" idx="10"/>
          </p:nvPr>
        </p:nvSpPr>
        <p:spPr/>
        <p:txBody>
          <a:bodyPr/>
          <a:lstStyle/>
          <a:p>
            <a:fld id="{C0CB0DF1-2E1C-3F45-9F83-336FA6343465}" type="slidenum">
              <a:rPr lang="en-US" smtClean="0"/>
              <a:t>12</a:t>
            </a:fld>
            <a:endParaRPr lang="en-US"/>
          </a:p>
        </p:txBody>
      </p:sp>
    </p:spTree>
    <p:extLst>
      <p:ext uri="{BB962C8B-B14F-4D97-AF65-F5344CB8AC3E}">
        <p14:creationId xmlns:p14="http://schemas.microsoft.com/office/powerpoint/2010/main" val="1669979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Specific activities that helped achieve healthy pyramidal </a:t>
            </a:r>
            <a:r>
              <a:rPr lang="en-US" baseline="0" dirty="0" smtClean="0"/>
              <a:t>mix of tests for the real prescribing app.</a:t>
            </a:r>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13</a:t>
            </a:fld>
            <a:endParaRPr lang="en-US"/>
          </a:p>
        </p:txBody>
      </p:sp>
    </p:spTree>
    <p:extLst>
      <p:ext uri="{BB962C8B-B14F-4D97-AF65-F5344CB8AC3E}">
        <p14:creationId xmlns:p14="http://schemas.microsoft.com/office/powerpoint/2010/main" val="859810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14</a:t>
            </a:fld>
            <a:endParaRPr lang="en-US"/>
          </a:p>
        </p:txBody>
      </p:sp>
    </p:spTree>
    <p:extLst>
      <p:ext uri="{BB962C8B-B14F-4D97-AF65-F5344CB8AC3E}">
        <p14:creationId xmlns:p14="http://schemas.microsoft.com/office/powerpoint/2010/main" val="35285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Automated test</a:t>
            </a:r>
            <a:r>
              <a:rPr lang="en-US" baseline="0" dirty="0" smtClean="0"/>
              <a:t> distribution by purpose and type.</a:t>
            </a:r>
            <a:endParaRPr lang="en-US" dirty="0" smtClean="0"/>
          </a:p>
          <a:p>
            <a:endParaRPr lang="en-US" dirty="0" smtClean="0"/>
          </a:p>
          <a:p>
            <a:r>
              <a:rPr lang="en-US" dirty="0" smtClean="0"/>
              <a:t>Google</a:t>
            </a:r>
            <a:r>
              <a:rPr lang="en-US" baseline="0" dirty="0" smtClean="0"/>
              <a:t> has similar concept for testing </a:t>
            </a:r>
            <a:r>
              <a:rPr lang="mr-IN" baseline="0" dirty="0" smtClean="0"/>
              <a:t>–</a:t>
            </a:r>
            <a:r>
              <a:rPr lang="en-US" baseline="0" dirty="0" smtClean="0"/>
              <a:t> Small, Medium, Large (Unit, Integration, System).</a:t>
            </a:r>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2</a:t>
            </a:fld>
            <a:endParaRPr lang="en-US"/>
          </a:p>
        </p:txBody>
      </p:sp>
    </p:spTree>
    <p:extLst>
      <p:ext uri="{BB962C8B-B14F-4D97-AF65-F5344CB8AC3E}">
        <p14:creationId xmlns:p14="http://schemas.microsoft.com/office/powerpoint/2010/main" val="1538088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3</a:t>
            </a:fld>
            <a:endParaRPr lang="en-US"/>
          </a:p>
        </p:txBody>
      </p:sp>
    </p:spTree>
    <p:extLst>
      <p:ext uri="{BB962C8B-B14F-4D97-AF65-F5344CB8AC3E}">
        <p14:creationId xmlns:p14="http://schemas.microsoft.com/office/powerpoint/2010/main" val="1110791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Service </a:t>
            </a:r>
            <a:r>
              <a:rPr lang="mr-IN" dirty="0" smtClean="0"/>
              <a:t>–</a:t>
            </a:r>
            <a:r>
              <a:rPr lang="en-US" dirty="0" smtClean="0"/>
              <a:t> business</a:t>
            </a:r>
            <a:r>
              <a:rPr lang="en-US" baseline="0" dirty="0" smtClean="0"/>
              <a:t> logic of application </a:t>
            </a:r>
            <a:r>
              <a:rPr lang="mr-IN" baseline="0" dirty="0" smtClean="0"/>
              <a:t>–</a:t>
            </a:r>
            <a:r>
              <a:rPr lang="en-US" baseline="0" dirty="0" smtClean="0"/>
              <a:t> responds to inputs with outputs.  (Calculator example from Cohn article).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Cohn, 2009:</a:t>
            </a:r>
            <a:r>
              <a:rPr lang="en-US" baseline="0" dirty="0" smtClean="0"/>
              <a:t>  “</a:t>
            </a:r>
            <a:r>
              <a:rPr lang="en-US" sz="1200" b="0" i="0" kern="1200" dirty="0" smtClean="0">
                <a:solidFill>
                  <a:schemeClr val="tx1"/>
                </a:solidFill>
                <a:effectLst/>
                <a:latin typeface="+mn-lt"/>
                <a:ea typeface="+mn-ea"/>
                <a:cs typeface="+mn-cs"/>
              </a:rPr>
              <a:t>a service is something the application does in response to some input or set of inputs.”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Orthogonal Concepts: Integration Tests, End to End tests.  Decide what the above layers mean to your team.</a:t>
            </a:r>
          </a:p>
        </p:txBody>
      </p:sp>
      <p:sp>
        <p:nvSpPr>
          <p:cNvPr id="4" name="Slide Number Placeholder 3"/>
          <p:cNvSpPr>
            <a:spLocks noGrp="1"/>
          </p:cNvSpPr>
          <p:nvPr>
            <p:ph type="sldNum" sz="quarter" idx="10"/>
          </p:nvPr>
        </p:nvSpPr>
        <p:spPr/>
        <p:txBody>
          <a:bodyPr/>
          <a:lstStyle/>
          <a:p>
            <a:fld id="{C0CB0DF1-2E1C-3F45-9F83-336FA6343465}" type="slidenum">
              <a:rPr lang="en-US" smtClean="0"/>
              <a:t>4</a:t>
            </a:fld>
            <a:endParaRPr lang="en-US"/>
          </a:p>
        </p:txBody>
      </p:sp>
    </p:spTree>
    <p:extLst>
      <p:ext uri="{BB962C8B-B14F-4D97-AF65-F5344CB8AC3E}">
        <p14:creationId xmlns:p14="http://schemas.microsoft.com/office/powerpoint/2010/main" val="1643938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going to happen by happy accident.  What tools will be used, how to divvy up test coverage</a:t>
            </a:r>
            <a:r>
              <a:rPr lang="en-US" baseline="0" dirty="0" smtClean="0"/>
              <a:t> for a feature across those tools without gaps or duplication </a:t>
            </a:r>
            <a:r>
              <a:rPr lang="mr-IN" baseline="0" dirty="0" smtClean="0"/>
              <a:t>–</a:t>
            </a:r>
            <a:r>
              <a:rPr lang="en-US" baseline="0" dirty="0" smtClean="0"/>
              <a:t> all requires intentional work and communication.</a:t>
            </a:r>
          </a:p>
          <a:p>
            <a:endParaRPr lang="en-US" baseline="0" dirty="0" smtClean="0"/>
          </a:p>
          <a:p>
            <a:r>
              <a:rPr lang="en-US" baseline="0" dirty="0" smtClean="0"/>
              <a:t>This presentation:  Look at sample app based on real-world clinical application and its tests </a:t>
            </a:r>
            <a:r>
              <a:rPr lang="mr-IN" baseline="0" dirty="0" smtClean="0"/>
              <a:t>–</a:t>
            </a:r>
            <a:r>
              <a:rPr lang="en-US" baseline="0" dirty="0" smtClean="0"/>
              <a:t> see how pyramid constructed, discuss process and tools that were used for real application’s tests.</a:t>
            </a:r>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5</a:t>
            </a:fld>
            <a:endParaRPr lang="en-US"/>
          </a:p>
        </p:txBody>
      </p:sp>
    </p:spTree>
    <p:extLst>
      <p:ext uri="{BB962C8B-B14F-4D97-AF65-F5344CB8AC3E}">
        <p14:creationId xmlns:p14="http://schemas.microsoft.com/office/powerpoint/2010/main" val="148475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Testing crucial for clinical applications at VUMC </a:t>
            </a:r>
            <a:r>
              <a:rPr lang="mr-IN" dirty="0" smtClean="0"/>
              <a:t>–</a:t>
            </a:r>
            <a:r>
              <a:rPr lang="en-US" dirty="0" smtClean="0"/>
              <a:t> apps are used directly for patient care.  </a:t>
            </a:r>
          </a:p>
          <a:p>
            <a:pPr marL="171450" indent="-171450">
              <a:buFont typeface="Arial" charset="0"/>
              <a:buChar char="•"/>
            </a:pPr>
            <a:r>
              <a:rPr lang="en-US" dirty="0" smtClean="0"/>
              <a:t>Spend a lot of time thinking about testing</a:t>
            </a:r>
            <a:r>
              <a:rPr lang="en-US" baseline="0" dirty="0" smtClean="0"/>
              <a:t> strategies, tools, improving automation.  </a:t>
            </a:r>
          </a:p>
          <a:p>
            <a:pPr marL="171450" indent="-171450">
              <a:buFont typeface="Arial" charset="0"/>
              <a:buChar char="•"/>
            </a:pPr>
            <a:r>
              <a:rPr lang="en-US" baseline="0" dirty="0" smtClean="0"/>
              <a:t>Sample prescribing web app, derived from real app, only has one feature, but shows some of this care and intention regarding testing.</a:t>
            </a:r>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6</a:t>
            </a:fld>
            <a:endParaRPr lang="en-US"/>
          </a:p>
        </p:txBody>
      </p:sp>
    </p:spTree>
    <p:extLst>
      <p:ext uri="{BB962C8B-B14F-4D97-AF65-F5344CB8AC3E}">
        <p14:creationId xmlns:p14="http://schemas.microsoft.com/office/powerpoint/2010/main" val="766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Simple feature to state, but there</a:t>
            </a:r>
            <a:r>
              <a:rPr lang="en-US" baseline="0" dirty="0" smtClean="0"/>
              <a:t> are a number of aspects to implement.</a:t>
            </a:r>
          </a:p>
          <a:p>
            <a:pPr marL="171450" indent="-171450">
              <a:buFont typeface="Arial" charset="0"/>
              <a:buChar char="•"/>
            </a:pPr>
            <a:r>
              <a:rPr lang="en-US" baseline="0" dirty="0" smtClean="0"/>
              <a:t>Must identify opiates</a:t>
            </a:r>
          </a:p>
          <a:p>
            <a:pPr marL="171450" indent="-171450">
              <a:buFont typeface="Arial" charset="0"/>
              <a:buChar char="•"/>
            </a:pPr>
            <a:r>
              <a:rPr lang="en-US" baseline="0" dirty="0" smtClean="0"/>
              <a:t>Must recognize number of days from text entered by user</a:t>
            </a:r>
          </a:p>
          <a:p>
            <a:pPr marL="171450" indent="-171450">
              <a:buFont typeface="Arial" charset="0"/>
              <a:buChar char="•"/>
            </a:pPr>
            <a:r>
              <a:rPr lang="en-US" baseline="0" dirty="0" smtClean="0"/>
              <a:t>Must apply business rule based on these two components and inform user</a:t>
            </a:r>
          </a:p>
          <a:p>
            <a:pPr marL="171450" indent="-171450">
              <a:buFont typeface="Arial"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7</a:t>
            </a:fld>
            <a:endParaRPr lang="en-US"/>
          </a:p>
        </p:txBody>
      </p:sp>
    </p:spTree>
    <p:extLst>
      <p:ext uri="{BB962C8B-B14F-4D97-AF65-F5344CB8AC3E}">
        <p14:creationId xmlns:p14="http://schemas.microsoft.com/office/powerpoint/2010/main" val="1240150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Team</a:t>
            </a:r>
            <a:r>
              <a:rPr lang="en-US" baseline="0" dirty="0" smtClean="0"/>
              <a:t> for real application often discussed testing details </a:t>
            </a:r>
            <a:r>
              <a:rPr lang="mr-IN" baseline="0" dirty="0" smtClean="0"/>
              <a:t>–</a:t>
            </a:r>
            <a:r>
              <a:rPr lang="en-US" baseline="0" dirty="0" smtClean="0"/>
              <a:t> what will be tested in which medium, authored by whom.</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Notice mini-pyramid shape for just this one feature.</a:t>
            </a:r>
          </a:p>
          <a:p>
            <a:endParaRPr lang="en-US" baseline="0" dirty="0" smtClean="0"/>
          </a:p>
          <a:p>
            <a:r>
              <a:rPr lang="en-US" baseline="0" dirty="0" smtClean="0"/>
              <a:t>The testing tools at each level were ones used by real application team </a:t>
            </a:r>
            <a:r>
              <a:rPr lang="mr-IN" baseline="0" dirty="0" smtClean="0"/>
              <a:t>–</a:t>
            </a:r>
            <a:r>
              <a:rPr lang="en-US" baseline="0" dirty="0" smtClean="0"/>
              <a:t> note that tools don’t dictate level / granularity of tests </a:t>
            </a:r>
            <a:r>
              <a:rPr lang="mr-IN" baseline="0" dirty="0" smtClean="0"/>
              <a:t>–</a:t>
            </a:r>
            <a:r>
              <a:rPr lang="en-US" baseline="0" dirty="0" smtClean="0"/>
              <a:t> all three could be done with unit testing tool.  </a:t>
            </a:r>
            <a:r>
              <a:rPr lang="en-US" baseline="0" dirty="0" err="1" smtClean="0"/>
              <a:t>Fitnesse</a:t>
            </a:r>
            <a:r>
              <a:rPr lang="en-US" baseline="0" dirty="0" smtClean="0"/>
              <a:t> is chosen for service testing by this team due to visibility and participation of customers.</a:t>
            </a:r>
          </a:p>
          <a:p>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8</a:t>
            </a:fld>
            <a:endParaRPr lang="en-US"/>
          </a:p>
        </p:txBody>
      </p:sp>
    </p:spTree>
    <p:extLst>
      <p:ext uri="{BB962C8B-B14F-4D97-AF65-F5344CB8AC3E}">
        <p14:creationId xmlns:p14="http://schemas.microsoft.com/office/powerpoint/2010/main" val="1311013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The </a:t>
            </a:r>
            <a:r>
              <a:rPr lang="en-US" baseline="0" dirty="0" err="1" smtClean="0"/>
              <a:t>fitnesse</a:t>
            </a:r>
            <a:r>
              <a:rPr lang="en-US" baseline="0" dirty="0" smtClean="0"/>
              <a:t> tests covers the full requirements for this part of the feature </a:t>
            </a:r>
            <a:r>
              <a:rPr lang="mr-IN" baseline="0" dirty="0" smtClean="0"/>
              <a:t>–</a:t>
            </a:r>
            <a:r>
              <a:rPr lang="en-US" baseline="0" dirty="0" smtClean="0"/>
              <a:t> specifies each drug classification that should be considered an opiate.</a:t>
            </a:r>
            <a:endParaRPr lang="en-US" dirty="0" smtClean="0"/>
          </a:p>
          <a:p>
            <a:pPr marL="171450" indent="-171450">
              <a:buFont typeface="Arial" charset="0"/>
              <a:buChar char="•"/>
            </a:pPr>
            <a:r>
              <a:rPr lang="en-US" dirty="0" err="1" smtClean="0"/>
              <a:t>OpiatesDrugConceptShould</a:t>
            </a:r>
            <a:r>
              <a:rPr lang="en-US" baseline="0" dirty="0" smtClean="0"/>
              <a:t> states and tests the design of the classes used to determine if a drug is in this class.  </a:t>
            </a:r>
            <a:r>
              <a:rPr lang="en-US" baseline="0" dirty="0" err="1" smtClean="0"/>
              <a:t>DispensableDrug</a:t>
            </a:r>
            <a:r>
              <a:rPr lang="en-US" baseline="0" dirty="0" smtClean="0"/>
              <a:t>, </a:t>
            </a:r>
            <a:r>
              <a:rPr lang="en-US" baseline="0" dirty="0" err="1" smtClean="0"/>
              <a:t>EDrugClassification</a:t>
            </a:r>
            <a:r>
              <a:rPr lang="en-US" baseline="0" dirty="0" smtClean="0"/>
              <a:t>, and </a:t>
            </a:r>
            <a:r>
              <a:rPr lang="en-US" baseline="0" dirty="0" err="1" smtClean="0"/>
              <a:t>OpiatesDrugConcept</a:t>
            </a:r>
            <a:r>
              <a:rPr lang="en-US" baseline="0" dirty="0" smtClean="0"/>
              <a:t> classes interact to implement this feature.</a:t>
            </a:r>
          </a:p>
          <a:p>
            <a:pPr marL="171450" indent="-171450">
              <a:buFont typeface="Arial" charset="0"/>
              <a:buChar char="•"/>
            </a:pPr>
            <a:r>
              <a:rPr lang="en-US" baseline="0" dirty="0" smtClean="0"/>
              <a:t>Unit test is testing the design and implementation of the units of code supporting this part of the feature, </a:t>
            </a:r>
            <a:r>
              <a:rPr lang="en-US" baseline="0" dirty="0" err="1" smtClean="0"/>
              <a:t>fitnesse</a:t>
            </a:r>
            <a:r>
              <a:rPr lang="en-US" baseline="0" dirty="0" smtClean="0"/>
              <a:t> is specifying and testing the requirements for this part of the feature.  There is little overlap or duplication between the tests for this reason </a:t>
            </a:r>
            <a:r>
              <a:rPr lang="mr-IN" baseline="0" dirty="0" smtClean="0"/>
              <a:t>–</a:t>
            </a:r>
            <a:r>
              <a:rPr lang="en-US" baseline="0" dirty="0" smtClean="0"/>
              <a:t> they complement, not duplicate one another.</a:t>
            </a:r>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9</a:t>
            </a:fld>
            <a:endParaRPr lang="en-US"/>
          </a:p>
        </p:txBody>
      </p:sp>
    </p:spTree>
    <p:extLst>
      <p:ext uri="{BB962C8B-B14F-4D97-AF65-F5344CB8AC3E}">
        <p14:creationId xmlns:p14="http://schemas.microsoft.com/office/powerpoint/2010/main" val="217819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4205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30579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0045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391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795350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1133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19456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84588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4747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871904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637382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666296" y="5920345"/>
            <a:ext cx="1375007" cy="783109"/>
          </a:xfrm>
          <a:prstGeom prst="rect">
            <a:avLst/>
          </a:prstGeom>
        </p:spPr>
      </p:pic>
    </p:spTree>
    <p:extLst>
      <p:ext uri="{BB962C8B-B14F-4D97-AF65-F5344CB8AC3E}">
        <p14:creationId xmlns:p14="http://schemas.microsoft.com/office/powerpoint/2010/main" val="505600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weaverj/testpyramidexampl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hyperlink" Target="https://github.com/weaverj/testpyramidexample/blob/master/rxdemo-server/src/main/test/rxdemo/prescription/DurationParserShould.java" TargetMode="External"/><Relationship Id="rId7" Type="http://schemas.openxmlformats.org/officeDocument/2006/relationships/hyperlink" Target="https://github.com/weaverj/testpyramidexample/blob/master/rxdemo-server/src/main/test/rxdemo/prescription/EDurationUnitShould.java" TargetMode="External"/><Relationship Id="rId8" Type="http://schemas.openxmlformats.org/officeDocument/2006/relationships/hyperlink" Target="https://github.com/weaverj/testpyramidexample/blob/master/rxdemo-fitnesse/FitNesseRoot/RxDemoTestPyramidTests/DurationToDays.wiki"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weaverj/testpyramidexample/blob/master/rxdemo-server/src/main/test/rxdemo/prescription/validation/RxValidatorShould.java" TargetMode="External"/><Relationship Id="rId4" Type="http://schemas.openxmlformats.org/officeDocument/2006/relationships/hyperlink" Target="https://github.com/weaverj/testpyramidexample/blob/master/rxdemo-server/src/main/test/rxdemo/prescription/validation/OpiateDurationValidationRuleShould.java" TargetMode="External"/><Relationship Id="rId5" Type="http://schemas.openxmlformats.org/officeDocument/2006/relationships/hyperlink" Target="https://github.com/weaverj/testpyramidexample/blob/master/rxdemo-fitnesse/FitNesseRoot/RxDemoTestPyramidTests/RxValidationRules/OpiateDurationRules.wiki" TargetMode="External"/><Relationship Id="rId6" Type="http://schemas.openxmlformats.org/officeDocument/2006/relationships/hyperlink" Target="https://github.com/weaverj/testpyramidexample/blob/master/rxdemo-server/src/main/test/rxdemo/commands/ValidatePrescriptionCommandShould.java" TargetMode="External"/><Relationship Id="rId7" Type="http://schemas.openxmlformats.org/officeDocument/2006/relationships/image" Target="../media/image13.png"/><Relationship Id="rId8"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weaverj/testpyramidexample/blob/master/rxdemo-server/src/main/test/rxdemo/prescription/validation/RxValidatorShould.java" TargetMode="External"/><Relationship Id="rId4" Type="http://schemas.openxmlformats.org/officeDocument/2006/relationships/hyperlink" Target="https://github.com/weaverj/testpyramidexample/blob/master/rxdemo-ui/test/unit/app.spec.js" TargetMode="External"/><Relationship Id="rId5" Type="http://schemas.openxmlformats.org/officeDocument/2006/relationships/hyperlink" Target="https://github.com/weaverj/testpyramidexample/blob/master/rxdemo-ui/test/unit/RxValidationResponseHandler.spec.js" TargetMode="External"/><Relationship Id="rId6"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hyperlink" Target="https://www.mountaingoatsoftware.com/blog/the-forgotten-layer-of-the-test-automation-pyramid" TargetMode="External"/><Relationship Id="rId4" Type="http://schemas.openxmlformats.org/officeDocument/2006/relationships/hyperlink" Target="https://martinfowler.com/bliki/TestPyramid.html" TargetMode="External"/><Relationship Id="rId5" Type="http://schemas.openxmlformats.org/officeDocument/2006/relationships/hyperlink" Target="https://mike-bland.com/2011/11/01/small-medium-large.html"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hyperlink" Target="https://github.com/weaverj/testpyramidexample/blob/master/rxdemo-fitnesse/FitNesseRoot/RxDemoTestPyramidTests/OpiatesIdentificationRules.wiki" TargetMode="External"/><Relationship Id="rId7" Type="http://schemas.openxmlformats.org/officeDocument/2006/relationships/hyperlink" Target="https://github.com/weaverj/testpyramidexample/blob/master/rxdemo-server/src/main/test/rxdemo/drug/OpiatesDrugConceptShould.java"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Software Testing Pyramid:</a:t>
            </a:r>
            <a:br>
              <a:rPr lang="en-US" dirty="0" smtClean="0"/>
            </a:br>
            <a:r>
              <a:rPr lang="en-US" dirty="0" smtClean="0"/>
              <a:t>A Concrete Example</a:t>
            </a:r>
            <a:endParaRPr lang="en-US" dirty="0"/>
          </a:p>
        </p:txBody>
      </p:sp>
      <p:sp>
        <p:nvSpPr>
          <p:cNvPr id="3" name="Subtitle 2"/>
          <p:cNvSpPr>
            <a:spLocks noGrp="1"/>
          </p:cNvSpPr>
          <p:nvPr>
            <p:ph type="subTitle" idx="1"/>
          </p:nvPr>
        </p:nvSpPr>
        <p:spPr>
          <a:xfrm>
            <a:off x="3657599" y="3657600"/>
            <a:ext cx="4876801" cy="1392702"/>
          </a:xfrm>
        </p:spPr>
        <p:txBody>
          <a:bodyPr>
            <a:normAutofit fontScale="47500" lnSpcReduction="20000"/>
          </a:bodyPr>
          <a:lstStyle/>
          <a:p>
            <a:r>
              <a:rPr lang="en-US" sz="5100" dirty="0" smtClean="0"/>
              <a:t>Jim Weaver</a:t>
            </a:r>
          </a:p>
          <a:p>
            <a:r>
              <a:rPr lang="en-US" sz="5100" dirty="0" smtClean="0"/>
              <a:t>Vanderbilt University Medical Center</a:t>
            </a:r>
          </a:p>
          <a:p>
            <a:r>
              <a:rPr lang="en-US" sz="5100" dirty="0" smtClean="0"/>
              <a:t>(</a:t>
            </a:r>
            <a:r>
              <a:rPr lang="en-US" sz="5100" dirty="0" err="1" smtClean="0"/>
              <a:t>weaver.je@gmail.com</a:t>
            </a:r>
            <a:r>
              <a:rPr lang="en-US" sz="5100" dirty="0" smtClean="0"/>
              <a:t>)</a:t>
            </a:r>
          </a:p>
          <a:p>
            <a:endParaRPr lang="en-US" dirty="0"/>
          </a:p>
        </p:txBody>
      </p:sp>
      <p:sp>
        <p:nvSpPr>
          <p:cNvPr id="4" name="Subtitle 2"/>
          <p:cNvSpPr txBox="1">
            <a:spLocks/>
          </p:cNvSpPr>
          <p:nvPr/>
        </p:nvSpPr>
        <p:spPr>
          <a:xfrm>
            <a:off x="2928424" y="5197939"/>
            <a:ext cx="6623539" cy="1153551"/>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dirty="0" smtClean="0"/>
              <a:t>Source Code and Tests</a:t>
            </a:r>
          </a:p>
          <a:p>
            <a:r>
              <a:rPr lang="en-US" dirty="0">
                <a:hlinkClick r:id="rId3"/>
              </a:rPr>
              <a:t>https://</a:t>
            </a:r>
            <a:r>
              <a:rPr lang="en-US" dirty="0" smtClean="0">
                <a:hlinkClick r:id="rId3"/>
              </a:rPr>
              <a:t>github.com/weaverj/testpyramidexample</a:t>
            </a:r>
            <a:endParaRPr lang="en-US" dirty="0" smtClean="0"/>
          </a:p>
          <a:p>
            <a:r>
              <a:rPr lang="en-US" dirty="0" smtClean="0"/>
              <a:t>Selenium tests: Cindy </a:t>
            </a:r>
            <a:r>
              <a:rPr lang="en-US" dirty="0" err="1" smtClean="0"/>
              <a:t>Leffler</a:t>
            </a:r>
            <a:r>
              <a:rPr lang="en-US" dirty="0" smtClean="0"/>
              <a:t>, VUMC</a:t>
            </a:r>
            <a:endParaRPr lang="en-US" dirty="0"/>
          </a:p>
        </p:txBody>
      </p:sp>
    </p:spTree>
    <p:extLst>
      <p:ext uri="{BB962C8B-B14F-4D97-AF65-F5344CB8AC3E}">
        <p14:creationId xmlns:p14="http://schemas.microsoft.com/office/powerpoint/2010/main" val="631790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Calculate Duration in Days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10658900"/>
              </p:ext>
            </p:extLst>
          </p:nvPr>
        </p:nvGraphicFramePr>
        <p:xfrm>
          <a:off x="838200" y="1481960"/>
          <a:ext cx="10515600" cy="1010920"/>
        </p:xfrm>
        <a:graphic>
          <a:graphicData uri="http://schemas.openxmlformats.org/drawingml/2006/table">
            <a:tbl>
              <a:tblPr firstRow="1" bandRow="1">
                <a:tableStyleId>{5C22544A-7EE6-4342-B048-85BDC9FD1C3A}</a:tableStyleId>
              </a:tblPr>
              <a:tblGrid>
                <a:gridCol w="3029465"/>
                <a:gridCol w="2228335"/>
                <a:gridCol w="2628900"/>
                <a:gridCol w="2628900"/>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 (</a:t>
                      </a:r>
                      <a:r>
                        <a:rPr lang="en-US" baseline="0" dirty="0" smtClean="0"/>
                        <a:t>Selenium + Junit)</a:t>
                      </a:r>
                      <a:endParaRPr lang="en-US" dirty="0"/>
                    </a:p>
                  </a:txBody>
                  <a:tcPr/>
                </a:tc>
              </a:tr>
              <a:tr h="370840">
                <a:tc>
                  <a:txBody>
                    <a:bodyPr/>
                    <a:lstStyle/>
                    <a:p>
                      <a:r>
                        <a:rPr lang="en-US" dirty="0" smtClean="0"/>
                        <a:t>Calculate</a:t>
                      </a:r>
                      <a:r>
                        <a:rPr lang="en-US" baseline="0" dirty="0" smtClean="0"/>
                        <a:t> number of days for duration</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cxnSp>
        <p:nvCxnSpPr>
          <p:cNvPr id="10" name="Straight Arrow Connector 9"/>
          <p:cNvCxnSpPr/>
          <p:nvPr/>
        </p:nvCxnSpPr>
        <p:spPr>
          <a:xfrm flipH="1">
            <a:off x="4468159" y="2492880"/>
            <a:ext cx="299784" cy="4244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384626" y="2324730"/>
            <a:ext cx="433533" cy="6277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3042" y="2952483"/>
            <a:ext cx="6370758" cy="287545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685" y="2952483"/>
            <a:ext cx="4215386" cy="233719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6378" y="3754675"/>
            <a:ext cx="3302000" cy="2897083"/>
          </a:xfrm>
          <a:prstGeom prst="rect">
            <a:avLst/>
          </a:prstGeom>
        </p:spPr>
      </p:pic>
      <p:sp>
        <p:nvSpPr>
          <p:cNvPr id="12" name="TextBox 11"/>
          <p:cNvSpPr txBox="1"/>
          <p:nvPr/>
        </p:nvSpPr>
        <p:spPr>
          <a:xfrm>
            <a:off x="3857310" y="1768523"/>
            <a:ext cx="2238690" cy="369332"/>
          </a:xfrm>
          <a:prstGeom prst="rect">
            <a:avLst/>
          </a:prstGeom>
          <a:noFill/>
        </p:spPr>
        <p:txBody>
          <a:bodyPr wrap="none" rtlCol="0">
            <a:spAutoFit/>
          </a:bodyPr>
          <a:lstStyle/>
          <a:p>
            <a:r>
              <a:rPr lang="en-US" dirty="0" err="1" smtClean="0">
                <a:hlinkClick r:id="rId6"/>
              </a:rPr>
              <a:t>DurationParserShould</a:t>
            </a:r>
            <a:endParaRPr lang="en-US" dirty="0"/>
          </a:p>
        </p:txBody>
      </p:sp>
      <p:sp>
        <p:nvSpPr>
          <p:cNvPr id="13" name="TextBox 12"/>
          <p:cNvSpPr txBox="1"/>
          <p:nvPr/>
        </p:nvSpPr>
        <p:spPr>
          <a:xfrm>
            <a:off x="3848985" y="2031024"/>
            <a:ext cx="2164119" cy="369332"/>
          </a:xfrm>
          <a:prstGeom prst="rect">
            <a:avLst/>
          </a:prstGeom>
          <a:noFill/>
        </p:spPr>
        <p:txBody>
          <a:bodyPr wrap="none" rtlCol="0">
            <a:spAutoFit/>
          </a:bodyPr>
          <a:lstStyle/>
          <a:p>
            <a:r>
              <a:rPr lang="en-US" dirty="0" err="1" smtClean="0">
                <a:hlinkClick r:id="rId7"/>
              </a:rPr>
              <a:t>EDurationUnitShould</a:t>
            </a:r>
            <a:endParaRPr lang="en-US" dirty="0"/>
          </a:p>
        </p:txBody>
      </p:sp>
      <p:sp>
        <p:nvSpPr>
          <p:cNvPr id="14" name="TextBox 13"/>
          <p:cNvSpPr txBox="1"/>
          <p:nvPr/>
        </p:nvSpPr>
        <p:spPr>
          <a:xfrm>
            <a:off x="6096000" y="1767765"/>
            <a:ext cx="1661480" cy="369332"/>
          </a:xfrm>
          <a:prstGeom prst="rect">
            <a:avLst/>
          </a:prstGeom>
          <a:noFill/>
        </p:spPr>
        <p:txBody>
          <a:bodyPr wrap="none" rtlCol="0">
            <a:spAutoFit/>
          </a:bodyPr>
          <a:lstStyle/>
          <a:p>
            <a:r>
              <a:rPr lang="en-US" dirty="0" err="1" smtClean="0">
                <a:hlinkClick r:id="rId8"/>
              </a:rPr>
              <a:t>DurationToDays</a:t>
            </a:r>
            <a:endParaRPr lang="en-US" dirty="0"/>
          </a:p>
        </p:txBody>
      </p:sp>
    </p:spTree>
    <p:extLst>
      <p:ext uri="{BB962C8B-B14F-4D97-AF65-F5344CB8AC3E}">
        <p14:creationId xmlns:p14="http://schemas.microsoft.com/office/powerpoint/2010/main" val="9339648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Duration Validation Rule Applied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4275513"/>
              </p:ext>
            </p:extLst>
          </p:nvPr>
        </p:nvGraphicFramePr>
        <p:xfrm>
          <a:off x="838200" y="1481960"/>
          <a:ext cx="10515600" cy="1285240"/>
        </p:xfrm>
        <a:graphic>
          <a:graphicData uri="http://schemas.openxmlformats.org/drawingml/2006/table">
            <a:tbl>
              <a:tblPr firstRow="1" bandRow="1">
                <a:tableStyleId>{5C22544A-7EE6-4342-B048-85BDC9FD1C3A}</a:tableStyleId>
              </a:tblPr>
              <a:tblGrid>
                <a:gridCol w="3029465"/>
                <a:gridCol w="3632592"/>
                <a:gridCol w="2536372"/>
                <a:gridCol w="1317171"/>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a:t>
                      </a:r>
                      <a:endParaRPr lang="en-US" dirty="0"/>
                    </a:p>
                  </a:txBody>
                  <a:tcPr/>
                </a:tc>
              </a:tr>
              <a:tr h="370840">
                <a:tc>
                  <a:txBody>
                    <a:bodyPr/>
                    <a:lstStyle/>
                    <a:p>
                      <a:r>
                        <a:rPr lang="en-US" dirty="0" smtClean="0"/>
                        <a:t>Rule applied to prescription</a:t>
                      </a:r>
                      <a:r>
                        <a:rPr lang="en-US" baseline="0" dirty="0" smtClean="0"/>
                        <a:t> and appropriate response built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cxnSp>
        <p:nvCxnSpPr>
          <p:cNvPr id="10" name="Straight Arrow Connector 9"/>
          <p:cNvCxnSpPr/>
          <p:nvPr/>
        </p:nvCxnSpPr>
        <p:spPr>
          <a:xfrm flipH="1">
            <a:off x="4709983" y="2644908"/>
            <a:ext cx="254483" cy="3524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8451563" y="2247349"/>
            <a:ext cx="433533" cy="6277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57310" y="1768523"/>
            <a:ext cx="1897507" cy="369332"/>
          </a:xfrm>
          <a:prstGeom prst="rect">
            <a:avLst/>
          </a:prstGeom>
          <a:noFill/>
        </p:spPr>
        <p:txBody>
          <a:bodyPr wrap="none" rtlCol="0">
            <a:spAutoFit/>
          </a:bodyPr>
          <a:lstStyle/>
          <a:p>
            <a:r>
              <a:rPr lang="en-US" dirty="0" err="1" smtClean="0">
                <a:hlinkClick r:id="rId3"/>
              </a:rPr>
              <a:t>RxValidatorShould</a:t>
            </a:r>
            <a:endParaRPr lang="en-US" dirty="0"/>
          </a:p>
        </p:txBody>
      </p:sp>
      <p:sp>
        <p:nvSpPr>
          <p:cNvPr id="13" name="TextBox 12"/>
          <p:cNvSpPr txBox="1"/>
          <p:nvPr/>
        </p:nvSpPr>
        <p:spPr>
          <a:xfrm>
            <a:off x="3848985" y="2031024"/>
            <a:ext cx="3632598" cy="369332"/>
          </a:xfrm>
          <a:prstGeom prst="rect">
            <a:avLst/>
          </a:prstGeom>
          <a:noFill/>
        </p:spPr>
        <p:txBody>
          <a:bodyPr wrap="none" rtlCol="0">
            <a:spAutoFit/>
          </a:bodyPr>
          <a:lstStyle/>
          <a:p>
            <a:r>
              <a:rPr lang="en-US" dirty="0" err="1" smtClean="0">
                <a:hlinkClick r:id="rId4"/>
              </a:rPr>
              <a:t>OpiateDurationValidationRuleShould</a:t>
            </a:r>
            <a:endParaRPr lang="en-US" dirty="0"/>
          </a:p>
        </p:txBody>
      </p:sp>
      <p:sp>
        <p:nvSpPr>
          <p:cNvPr id="14" name="TextBox 13"/>
          <p:cNvSpPr txBox="1"/>
          <p:nvPr/>
        </p:nvSpPr>
        <p:spPr>
          <a:xfrm>
            <a:off x="7601392" y="1865589"/>
            <a:ext cx="2047548" cy="369332"/>
          </a:xfrm>
          <a:prstGeom prst="rect">
            <a:avLst/>
          </a:prstGeom>
          <a:noFill/>
        </p:spPr>
        <p:txBody>
          <a:bodyPr wrap="none" rtlCol="0">
            <a:spAutoFit/>
          </a:bodyPr>
          <a:lstStyle/>
          <a:p>
            <a:r>
              <a:rPr lang="en-US" dirty="0" smtClean="0">
                <a:hlinkClick r:id="rId5"/>
              </a:rPr>
              <a:t>OpiateDurationRule</a:t>
            </a:r>
            <a:endParaRPr lang="en-US" dirty="0"/>
          </a:p>
        </p:txBody>
      </p:sp>
      <p:sp>
        <p:nvSpPr>
          <p:cNvPr id="15" name="TextBox 14"/>
          <p:cNvSpPr txBox="1"/>
          <p:nvPr/>
        </p:nvSpPr>
        <p:spPr>
          <a:xfrm>
            <a:off x="3861521" y="2305622"/>
            <a:ext cx="3680688" cy="369332"/>
          </a:xfrm>
          <a:prstGeom prst="rect">
            <a:avLst/>
          </a:prstGeom>
          <a:noFill/>
        </p:spPr>
        <p:txBody>
          <a:bodyPr wrap="none" rtlCol="0">
            <a:spAutoFit/>
          </a:bodyPr>
          <a:lstStyle/>
          <a:p>
            <a:r>
              <a:rPr lang="en-US" dirty="0" err="1" smtClean="0">
                <a:hlinkClick r:id="rId6"/>
              </a:rPr>
              <a:t>ValidatePrescriptionCommandShould</a:t>
            </a:r>
            <a:endParaRPr lang="en-US" dirty="0"/>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97975" y="2934967"/>
            <a:ext cx="6407918" cy="2649567"/>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200" y="2934967"/>
            <a:ext cx="3498606" cy="2587464"/>
          </a:xfrm>
          <a:prstGeom prst="rect">
            <a:avLst/>
          </a:prstGeom>
        </p:spPr>
      </p:pic>
    </p:spTree>
    <p:extLst>
      <p:ext uri="{BB962C8B-B14F-4D97-AF65-F5344CB8AC3E}">
        <p14:creationId xmlns:p14="http://schemas.microsoft.com/office/powerpoint/2010/main" val="12719633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 User in UI if Rule Violated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72923477"/>
              </p:ext>
            </p:extLst>
          </p:nvPr>
        </p:nvGraphicFramePr>
        <p:xfrm>
          <a:off x="838200" y="1481960"/>
          <a:ext cx="10515600" cy="1280160"/>
        </p:xfrm>
        <a:graphic>
          <a:graphicData uri="http://schemas.openxmlformats.org/drawingml/2006/table">
            <a:tbl>
              <a:tblPr firstRow="1" bandRow="1">
                <a:tableStyleId>{5C22544A-7EE6-4342-B048-85BDC9FD1C3A}</a:tableStyleId>
              </a:tblPr>
              <a:tblGrid>
                <a:gridCol w="3029465"/>
                <a:gridCol w="3632592"/>
                <a:gridCol w="1164772"/>
                <a:gridCol w="2688771"/>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 (Selenium</a:t>
                      </a:r>
                      <a:r>
                        <a:rPr lang="en-US" baseline="0" dirty="0" smtClean="0"/>
                        <a:t> / Java)</a:t>
                      </a:r>
                      <a:endParaRPr lang="en-US" dirty="0"/>
                    </a:p>
                  </a:txBody>
                  <a:tcPr/>
                </a:tc>
              </a:tr>
              <a:tr h="370840">
                <a:tc>
                  <a:txBody>
                    <a:bodyPr/>
                    <a:lstStyle/>
                    <a:p>
                      <a:r>
                        <a:rPr lang="en-US" dirty="0" smtClean="0"/>
                        <a:t>Inform</a:t>
                      </a:r>
                      <a:r>
                        <a:rPr lang="en-US" baseline="0" dirty="0" smtClean="0"/>
                        <a:t> user in UI if rule violated</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cxnSp>
        <p:nvCxnSpPr>
          <p:cNvPr id="10" name="Straight Arrow Connector 9"/>
          <p:cNvCxnSpPr/>
          <p:nvPr/>
        </p:nvCxnSpPr>
        <p:spPr>
          <a:xfrm flipH="1">
            <a:off x="4709983" y="2644908"/>
            <a:ext cx="254483" cy="3524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57310" y="1768523"/>
            <a:ext cx="1897507" cy="369332"/>
          </a:xfrm>
          <a:prstGeom prst="rect">
            <a:avLst/>
          </a:prstGeom>
          <a:noFill/>
        </p:spPr>
        <p:txBody>
          <a:bodyPr wrap="none" rtlCol="0">
            <a:spAutoFit/>
          </a:bodyPr>
          <a:lstStyle/>
          <a:p>
            <a:r>
              <a:rPr lang="en-US" dirty="0" err="1" smtClean="0">
                <a:hlinkClick r:id="rId3"/>
              </a:rPr>
              <a:t>RxValidatorShould</a:t>
            </a:r>
            <a:endParaRPr lang="en-US" dirty="0"/>
          </a:p>
        </p:txBody>
      </p:sp>
      <p:sp>
        <p:nvSpPr>
          <p:cNvPr id="13" name="TextBox 12"/>
          <p:cNvSpPr txBox="1"/>
          <p:nvPr/>
        </p:nvSpPr>
        <p:spPr>
          <a:xfrm>
            <a:off x="3848985" y="2031024"/>
            <a:ext cx="3653501" cy="646331"/>
          </a:xfrm>
          <a:prstGeom prst="rect">
            <a:avLst/>
          </a:prstGeom>
          <a:noFill/>
        </p:spPr>
        <p:txBody>
          <a:bodyPr wrap="none" rtlCol="0">
            <a:spAutoFit/>
          </a:bodyPr>
          <a:lstStyle/>
          <a:p>
            <a:r>
              <a:rPr lang="en-US" dirty="0" err="1" smtClean="0">
                <a:hlinkClick r:id="rId4"/>
              </a:rPr>
              <a:t>App.spec.js</a:t>
            </a:r>
            <a:endParaRPr lang="en-US" dirty="0" smtClean="0"/>
          </a:p>
          <a:p>
            <a:r>
              <a:rPr lang="en-US" dirty="0" err="1" smtClean="0">
                <a:hlinkClick r:id="rId5"/>
              </a:rPr>
              <a:t>RxValidationResponseHandler.spec.js</a:t>
            </a:r>
            <a:endParaRPr lang="en-US" dirty="0"/>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200" y="2934967"/>
            <a:ext cx="3498606" cy="2587464"/>
          </a:xfrm>
          <a:prstGeom prst="rect">
            <a:avLst/>
          </a:prstGeom>
        </p:spPr>
      </p:pic>
    </p:spTree>
    <p:extLst>
      <p:ext uri="{BB962C8B-B14F-4D97-AF65-F5344CB8AC3E}">
        <p14:creationId xmlns:p14="http://schemas.microsoft.com/office/powerpoint/2010/main" val="4126789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Process and Habits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73434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Succeeding with Agile: Software Development Using Scrum by Mike Cohn, Addison-Wesley, 2009</a:t>
            </a:r>
          </a:p>
          <a:p>
            <a:r>
              <a:rPr lang="en-US" dirty="0" smtClean="0">
                <a:hlinkClick r:id="rId3"/>
              </a:rPr>
              <a:t>The Forgotten Layer of the Test Automation </a:t>
            </a:r>
            <a:r>
              <a:rPr lang="en-US" dirty="0" smtClean="0">
                <a:hlinkClick r:id="rId3"/>
              </a:rPr>
              <a:t>Pyramid</a:t>
            </a:r>
            <a:r>
              <a:rPr lang="en-US" dirty="0"/>
              <a:t>:</a:t>
            </a:r>
            <a:r>
              <a:rPr lang="en-US" dirty="0" smtClean="0"/>
              <a:t> </a:t>
            </a:r>
            <a:r>
              <a:rPr lang="en-US" dirty="0" smtClean="0"/>
              <a:t>Mike Cohn, 2009.</a:t>
            </a:r>
          </a:p>
          <a:p>
            <a:r>
              <a:rPr lang="en-US" dirty="0" smtClean="0">
                <a:hlinkClick r:id="rId4"/>
              </a:rPr>
              <a:t>TestPyramid</a:t>
            </a:r>
            <a:r>
              <a:rPr lang="en-US" dirty="0" smtClean="0"/>
              <a:t>: </a:t>
            </a:r>
            <a:r>
              <a:rPr lang="en-US" dirty="0" smtClean="0"/>
              <a:t>Martin </a:t>
            </a:r>
            <a:r>
              <a:rPr lang="en-US" dirty="0" smtClean="0"/>
              <a:t>Fowler, </a:t>
            </a:r>
            <a:r>
              <a:rPr lang="en-US" dirty="0" smtClean="0"/>
              <a:t>2012.</a:t>
            </a:r>
          </a:p>
          <a:p>
            <a:r>
              <a:rPr lang="en-US" dirty="0" smtClean="0">
                <a:hlinkClick r:id="rId5"/>
              </a:rPr>
              <a:t>Small, Medium, Large</a:t>
            </a:r>
            <a:r>
              <a:rPr lang="en-US" dirty="0" smtClean="0"/>
              <a:t>: Mike Bland, 2011.</a:t>
            </a:r>
            <a:endParaRPr lang="en-US" dirty="0" smtClean="0"/>
          </a:p>
        </p:txBody>
      </p:sp>
    </p:spTree>
    <p:extLst>
      <p:ext uri="{BB962C8B-B14F-4D97-AF65-F5344CB8AC3E}">
        <p14:creationId xmlns:p14="http://schemas.microsoft.com/office/powerpoint/2010/main" val="1201606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Mike Cohn’s Test Pyramid</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1321" y="1690688"/>
            <a:ext cx="5669933" cy="3964524"/>
          </a:xfrm>
        </p:spPr>
      </p:pic>
      <p:sp>
        <p:nvSpPr>
          <p:cNvPr id="6" name="Rectangle 5"/>
          <p:cNvSpPr/>
          <p:nvPr/>
        </p:nvSpPr>
        <p:spPr>
          <a:xfrm>
            <a:off x="6096000" y="1690686"/>
            <a:ext cx="4496972" cy="2677656"/>
          </a:xfrm>
          <a:prstGeom prst="rect">
            <a:avLst/>
          </a:prstGeom>
        </p:spPr>
        <p:txBody>
          <a:bodyPr wrap="square">
            <a:spAutoFit/>
          </a:bodyPr>
          <a:lstStyle/>
          <a:p>
            <a:pPr marL="285750" indent="-285750">
              <a:buFont typeface="Arial" charset="0"/>
              <a:buChar char="•"/>
            </a:pPr>
            <a:r>
              <a:rPr lang="en-US" sz="2400" dirty="0" smtClean="0"/>
              <a:t>Foundational base of unit tests.</a:t>
            </a:r>
          </a:p>
          <a:p>
            <a:pPr marL="285750" indent="-285750">
              <a:buFont typeface="Arial" charset="0"/>
              <a:buChar char="•"/>
            </a:pPr>
            <a:r>
              <a:rPr lang="en-US" sz="2400" dirty="0" smtClean="0"/>
              <a:t>Minimum necessary tests through user interface.</a:t>
            </a:r>
          </a:p>
          <a:p>
            <a:pPr marL="285750" indent="-285750">
              <a:buFont typeface="Arial" charset="0"/>
              <a:buChar char="•"/>
            </a:pPr>
            <a:r>
              <a:rPr lang="en-US" sz="2400" dirty="0" smtClean="0"/>
              <a:t>Service testing in the middle </a:t>
            </a:r>
            <a:r>
              <a:rPr lang="mr-IN" sz="2400" dirty="0" smtClean="0"/>
              <a:t>–</a:t>
            </a:r>
            <a:r>
              <a:rPr lang="en-US" sz="2400" dirty="0" smtClean="0"/>
              <a:t> testing services provided by the application independent of the UI.</a:t>
            </a:r>
            <a:endParaRPr lang="en-US" sz="2400" dirty="0"/>
          </a:p>
        </p:txBody>
      </p:sp>
    </p:spTree>
    <p:extLst>
      <p:ext uri="{BB962C8B-B14F-4D97-AF65-F5344CB8AC3E}">
        <p14:creationId xmlns:p14="http://schemas.microsoft.com/office/powerpoint/2010/main" val="3991500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28714" y="2239906"/>
            <a:ext cx="5211762" cy="2871099"/>
          </a:xfrm>
        </p:spPr>
      </p:pic>
      <p:sp>
        <p:nvSpPr>
          <p:cNvPr id="5" name="Rectangle 4"/>
          <p:cNvSpPr/>
          <p:nvPr/>
        </p:nvSpPr>
        <p:spPr>
          <a:xfrm>
            <a:off x="708074" y="1690688"/>
            <a:ext cx="4496972" cy="4524315"/>
          </a:xfrm>
          <a:prstGeom prst="rect">
            <a:avLst/>
          </a:prstGeom>
        </p:spPr>
        <p:txBody>
          <a:bodyPr wrap="square">
            <a:spAutoFit/>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2400" dirty="0" smtClean="0"/>
              <a:t>UI </a:t>
            </a:r>
            <a:r>
              <a:rPr lang="en-US" sz="2400" dirty="0" smtClean="0"/>
              <a:t>tests are slower, more brittle, expensive</a:t>
            </a:r>
            <a:r>
              <a:rPr lang="en-US" sz="2400" dirty="0" smtClean="0"/>
              <a:t>.</a:t>
            </a:r>
          </a:p>
          <a:p>
            <a:pPr marL="285750" indent="-285750">
              <a:buFont typeface="Arial" charset="0"/>
              <a:buChar char="•"/>
              <a:defRPr/>
            </a:pPr>
            <a:r>
              <a:rPr lang="en-US" sz="2400" dirty="0"/>
              <a:t>Many teams observed with high percentage of automated tests through the UI</a:t>
            </a:r>
            <a:r>
              <a:rPr lang="en-US" sz="2400" dirty="0" smtClean="0"/>
              <a:t>.</a:t>
            </a:r>
            <a:endParaRPr lang="en-US" sz="2400" dirty="0" smtClean="0"/>
          </a:p>
          <a:p>
            <a:pPr marL="285750" indent="-285750">
              <a:buFont typeface="Arial" charset="0"/>
              <a:buChar char="•"/>
            </a:pPr>
            <a:r>
              <a:rPr lang="en-US" sz="2400" dirty="0" smtClean="0"/>
              <a:t>Unit tests are easy for developers to write, usually in same language as application.</a:t>
            </a:r>
          </a:p>
          <a:p>
            <a:pPr marL="285750" indent="-285750">
              <a:buFont typeface="Arial" charset="0"/>
              <a:buChar char="•"/>
            </a:pPr>
            <a:r>
              <a:rPr lang="en-US" sz="2400" dirty="0" smtClean="0"/>
              <a:t>Application logic can be tested independent of UI in Service level </a:t>
            </a:r>
            <a:r>
              <a:rPr lang="en-US" sz="2400" dirty="0" smtClean="0"/>
              <a:t>tests.</a:t>
            </a:r>
            <a:endParaRPr lang="en-US" sz="2400" dirty="0" smtClean="0"/>
          </a:p>
          <a:p>
            <a:pPr marL="285750" indent="-285750">
              <a:buFont typeface="Arial" charset="0"/>
              <a:buChar char="•"/>
            </a:pPr>
            <a:endParaRPr lang="en-US" sz="2400" dirty="0" smtClean="0"/>
          </a:p>
        </p:txBody>
      </p:sp>
    </p:spTree>
    <p:extLst>
      <p:ext uri="{BB962C8B-B14F-4D97-AF65-F5344CB8AC3E}">
        <p14:creationId xmlns:p14="http://schemas.microsoft.com/office/powerpoint/2010/main" val="1886559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T</a:t>
            </a:r>
            <a:r>
              <a:rPr lang="en-US" dirty="0" smtClean="0"/>
              <a:t>hree Layers of the Pyramid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31615142"/>
              </p:ext>
            </p:extLst>
          </p:nvPr>
        </p:nvGraphicFramePr>
        <p:xfrm>
          <a:off x="838200" y="1825625"/>
          <a:ext cx="10359684" cy="3280155"/>
        </p:xfrm>
        <a:graphic>
          <a:graphicData uri="http://schemas.openxmlformats.org/drawingml/2006/table">
            <a:tbl>
              <a:tblPr firstRow="1" firstCol="1" bandRow="1">
                <a:tableStyleId>{5C22544A-7EE6-4342-B048-85BDC9FD1C3A}</a:tableStyleId>
              </a:tblPr>
              <a:tblGrid>
                <a:gridCol w="2589921"/>
                <a:gridCol w="2589921"/>
                <a:gridCol w="2589921"/>
                <a:gridCol w="2589921"/>
              </a:tblGrid>
              <a:tr h="788585">
                <a:tc>
                  <a:txBody>
                    <a:bodyPr/>
                    <a:lstStyle/>
                    <a:p>
                      <a:pPr algn="ctr"/>
                      <a:endParaRPr lang="en-US" sz="2800" dirty="0"/>
                    </a:p>
                  </a:txBody>
                  <a:tcPr/>
                </a:tc>
                <a:tc>
                  <a:txBody>
                    <a:bodyPr/>
                    <a:lstStyle/>
                    <a:p>
                      <a:pPr algn="ctr"/>
                      <a:r>
                        <a:rPr lang="en-US" sz="2800" dirty="0" smtClean="0"/>
                        <a:t>Unit</a:t>
                      </a:r>
                      <a:endParaRPr lang="en-US" sz="2800" dirty="0"/>
                    </a:p>
                  </a:txBody>
                  <a:tcPr/>
                </a:tc>
                <a:tc>
                  <a:txBody>
                    <a:bodyPr/>
                    <a:lstStyle/>
                    <a:p>
                      <a:pPr algn="ctr"/>
                      <a:r>
                        <a:rPr lang="en-US" sz="2800" dirty="0" smtClean="0"/>
                        <a:t>Service</a:t>
                      </a:r>
                      <a:endParaRPr lang="en-US" sz="2800" dirty="0"/>
                    </a:p>
                  </a:txBody>
                  <a:tcPr/>
                </a:tc>
                <a:tc>
                  <a:txBody>
                    <a:bodyPr/>
                    <a:lstStyle/>
                    <a:p>
                      <a:pPr algn="ctr"/>
                      <a:r>
                        <a:rPr lang="en-US" sz="2800" dirty="0" smtClean="0"/>
                        <a:t>UI</a:t>
                      </a:r>
                      <a:endParaRPr lang="en-US" sz="2800" dirty="0"/>
                    </a:p>
                  </a:txBody>
                  <a:tcPr/>
                </a:tc>
              </a:tr>
              <a:tr h="788585">
                <a:tc>
                  <a:txBody>
                    <a:bodyPr/>
                    <a:lstStyle/>
                    <a:p>
                      <a:r>
                        <a:rPr lang="en-US" dirty="0" smtClean="0"/>
                        <a:t>Appropriate Purpose</a:t>
                      </a:r>
                      <a:endParaRPr lang="en-US" dirty="0"/>
                    </a:p>
                  </a:txBody>
                  <a:tcPr/>
                </a:tc>
                <a:tc>
                  <a:txBody>
                    <a:bodyPr/>
                    <a:lstStyle/>
                    <a:p>
                      <a:r>
                        <a:rPr lang="en-US" dirty="0" smtClean="0"/>
                        <a:t>Test Units of Code, Aid with Design and Code Quality</a:t>
                      </a:r>
                      <a:endParaRPr lang="en-US" dirty="0"/>
                    </a:p>
                  </a:txBody>
                  <a:tcPr/>
                </a:tc>
                <a:tc>
                  <a:txBody>
                    <a:bodyPr/>
                    <a:lstStyle/>
                    <a:p>
                      <a:r>
                        <a:rPr lang="en-US" dirty="0" smtClean="0"/>
                        <a:t>Test Business Logic / Services</a:t>
                      </a:r>
                      <a:endParaRPr lang="en-US" dirty="0"/>
                    </a:p>
                  </a:txBody>
                  <a:tcPr/>
                </a:tc>
                <a:tc>
                  <a:txBody>
                    <a:bodyPr/>
                    <a:lstStyle/>
                    <a:p>
                      <a:r>
                        <a:rPr lang="en-US" dirty="0" smtClean="0"/>
                        <a:t>Test the User Interface</a:t>
                      </a:r>
                      <a:endParaRPr lang="en-US" dirty="0"/>
                    </a:p>
                  </a:txBody>
                  <a:tcPr/>
                </a:tc>
              </a:tr>
              <a:tr h="788585">
                <a:tc>
                  <a:txBody>
                    <a:bodyPr/>
                    <a:lstStyle/>
                    <a:p>
                      <a:r>
                        <a:rPr lang="en-US" dirty="0" smtClean="0"/>
                        <a:t>Authors</a:t>
                      </a:r>
                      <a:endParaRPr lang="en-US" dirty="0"/>
                    </a:p>
                  </a:txBody>
                  <a:tcPr/>
                </a:tc>
                <a:tc>
                  <a:txBody>
                    <a:bodyPr/>
                    <a:lstStyle/>
                    <a:p>
                      <a:r>
                        <a:rPr lang="en-US" dirty="0" smtClean="0"/>
                        <a:t>Developers</a:t>
                      </a:r>
                      <a:endParaRPr lang="en-US" dirty="0"/>
                    </a:p>
                  </a:txBody>
                  <a:tcPr/>
                </a:tc>
                <a:tc>
                  <a:txBody>
                    <a:bodyPr/>
                    <a:lstStyle/>
                    <a:p>
                      <a:r>
                        <a:rPr lang="en-US" dirty="0" smtClean="0"/>
                        <a:t>Customers</a:t>
                      </a:r>
                      <a:r>
                        <a:rPr lang="en-US" baseline="0" dirty="0" smtClean="0"/>
                        <a:t> and Developers</a:t>
                      </a:r>
                      <a:endParaRPr lang="en-US" dirty="0"/>
                    </a:p>
                  </a:txBody>
                  <a:tcPr/>
                </a:tc>
                <a:tc>
                  <a:txBody>
                    <a:bodyPr/>
                    <a:lstStyle/>
                    <a:p>
                      <a:r>
                        <a:rPr lang="en-US" dirty="0" smtClean="0"/>
                        <a:t>QA automation or Developers</a:t>
                      </a:r>
                      <a:endParaRPr lang="en-US" dirty="0"/>
                    </a:p>
                  </a:txBody>
                  <a:tcPr/>
                </a:tc>
              </a:tr>
              <a:tr h="788585">
                <a:tc>
                  <a:txBody>
                    <a:bodyPr/>
                    <a:lstStyle/>
                    <a:p>
                      <a:r>
                        <a:rPr lang="en-US" dirty="0" smtClean="0"/>
                        <a:t>Speed</a:t>
                      </a:r>
                      <a:r>
                        <a:rPr lang="en-US" baseline="0" dirty="0" smtClean="0"/>
                        <a:t> / Cost</a:t>
                      </a:r>
                      <a:endParaRPr lang="en-US" dirty="0"/>
                    </a:p>
                  </a:txBody>
                  <a:tcPr/>
                </a:tc>
                <a:tc>
                  <a:txBody>
                    <a:bodyPr/>
                    <a:lstStyle/>
                    <a:p>
                      <a:r>
                        <a:rPr lang="en-US" dirty="0" smtClean="0"/>
                        <a:t>Fast / Low</a:t>
                      </a:r>
                      <a:endParaRPr lang="en-US" dirty="0"/>
                    </a:p>
                  </a:txBody>
                  <a:tcPr/>
                </a:tc>
                <a:tc>
                  <a:txBody>
                    <a:bodyPr/>
                    <a:lstStyle/>
                    <a:p>
                      <a:r>
                        <a:rPr lang="en-US" dirty="0" smtClean="0"/>
                        <a:t>Fast to Medium /</a:t>
                      </a:r>
                      <a:r>
                        <a:rPr lang="en-US" baseline="0" dirty="0" smtClean="0"/>
                        <a:t> Medium</a:t>
                      </a:r>
                      <a:endParaRPr lang="en-US" dirty="0"/>
                    </a:p>
                  </a:txBody>
                  <a:tcPr/>
                </a:tc>
                <a:tc>
                  <a:txBody>
                    <a:bodyPr/>
                    <a:lstStyle/>
                    <a:p>
                      <a:r>
                        <a:rPr lang="en-US" dirty="0" smtClean="0"/>
                        <a:t>Slow / High</a:t>
                      </a:r>
                      <a:endParaRPr lang="en-US" dirty="0"/>
                    </a:p>
                  </a:txBody>
                  <a:tcPr/>
                </a:tc>
              </a:tr>
            </a:tbl>
          </a:graphicData>
        </a:graphic>
      </p:graphicFrame>
    </p:spTree>
    <p:extLst>
      <p:ext uri="{BB962C8B-B14F-4D97-AF65-F5344CB8AC3E}">
        <p14:creationId xmlns:p14="http://schemas.microsoft.com/office/powerpoint/2010/main" val="2014155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a:xfrm>
            <a:off x="7113494" y="2161335"/>
            <a:ext cx="3966883" cy="2356877"/>
          </a:xfrm>
        </p:spPr>
        <p:txBody>
          <a:bodyPr/>
          <a:lstStyle/>
          <a:p>
            <a:r>
              <a:rPr lang="en-US" dirty="0" smtClean="0"/>
              <a:t>Intentional Planning and Effort</a:t>
            </a:r>
            <a:endParaRPr lang="en-US" dirty="0" smtClean="0"/>
          </a:p>
          <a:p>
            <a:r>
              <a:rPr lang="en-US" dirty="0" smtClean="0"/>
              <a:t>Shared Understanding</a:t>
            </a:r>
            <a:endParaRPr lang="en-US" dirty="0" smtClean="0"/>
          </a:p>
          <a:p>
            <a:r>
              <a:rPr lang="en-US" dirty="0" smtClean="0"/>
              <a:t>Communication and Collaboration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6073588" cy="4036405"/>
          </a:xfrm>
          <a:prstGeom prst="rect">
            <a:avLst/>
          </a:prstGeom>
        </p:spPr>
      </p:pic>
    </p:spTree>
    <p:extLst>
      <p:ext uri="{BB962C8B-B14F-4D97-AF65-F5344CB8AC3E}">
        <p14:creationId xmlns:p14="http://schemas.microsoft.com/office/powerpoint/2010/main" val="6239308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Sample Application</a:t>
            </a:r>
            <a:endParaRPr lang="en-US" sz="4000" dirty="0"/>
          </a:p>
        </p:txBody>
      </p:sp>
      <p:sp>
        <p:nvSpPr>
          <p:cNvPr id="3" name="Content Placeholder 2"/>
          <p:cNvSpPr>
            <a:spLocks noGrp="1"/>
          </p:cNvSpPr>
          <p:nvPr>
            <p:ph idx="1"/>
          </p:nvPr>
        </p:nvSpPr>
        <p:spPr>
          <a:xfrm>
            <a:off x="838200" y="1852519"/>
            <a:ext cx="10515600" cy="567951"/>
          </a:xfrm>
        </p:spPr>
        <p:txBody>
          <a:bodyPr>
            <a:normAutofit fontScale="77500" lnSpcReduction="20000"/>
          </a:bodyPr>
          <a:lstStyle/>
          <a:p>
            <a:r>
              <a:rPr lang="en-US" dirty="0" smtClean="0"/>
              <a:t>Rx Demo:  Web-based </a:t>
            </a:r>
            <a:r>
              <a:rPr lang="en-US" dirty="0" smtClean="0"/>
              <a:t>Prescribing Application, extracted from real clinical app in production for over a decade.</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595" y="2582301"/>
            <a:ext cx="11560810" cy="3200401"/>
          </a:xfrm>
          <a:prstGeom prst="rect">
            <a:avLst/>
          </a:prstGeom>
        </p:spPr>
      </p:pic>
    </p:spTree>
    <p:extLst>
      <p:ext uri="{BB962C8B-B14F-4D97-AF65-F5344CB8AC3E}">
        <p14:creationId xmlns:p14="http://schemas.microsoft.com/office/powerpoint/2010/main" val="5673722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a:t>
            </a:r>
            <a:r>
              <a:rPr lang="en-US" dirty="0" smtClean="0"/>
              <a:t>:  Limit Opiate Rx Duration</a:t>
            </a:r>
            <a:endParaRPr lang="en-US" dirty="0"/>
          </a:p>
        </p:txBody>
      </p:sp>
      <p:sp>
        <p:nvSpPr>
          <p:cNvPr id="3" name="Content Placeholder 2"/>
          <p:cNvSpPr>
            <a:spLocks noGrp="1"/>
          </p:cNvSpPr>
          <p:nvPr>
            <p:ph idx="1"/>
          </p:nvPr>
        </p:nvSpPr>
        <p:spPr>
          <a:xfrm>
            <a:off x="838200" y="1534077"/>
            <a:ext cx="9971314" cy="851314"/>
          </a:xfrm>
        </p:spPr>
        <p:txBody>
          <a:bodyPr>
            <a:normAutofit lnSpcReduction="10000"/>
          </a:bodyPr>
          <a:lstStyle/>
          <a:p>
            <a:r>
              <a:rPr lang="en-US" dirty="0" smtClean="0"/>
              <a:t>When clinician is prescribing Opiates or Benzodiazepines, limit the duration of the prescription to 30 </a:t>
            </a:r>
            <a:r>
              <a:rPr lang="en-US" smtClean="0"/>
              <a:t>days </a:t>
            </a:r>
            <a:r>
              <a:rPr lang="en-US" smtClean="0"/>
              <a:t>or under.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003" y="2385391"/>
            <a:ext cx="10621797" cy="3498574"/>
          </a:xfrm>
          <a:prstGeom prst="rect">
            <a:avLst/>
          </a:prstGeom>
        </p:spPr>
      </p:pic>
    </p:spTree>
    <p:extLst>
      <p:ext uri="{BB962C8B-B14F-4D97-AF65-F5344CB8AC3E}">
        <p14:creationId xmlns:p14="http://schemas.microsoft.com/office/powerpoint/2010/main" val="1991789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Test Plan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8282286"/>
              </p:ext>
            </p:extLst>
          </p:nvPr>
        </p:nvGraphicFramePr>
        <p:xfrm>
          <a:off x="838200" y="1825625"/>
          <a:ext cx="10515600" cy="3205480"/>
        </p:xfrm>
        <a:graphic>
          <a:graphicData uri="http://schemas.openxmlformats.org/drawingml/2006/table">
            <a:tbl>
              <a:tblPr firstRow="1" bandRow="1">
                <a:tableStyleId>{5C22544A-7EE6-4342-B048-85BDC9FD1C3A}</a:tableStyleId>
              </a:tblPr>
              <a:tblGrid>
                <a:gridCol w="3029465"/>
                <a:gridCol w="2228335"/>
                <a:gridCol w="2628900"/>
                <a:gridCol w="2628900"/>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 (</a:t>
                      </a:r>
                      <a:r>
                        <a:rPr lang="en-US" baseline="0" dirty="0" smtClean="0"/>
                        <a:t>Selenium + Junit)</a:t>
                      </a:r>
                      <a:endParaRPr lang="en-US" dirty="0"/>
                    </a:p>
                  </a:txBody>
                  <a:tcPr/>
                </a:tc>
              </a:tr>
              <a:tr h="370840">
                <a:tc>
                  <a:txBody>
                    <a:bodyPr/>
                    <a:lstStyle/>
                    <a:p>
                      <a:r>
                        <a:rPr lang="en-US" dirty="0" smtClean="0"/>
                        <a:t>Identify if drug being prescribed is Opiate or Benzo</a:t>
                      </a:r>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r h="370840">
                <a:tc>
                  <a:txBody>
                    <a:bodyPr/>
                    <a:lstStyle/>
                    <a:p>
                      <a:r>
                        <a:rPr lang="en-US" dirty="0" smtClean="0"/>
                        <a:t>Calculate</a:t>
                      </a:r>
                      <a:r>
                        <a:rPr lang="en-US" baseline="0" dirty="0" smtClean="0"/>
                        <a:t> number of days for duration</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r>
                        <a:rPr lang="en-US" dirty="0" smtClean="0"/>
                        <a:t>Rule applied to prescription</a:t>
                      </a:r>
                      <a:r>
                        <a:rPr lang="en-US" baseline="0" dirty="0" smtClean="0"/>
                        <a:t> and appropriate response built</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529573">
                <a:tc>
                  <a:txBody>
                    <a:bodyPr/>
                    <a:lstStyle/>
                    <a:p>
                      <a:r>
                        <a:rPr lang="en-US" dirty="0" smtClean="0"/>
                        <a:t>Inform</a:t>
                      </a:r>
                      <a:r>
                        <a:rPr lang="en-US" baseline="0" dirty="0" smtClean="0"/>
                        <a:t> user in UI if rule violated</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7433" y="4414333"/>
            <a:ext cx="471771" cy="47177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754" y="2327643"/>
            <a:ext cx="471771" cy="47177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482" y="3705536"/>
            <a:ext cx="471771" cy="47177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483" y="2948613"/>
            <a:ext cx="471771" cy="47177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484" y="2327643"/>
            <a:ext cx="471771" cy="471771"/>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753" y="2948613"/>
            <a:ext cx="471771" cy="471771"/>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753" y="3705536"/>
            <a:ext cx="471771" cy="471771"/>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753" y="4414334"/>
            <a:ext cx="471771" cy="471771"/>
          </a:xfrm>
          <a:prstGeom prst="rect">
            <a:avLst/>
          </a:prstGeom>
        </p:spPr>
      </p:pic>
    </p:spTree>
    <p:extLst>
      <p:ext uri="{BB962C8B-B14F-4D97-AF65-F5344CB8AC3E}">
        <p14:creationId xmlns:p14="http://schemas.microsoft.com/office/powerpoint/2010/main" val="21119550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Opiates / Benzos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82819099"/>
              </p:ext>
            </p:extLst>
          </p:nvPr>
        </p:nvGraphicFramePr>
        <p:xfrm>
          <a:off x="838200" y="1481960"/>
          <a:ext cx="10515600" cy="1010920"/>
        </p:xfrm>
        <a:graphic>
          <a:graphicData uri="http://schemas.openxmlformats.org/drawingml/2006/table">
            <a:tbl>
              <a:tblPr firstRow="1" bandRow="1">
                <a:tableStyleId>{5C22544A-7EE6-4342-B048-85BDC9FD1C3A}</a:tableStyleId>
              </a:tblPr>
              <a:tblGrid>
                <a:gridCol w="3029465"/>
                <a:gridCol w="2228335"/>
                <a:gridCol w="2628900"/>
                <a:gridCol w="2628900"/>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 (</a:t>
                      </a:r>
                      <a:r>
                        <a:rPr lang="en-US" baseline="0" dirty="0" smtClean="0"/>
                        <a:t>Selenium + Junit)</a:t>
                      </a:r>
                      <a:endParaRPr lang="en-US" dirty="0"/>
                    </a:p>
                  </a:txBody>
                  <a:tcPr/>
                </a:tc>
              </a:tr>
              <a:tr h="370840">
                <a:tc>
                  <a:txBody>
                    <a:bodyPr/>
                    <a:lstStyle/>
                    <a:p>
                      <a:r>
                        <a:rPr lang="en-US" dirty="0" smtClean="0"/>
                        <a:t>Identify if drug being prescribed is Opiate or Benzo</a:t>
                      </a:r>
                      <a:endParaRPr lang="en-US" dirty="0"/>
                    </a:p>
                  </a:txBody>
                  <a:tcPr/>
                </a:tc>
                <a:tc>
                  <a:txBody>
                    <a:bodyPr/>
                    <a:lstStyle/>
                    <a:p>
                      <a:endParaRPr lang="en-US" dirty="0"/>
                    </a:p>
                  </a:txBody>
                  <a:tcPr/>
                </a:tc>
                <a:tc>
                  <a:txBody>
                    <a:bodyPr/>
                    <a:lstStyle/>
                    <a:p>
                      <a:endParaRPr lang="en-US" sz="2000" dirty="0"/>
                    </a:p>
                  </a:txBody>
                  <a:tcPr/>
                </a:tc>
                <a:tc>
                  <a:txBody>
                    <a:bodyPr/>
                    <a:lstStyle/>
                    <a:p>
                      <a:endParaRPr lang="en-US" dirty="0"/>
                    </a:p>
                  </a:txBody>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4383" y="1960074"/>
            <a:ext cx="471771" cy="47177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4132" y="1956489"/>
            <a:ext cx="471771" cy="47177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7149" y="3033250"/>
            <a:ext cx="6435487" cy="2619800"/>
          </a:xfrm>
          <a:prstGeom prst="rect">
            <a:avLst/>
          </a:prstGeom>
        </p:spPr>
      </p:pic>
      <p:cxnSp>
        <p:nvCxnSpPr>
          <p:cNvPr id="10" name="Straight Arrow Connector 9"/>
          <p:cNvCxnSpPr/>
          <p:nvPr/>
        </p:nvCxnSpPr>
        <p:spPr>
          <a:xfrm flipH="1">
            <a:off x="4468159" y="2324730"/>
            <a:ext cx="416912" cy="5926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460826" y="2405497"/>
            <a:ext cx="433533" cy="6277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3033250"/>
            <a:ext cx="3992262" cy="2875456"/>
          </a:xfrm>
          <a:prstGeom prst="rect">
            <a:avLst/>
          </a:prstGeom>
        </p:spPr>
      </p:pic>
      <p:sp>
        <p:nvSpPr>
          <p:cNvPr id="9" name="TextBox 8"/>
          <p:cNvSpPr txBox="1"/>
          <p:nvPr/>
        </p:nvSpPr>
        <p:spPr>
          <a:xfrm>
            <a:off x="6217435" y="1823042"/>
            <a:ext cx="1232582" cy="369332"/>
          </a:xfrm>
          <a:prstGeom prst="rect">
            <a:avLst/>
          </a:prstGeom>
          <a:noFill/>
        </p:spPr>
        <p:txBody>
          <a:bodyPr wrap="none" rtlCol="0">
            <a:spAutoFit/>
          </a:bodyPr>
          <a:lstStyle/>
          <a:p>
            <a:r>
              <a:rPr lang="en-US" dirty="0" smtClean="0">
                <a:hlinkClick r:id="rId6"/>
              </a:rPr>
              <a:t>Test source</a:t>
            </a:r>
            <a:endParaRPr lang="en-US" dirty="0"/>
          </a:p>
        </p:txBody>
      </p:sp>
      <p:sp>
        <p:nvSpPr>
          <p:cNvPr id="12" name="TextBox 11"/>
          <p:cNvSpPr txBox="1"/>
          <p:nvPr/>
        </p:nvSpPr>
        <p:spPr>
          <a:xfrm>
            <a:off x="4042206" y="1823043"/>
            <a:ext cx="1232582" cy="369332"/>
          </a:xfrm>
          <a:prstGeom prst="rect">
            <a:avLst/>
          </a:prstGeom>
          <a:noFill/>
        </p:spPr>
        <p:txBody>
          <a:bodyPr wrap="none" rtlCol="0">
            <a:spAutoFit/>
          </a:bodyPr>
          <a:lstStyle/>
          <a:p>
            <a:r>
              <a:rPr lang="en-US" dirty="0" smtClean="0">
                <a:hlinkClick r:id="rId7"/>
              </a:rPr>
              <a:t>Test source</a:t>
            </a:r>
            <a:endParaRPr lang="en-US" dirty="0"/>
          </a:p>
        </p:txBody>
      </p:sp>
    </p:spTree>
    <p:extLst>
      <p:ext uri="{BB962C8B-B14F-4D97-AF65-F5344CB8AC3E}">
        <p14:creationId xmlns:p14="http://schemas.microsoft.com/office/powerpoint/2010/main" val="18047388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378C86E-D085-2143-BC7A-CD7D280D94DE}" vid="{9F6F39BE-D66D-FD49-BE73-58585B627F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2699</TotalTime>
  <Words>1213</Words>
  <Application>Microsoft Macintosh PowerPoint</Application>
  <PresentationFormat>Widescreen</PresentationFormat>
  <Paragraphs>136</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Calibri Light</vt:lpstr>
      <vt:lpstr>Mangal</vt:lpstr>
      <vt:lpstr>Arial</vt:lpstr>
      <vt:lpstr>Office Theme</vt:lpstr>
      <vt:lpstr>The Software Testing Pyramid: A Concrete Example</vt:lpstr>
      <vt:lpstr>Mike Cohn’s Test Pyramid</vt:lpstr>
      <vt:lpstr>Motivations</vt:lpstr>
      <vt:lpstr>The Three Layers of the Pyramid</vt:lpstr>
      <vt:lpstr>Challenges</vt:lpstr>
      <vt:lpstr>Sample Application</vt:lpstr>
      <vt:lpstr>Feature:  Limit Opiate Rx Duration</vt:lpstr>
      <vt:lpstr>Feature Test Plan</vt:lpstr>
      <vt:lpstr>Identify Opiates / Benzos</vt:lpstr>
      <vt:lpstr>Calculate Duration in Days</vt:lpstr>
      <vt:lpstr>Duration Validation Rule Applied</vt:lpstr>
      <vt:lpstr>Inform User in UI if Rule Violated</vt:lpstr>
      <vt:lpstr>Team Process and Habits</vt:lpstr>
      <vt:lpstr>References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75</cp:revision>
  <dcterms:created xsi:type="dcterms:W3CDTF">2017-03-24T22:03:26Z</dcterms:created>
  <dcterms:modified xsi:type="dcterms:W3CDTF">2017-06-26T21:42:07Z</dcterms:modified>
</cp:coreProperties>
</file>