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6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2"/>
    <p:restoredTop sz="84074"/>
  </p:normalViewPr>
  <p:slideViewPr>
    <p:cSldViewPr snapToGrid="0" snapToObjects="1">
      <p:cViewPr>
        <p:scale>
          <a:sx n="93" d="100"/>
          <a:sy n="93" d="100"/>
        </p:scale>
        <p:origin x="920" y="200"/>
      </p:cViewPr>
      <p:guideLst/>
    </p:cSldViewPr>
  </p:slideViewPr>
  <p:notesTextViewPr>
    <p:cViewPr>
      <p:scale>
        <a:sx n="95" d="100"/>
        <a:sy n="9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9/22/17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Develop software at hospital - testing is important </a:t>
            </a:r>
            <a:r>
              <a:rPr lang="mr-IN" sz="1200" baseline="0" dirty="0" smtClean="0"/>
              <a:t>–</a:t>
            </a:r>
            <a:r>
              <a:rPr lang="en-US" sz="1200" baseline="0" dirty="0" smtClean="0"/>
              <a:t> critical systems.</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2009 Succeeding with Agile, Mike Cohn’s Test Pyramid </a:t>
            </a:r>
            <a:r>
              <a:rPr lang="mr-IN" sz="1200" baseline="0" dirty="0" smtClean="0"/>
              <a:t>–</a:t>
            </a:r>
            <a:r>
              <a:rPr lang="en-US" sz="1200" baseline="0" dirty="0" smtClean="0"/>
              <a:t> helpful concept for us.  </a:t>
            </a:r>
          </a:p>
          <a:p>
            <a:pPr marL="171450" indent="-171450">
              <a:buFontTx/>
              <a:buChar char="-"/>
            </a:pPr>
            <a:r>
              <a:rPr lang="en-US" sz="1200" baseline="0" dirty="0" smtClean="0"/>
              <a:t>We’ll look at implementation for an application, discuss how achieved.</a:t>
            </a:r>
          </a:p>
          <a:p>
            <a:pPr marL="171450" indent="-171450">
              <a:buFontTx/>
              <a:buChar char="-"/>
            </a:pPr>
            <a:r>
              <a:rPr lang="en-US" sz="1200" baseline="0" dirty="0" smtClean="0"/>
              <a:t>All source and tests available on </a:t>
            </a:r>
            <a:r>
              <a:rPr lang="en-US" sz="1200" baseline="0" dirty="0" err="1" smtClean="0"/>
              <a:t>Github</a:t>
            </a:r>
            <a:r>
              <a:rPr lang="en-US" sz="1200" baseline="0" dirty="0" smtClean="0"/>
              <a:t>.</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verifies how duration units are expressed and multiplier.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wide range of cases which will both pass and fail the validation rule.  It relies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Some duplication here / success state and failure state on controller </a:t>
            </a:r>
            <a:r>
              <a:rPr lang="mr-IN" baseline="0" dirty="0" smtClean="0"/>
              <a:t>–</a:t>
            </a:r>
            <a:r>
              <a:rPr lang="en-US" baseline="0" dirty="0" smtClean="0"/>
              <a:t> this is also verified by Selenium tests.  But the unit tests are specific to the controller code </a:t>
            </a:r>
            <a:r>
              <a:rPr lang="mr-IN" baseline="0" dirty="0" smtClean="0"/>
              <a:t>–</a:t>
            </a:r>
            <a:r>
              <a:rPr lang="en-US" baseline="0" dirty="0" smtClean="0"/>
              <a:t> failure of the Selenium tests could be less precise.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What if we were testing entirely through the UI?  All of these scenarios covered in </a:t>
            </a:r>
            <a:r>
              <a:rPr lang="en-US" baseline="0" dirty="0" err="1" smtClean="0"/>
              <a:t>fitnesse</a:t>
            </a:r>
            <a:r>
              <a:rPr lang="en-US" baseline="0" dirty="0" smtClean="0"/>
              <a:t> and unit tests would need to be managed through UI tests </a:t>
            </a:r>
            <a:r>
              <a:rPr lang="mr-IN" baseline="0" dirty="0" smtClean="0"/>
              <a:t>–</a:t>
            </a:r>
            <a:r>
              <a:rPr lang="en-US" baseline="0" dirty="0" smtClean="0"/>
              <a:t> all the duration calculation scenarios, every opiate drug identified correctly, how to verify drugs aren’t included accidentally as opiates </a:t>
            </a:r>
            <a:r>
              <a:rPr lang="mr-IN" baseline="0" dirty="0" smtClean="0"/>
              <a:t>–</a:t>
            </a:r>
            <a:r>
              <a:rPr lang="en-US" baseline="0" dirty="0" smtClean="0"/>
              <a:t> prescribe every single possible drug?</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Follow up article by Cohn </a:t>
            </a:r>
            <a:r>
              <a:rPr lang="mr-IN" baseline="0" dirty="0" smtClean="0"/>
              <a:t>–</a:t>
            </a:r>
            <a:r>
              <a:rPr lang="en-US" baseline="0" dirty="0" smtClean="0"/>
              <a:t> Forgotten Layer of the Test Automation Pyramid regarding service layer </a:t>
            </a:r>
            <a:r>
              <a:rPr lang="mr-IN" baseline="0" dirty="0" smtClean="0"/>
              <a:t>–</a:t>
            </a:r>
            <a:r>
              <a:rPr lang="en-US" baseline="0" dirty="0" smtClean="0"/>
              <a:t> not really referring to SOA.</a:t>
            </a:r>
          </a:p>
          <a:p>
            <a:pPr marL="171450" indent="-171450">
              <a:buFontTx/>
              <a:buChar char="-"/>
            </a:pPr>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p>
          <a:p>
            <a:pPr marL="171450" indent="-171450">
              <a:buFontTx/>
              <a:buChar char="-"/>
            </a:pPr>
            <a:r>
              <a:rPr lang="en-US" baseline="0" dirty="0" smtClean="0"/>
              <a:t>This is just one perspective and vocabulary from which to view tests </a:t>
            </a:r>
            <a:r>
              <a:rPr lang="mr-IN" baseline="0" dirty="0" smtClean="0"/>
              <a:t>–</a:t>
            </a:r>
            <a:r>
              <a:rPr lang="en-US" baseline="0" dirty="0" smtClean="0"/>
              <a:t> there are others (Crispin, Business Facing, Technology Facing, Performance testing, usability testing, </a:t>
            </a:r>
            <a:r>
              <a:rPr lang="en-US" baseline="0" dirty="0" err="1" smtClean="0"/>
              <a:t>etc</a:t>
            </a:r>
            <a:r>
              <a:rPr lang="en-US" baseline="0" dirty="0" smtClean="0"/>
              <a:t>).  Primarily Cohn was discussing tests that verify application functionality.</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 and discussion from Fowler</a:t>
            </a:r>
            <a:r>
              <a:rPr lang="en-US" baseline="0" dirty="0" smtClean="0"/>
              <a:t> article, see references.</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a:t>
            </a:r>
            <a:r>
              <a:rPr lang="en-US" baseline="0" dirty="0" smtClean="0"/>
              <a:t>layers of tests, what purpose for those layers, what tools, who authors, at what point in the iteration </a:t>
            </a:r>
            <a:r>
              <a:rPr lang="mr-IN" baseline="0" dirty="0" smtClean="0"/>
              <a:t>–</a:t>
            </a:r>
            <a:r>
              <a:rPr lang="en-US" baseline="0" dirty="0" smtClean="0"/>
              <a:t> all requires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excessive duplication.</a:t>
            </a:r>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  Based on real prescribing application.</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err="1" smtClean="0"/>
              <a:t>Javascript</a:t>
            </a:r>
            <a:r>
              <a:rPr lang="en-US" baseline="0" dirty="0" smtClean="0"/>
              <a:t> / static web app with a java back-end 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functionality</a:t>
            </a:r>
            <a:r>
              <a:rPr lang="en-US" baseline="0" dirty="0" smtClean="0"/>
              <a:t> </a:t>
            </a:r>
            <a:r>
              <a:rPr lang="en-US" dirty="0" smtClean="0"/>
              <a:t>tests were implemented</a:t>
            </a:r>
            <a:r>
              <a:rPr lang="en-US" baseline="0" dirty="0" smtClean="0"/>
              <a:t> in the real application.</a:t>
            </a:r>
          </a:p>
          <a:p>
            <a:pPr marL="171450" indent="-171450">
              <a:buFontTx/>
              <a:buChar char="-"/>
            </a:pPr>
            <a:r>
              <a:rPr lang="en-US" baseline="0" dirty="0" err="1" smtClean="0"/>
              <a:t>Fitnesse</a:t>
            </a:r>
            <a:r>
              <a:rPr lang="en-US" baseline="0" dirty="0" smtClean="0"/>
              <a:t> chosen to provide high visibility (more critical </a:t>
            </a:r>
            <a:r>
              <a:rPr lang="mr-IN" baseline="0" dirty="0" smtClean="0"/>
              <a:t>–</a:t>
            </a:r>
            <a:r>
              <a:rPr lang="en-US" baseline="0" dirty="0" smtClean="0"/>
              <a:t> more publically </a:t>
            </a:r>
            <a:r>
              <a:rPr lang="en-US" baseline="0" dirty="0" err="1" smtClean="0"/>
              <a:t>verifable</a:t>
            </a:r>
            <a:r>
              <a:rPr lang="en-US" baseline="0" dirty="0" smtClean="0"/>
              <a:t>) of business logic tests to customers, and to drive feature development </a:t>
            </a:r>
            <a:r>
              <a:rPr lang="mr-IN" baseline="0" dirty="0" smtClean="0"/>
              <a:t>–</a:t>
            </a:r>
            <a:r>
              <a:rPr lang="en-US" baseline="0" dirty="0" smtClean="0"/>
              <a:t> tended to be written ahead of assigning feature to developers.</a:t>
            </a:r>
          </a:p>
          <a:p>
            <a:pPr marL="171450" indent="-171450">
              <a:buFontTx/>
              <a:buChar char="-"/>
            </a:pPr>
            <a:r>
              <a:rPr lang="en-US" baseline="0" dirty="0" smtClean="0"/>
              <a:t>Would discuss with each feature how tests for that feature would fall into these groupings.</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illustrate </a:t>
            </a:r>
            <a:r>
              <a:rPr lang="en-US" dirty="0" err="1" smtClean="0"/>
              <a:t>pyramic</a:t>
            </a:r>
            <a:r>
              <a:rPr lang="en-US" dirty="0" smtClean="0"/>
              <a:t>-style</a:t>
            </a:r>
            <a:r>
              <a:rPr lang="en-US" baseline="0" dirty="0" smtClean="0"/>
              <a:t> layer of tests, we’ll look at tests for a particular feature</a:t>
            </a:r>
          </a:p>
          <a:p>
            <a:r>
              <a:rPr lang="en-US" baseline="0" dirty="0" smtClean="0"/>
              <a:t>- What are parts we need to implement?</a:t>
            </a:r>
          </a:p>
          <a:p>
            <a:pPr marL="171450" indent="-171450">
              <a:buFont typeface="Arial" charset="0"/>
              <a:buChar char="•"/>
            </a:pPr>
            <a:r>
              <a:rPr lang="en-US" baseline="0" dirty="0" smtClean="0"/>
              <a:t>identify opiates</a:t>
            </a:r>
          </a:p>
          <a:p>
            <a:pPr marL="171450" indent="-171450">
              <a:buFont typeface="Arial" charset="0"/>
              <a:buChar char="•"/>
            </a:pPr>
            <a:r>
              <a:rPr lang="en-US" baseline="0" dirty="0" smtClean="0"/>
              <a:t>Calculate number of days from text </a:t>
            </a:r>
          </a:p>
          <a:p>
            <a:pPr marL="171450" indent="-171450">
              <a:buFont typeface="Arial" charset="0"/>
              <a:buChar char="•"/>
            </a:pPr>
            <a:r>
              <a:rPr lang="en-US" baseline="0" dirty="0" smtClean="0"/>
              <a:t>apply business rule based on above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r>
              <a:rPr lang="en-US" baseline="0" dirty="0" smtClean="0"/>
              <a:t>Intentional, pre-planned distribution of tests for the feature.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drug classification that should be considered an opiate.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6" Type="http://schemas.openxmlformats.org/officeDocument/2006/relationships/hyperlink" Target="http://alistair.cockburn.us/Methodology+per+projec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2992"/>
            <a:ext cx="9144000" cy="2387600"/>
          </a:xfrm>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2941299" y="3177914"/>
            <a:ext cx="6610664" cy="1392702"/>
          </a:xfrm>
        </p:spPr>
        <p:txBody>
          <a:bodyPr>
            <a:noAutofit/>
          </a:bodyPr>
          <a:lstStyle/>
          <a:p>
            <a:r>
              <a:rPr lang="en-US" sz="2800" dirty="0" smtClean="0"/>
              <a:t>Jim Weaver</a:t>
            </a:r>
          </a:p>
          <a:p>
            <a:r>
              <a:rPr lang="en-US" sz="2800" dirty="0" smtClean="0"/>
              <a:t>Vanderbilt University Medical Center</a:t>
            </a:r>
          </a:p>
          <a:p>
            <a:r>
              <a:rPr lang="en-US" sz="2800" dirty="0" smtClean="0"/>
              <a:t>(</a:t>
            </a:r>
            <a:r>
              <a:rPr lang="en-US" sz="2800" dirty="0" err="1" smtClean="0"/>
              <a:t>weaver.je@gmail.com</a:t>
            </a:r>
            <a:r>
              <a:rPr lang="en-US" sz="2800" dirty="0" smtClean="0"/>
              <a:t>)</a:t>
            </a:r>
          </a:p>
          <a:p>
            <a:endParaRPr lang="en-US" sz="2800" dirty="0"/>
          </a:p>
        </p:txBody>
      </p:sp>
      <p:sp>
        <p:nvSpPr>
          <p:cNvPr id="4" name="Subtitle 2"/>
          <p:cNvSpPr txBox="1">
            <a:spLocks/>
          </p:cNvSpPr>
          <p:nvPr/>
        </p:nvSpPr>
        <p:spPr>
          <a:xfrm>
            <a:off x="2928424" y="5197938"/>
            <a:ext cx="6623539" cy="115355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t>
            </a:r>
            <a:r>
              <a:rPr lang="en-US" sz="2600" dirty="0" smtClean="0"/>
              <a:t>and</a:t>
            </a:r>
            <a:r>
              <a:rPr lang="en-US" dirty="0" smtClean="0"/>
              <a:t>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6805408"/>
              </p:ext>
            </p:extLst>
          </p:nvPr>
        </p:nvGraphicFramePr>
        <p:xfrm>
          <a:off x="838200" y="1481960"/>
          <a:ext cx="10515600" cy="998193"/>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627353">
                <a:tc>
                  <a:txBody>
                    <a:bodyPr/>
                    <a:lstStyle/>
                    <a:p>
                      <a:r>
                        <a:rPr lang="en-US" sz="2400" dirty="0" smtClean="0"/>
                        <a:t>Calculate</a:t>
                      </a:r>
                      <a:r>
                        <a:rPr lang="en-US" sz="2400" baseline="0" dirty="0" smtClean="0"/>
                        <a:t> duration</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9159076"/>
              </p:ext>
            </p:extLst>
          </p:nvPr>
        </p:nvGraphicFramePr>
        <p:xfrm>
          <a:off x="838200" y="1481960"/>
          <a:ext cx="10515600" cy="155956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sz="2400" dirty="0" smtClean="0"/>
                        <a:t>Apply rule to prescription and return response</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153100" y="277291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215407" y="2581534"/>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9746" y="320928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20928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052526"/>
              </p:ext>
            </p:extLst>
          </p:nvPr>
        </p:nvGraphicFramePr>
        <p:xfrm>
          <a:off x="838200" y="1481960"/>
          <a:ext cx="10515600" cy="146304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Junit)</a:t>
                      </a:r>
                      <a:endParaRPr lang="en-US" dirty="0"/>
                    </a:p>
                  </a:txBody>
                  <a:tcPr/>
                </a:tc>
              </a:tr>
              <a:tr h="370840">
                <a:tc>
                  <a:txBody>
                    <a:bodyPr/>
                    <a:lstStyle/>
                    <a:p>
                      <a:r>
                        <a:rPr lang="en-US" sz="2400" dirty="0" smtClean="0"/>
                        <a:t>Inform</a:t>
                      </a:r>
                      <a:r>
                        <a:rPr lang="en-US" sz="2400" baseline="0" dirty="0" smtClean="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395070" y="2727632"/>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5735" y="3207501"/>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0" y="3102964"/>
            <a:ext cx="4596999" cy="3462752"/>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r>
              <a:rPr lang="en-US" dirty="0" smtClean="0"/>
              <a:t>Discuss application-wide testing strategy </a:t>
            </a:r>
            <a:r>
              <a:rPr lang="mr-IN" dirty="0" smtClean="0"/>
              <a:t>–</a:t>
            </a:r>
            <a:r>
              <a:rPr lang="en-US" dirty="0" smtClean="0"/>
              <a:t> layers of tests, their purpose, tools, team-member responsibilities.</a:t>
            </a:r>
          </a:p>
          <a:p>
            <a:r>
              <a:rPr lang="en-US" dirty="0"/>
              <a:t>Keep all team members involved in all types of </a:t>
            </a:r>
            <a:r>
              <a:rPr lang="en-US" dirty="0" smtClean="0"/>
              <a:t>tests.</a:t>
            </a:r>
          </a:p>
          <a:p>
            <a:r>
              <a:rPr lang="en-US" dirty="0" smtClean="0"/>
              <a:t>For each feature, explicitly discuss a test plan </a:t>
            </a:r>
            <a:r>
              <a:rPr lang="mr-IN" dirty="0" smtClean="0"/>
              <a:t>–</a:t>
            </a:r>
            <a:r>
              <a:rPr lang="en-US" dirty="0" smtClean="0"/>
              <a:t> what automated tests will there be at what levels?</a:t>
            </a:r>
          </a:p>
          <a:p>
            <a:r>
              <a:rPr lang="en-US" dirty="0" smtClean="0"/>
              <a:t>Watch for unwanted duplication or gaps in test coverage.</a:t>
            </a:r>
          </a:p>
          <a:p>
            <a:r>
              <a:rPr lang="en-US" dirty="0" smtClean="0"/>
              <a:t>When a bug hits production, don’t just fix it - find the test gaps and close them.</a:t>
            </a:r>
            <a:endParaRPr lang="en-US" dirty="0"/>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a:p>
            <a:r>
              <a:rPr lang="en-US" dirty="0" smtClean="0">
                <a:hlinkClick r:id="rId6"/>
              </a:rPr>
              <a:t>Methodology Per Project</a:t>
            </a:r>
            <a:r>
              <a:rPr lang="en-US" dirty="0" smtClean="0"/>
              <a:t>:  Alistair Cockburn, 1999.</a:t>
            </a:r>
          </a:p>
          <a:p>
            <a:endParaRPr lang="en-US" dirty="0" smtClean="0"/>
          </a:p>
        </p:txBody>
      </p:sp>
    </p:spTree>
    <p:extLst>
      <p:ext uri="{BB962C8B-B14F-4D97-AF65-F5344CB8AC3E}">
        <p14:creationId xmlns:p14="http://schemas.microsoft.com/office/powerpoint/2010/main" val="1201606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91845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sp>
        <p:nvSpPr>
          <p:cNvPr id="6" name="Rectangle 5"/>
          <p:cNvSpPr/>
          <p:nvPr/>
        </p:nvSpPr>
        <p:spPr>
          <a:xfrm>
            <a:off x="6096000" y="1690686"/>
            <a:ext cx="4496972" cy="4001095"/>
          </a:xfrm>
          <a:prstGeom prst="rect">
            <a:avLst/>
          </a:prstGeom>
        </p:spPr>
        <p:txBody>
          <a:bodyPr wrap="square">
            <a:spAutoFit/>
          </a:bodyPr>
          <a:lstStyle/>
          <a:p>
            <a:pPr marL="285750" indent="-285750">
              <a:spcAft>
                <a:spcPts val="1200"/>
              </a:spcAft>
              <a:buFont typeface="Arial" charset="0"/>
              <a:buChar char="•"/>
            </a:pPr>
            <a:r>
              <a:rPr lang="en-US" sz="2800" dirty="0" smtClean="0"/>
              <a:t>Foundational base of unit tests</a:t>
            </a:r>
          </a:p>
          <a:p>
            <a:pPr marL="285750" indent="-285750">
              <a:spcAft>
                <a:spcPts val="1200"/>
              </a:spcAft>
              <a:buFont typeface="Arial" charset="0"/>
              <a:buChar char="•"/>
            </a:pPr>
            <a:r>
              <a:rPr lang="en-US" sz="2800" dirty="0" smtClean="0"/>
              <a:t>Minimum necessary tests through user interface</a:t>
            </a:r>
          </a:p>
          <a:p>
            <a:pPr marL="285750" indent="-285750">
              <a:spcAft>
                <a:spcPts val="1200"/>
              </a:spcAft>
              <a:buFont typeface="Arial" charset="0"/>
              <a:buChar char="•"/>
            </a:pPr>
            <a:r>
              <a:rPr lang="en-US" sz="2800" dirty="0" smtClean="0"/>
              <a:t>Service tests in the middle </a:t>
            </a:r>
            <a:endParaRPr lang="en-US" sz="2800" dirty="0"/>
          </a:p>
          <a:p>
            <a:pPr marL="285750" indent="-285750">
              <a:spcAft>
                <a:spcPts val="1200"/>
              </a:spcAft>
              <a:buFont typeface="Arial" charset="0"/>
              <a:buChar char="•"/>
            </a:pPr>
            <a:r>
              <a:rPr lang="en-US" sz="2800" dirty="0" smtClean="0"/>
              <a:t>Service refers to logical services </a:t>
            </a:r>
            <a:r>
              <a:rPr lang="mr-IN" sz="2800" dirty="0" smtClean="0"/>
              <a:t>–</a:t>
            </a:r>
            <a:r>
              <a:rPr lang="en-US" sz="2800" dirty="0" smtClean="0"/>
              <a:t> business logic, required outputs to inputs.</a:t>
            </a:r>
            <a:endParaRPr lang="en-US" sz="28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044" y="1771422"/>
            <a:ext cx="5675586" cy="3920359"/>
          </a:xfrm>
        </p:spPr>
      </p:pic>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smtClean="0"/>
              <a:t>Many teams tested primarily through the UI</a:t>
            </a:r>
          </a:p>
          <a:p>
            <a:pPr marL="285750" lvl="0" indent="-285750">
              <a:spcAft>
                <a:spcPts val="1200"/>
              </a:spcAft>
              <a:buFont typeface="Arial" charset="0"/>
              <a:buChar char="•"/>
              <a:defRPr/>
            </a:pPr>
            <a:r>
              <a:rPr lang="en-US" sz="2800" dirty="0"/>
              <a:t>Testing through UI slower, more brittle, </a:t>
            </a:r>
            <a:r>
              <a:rPr lang="en-US" sz="2800" dirty="0" smtClean="0"/>
              <a:t>expensive, less precise</a:t>
            </a:r>
          </a:p>
          <a:p>
            <a:pPr marL="285750" indent="-285750">
              <a:spcAft>
                <a:spcPts val="1200"/>
              </a:spcAft>
              <a:buFont typeface="Arial" charset="0"/>
              <a:buChar char="•"/>
            </a:pPr>
            <a:r>
              <a:rPr lang="en-US" sz="2800" dirty="0" smtClean="0"/>
              <a:t>Unit tests are easy for developers to write, usually in same language as application, locate bugs more precisely</a:t>
            </a:r>
          </a:p>
          <a:p>
            <a:pPr marL="285750" indent="-285750">
              <a:spcAft>
                <a:spcPts val="1200"/>
              </a:spcAft>
              <a:buFont typeface="Arial" charset="0"/>
              <a:buChar char="•"/>
            </a:pPr>
            <a:r>
              <a:rPr lang="en-US" sz="2800" dirty="0" smtClean="0"/>
              <a:t>Service level tests can test logic independent of UI</a:t>
            </a:r>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4848657" cy="2500606"/>
          </a:xfrm>
        </p:spPr>
        <p:txBody>
          <a:bodyPr>
            <a:normAutofit/>
          </a:bodyPr>
          <a:lstStyle/>
          <a:p>
            <a:r>
              <a:rPr lang="en-US" dirty="0" smtClean="0"/>
              <a:t>Intentional Planning and Effort</a:t>
            </a:r>
          </a:p>
          <a:p>
            <a:r>
              <a:rPr lang="en-US" dirty="0" smtClean="0"/>
              <a:t>Shared Understanding</a:t>
            </a:r>
          </a:p>
          <a:p>
            <a:r>
              <a:rPr lang="en-US" dirty="0" smtClean="0"/>
              <a:t>Frequent 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 : </a:t>
            </a:r>
            <a:r>
              <a:rPr lang="en-US" sz="4000" dirty="0" err="1" smtClean="0"/>
              <a:t>RxDemo</a:t>
            </a:r>
            <a:endParaRPr lang="en-US" sz="4000" dirty="0"/>
          </a:p>
        </p:txBody>
      </p:sp>
      <p:sp>
        <p:nvSpPr>
          <p:cNvPr id="3" name="Content Placeholder 2"/>
          <p:cNvSpPr>
            <a:spLocks noGrp="1"/>
          </p:cNvSpPr>
          <p:nvPr>
            <p:ph idx="1"/>
          </p:nvPr>
        </p:nvSpPr>
        <p:spPr>
          <a:xfrm>
            <a:off x="838200" y="1852519"/>
            <a:ext cx="10515600" cy="567951"/>
          </a:xfrm>
        </p:spPr>
        <p:txBody>
          <a:bodyPr>
            <a:noAutofit/>
          </a:bodyPr>
          <a:lstStyle/>
          <a:p>
            <a:r>
              <a:rPr lang="en-US" sz="2400"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RxDemo</a:t>
            </a:r>
            <a:r>
              <a:rPr lang="en-US" dirty="0" smtClean="0"/>
              <a:t> Automated Test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6283108"/>
              </p:ext>
            </p:extLst>
          </p:nvPr>
        </p:nvGraphicFramePr>
        <p:xfrm>
          <a:off x="838200" y="1825625"/>
          <a:ext cx="10359684" cy="3588850"/>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400" dirty="0" smtClean="0"/>
                        <a:t>Purpose</a:t>
                      </a:r>
                      <a:endParaRPr lang="en-US" sz="2400" dirty="0"/>
                    </a:p>
                  </a:txBody>
                  <a:tcPr/>
                </a:tc>
                <a:tc>
                  <a:txBody>
                    <a:bodyPr/>
                    <a:lstStyle/>
                    <a:p>
                      <a:pPr algn="ctr"/>
                      <a:r>
                        <a:rPr lang="en-US" sz="2400" dirty="0" smtClean="0"/>
                        <a:t>Authors</a:t>
                      </a:r>
                      <a:endParaRPr lang="en-US" sz="2400" dirty="0"/>
                    </a:p>
                  </a:txBody>
                  <a:tcPr/>
                </a:tc>
                <a:tc>
                  <a:txBody>
                    <a:bodyPr/>
                    <a:lstStyle/>
                    <a:p>
                      <a:pPr algn="ctr"/>
                      <a:r>
                        <a:rPr lang="en-US" sz="2400" dirty="0" smtClean="0"/>
                        <a:t>Tools</a:t>
                      </a:r>
                      <a:endParaRPr lang="en-US" sz="2400" dirty="0"/>
                    </a:p>
                  </a:txBody>
                  <a:tcPr/>
                </a:tc>
              </a:tr>
              <a:tr h="788585">
                <a:tc>
                  <a:txBody>
                    <a:bodyPr/>
                    <a:lstStyle/>
                    <a:p>
                      <a:pPr algn="ctr"/>
                      <a:r>
                        <a:rPr lang="en-US" sz="2800" dirty="0" smtClean="0"/>
                        <a:t>UI</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UI functionality, provide some end-end confirmation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QA automation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Junit and WebDriver </a:t>
                      </a:r>
                      <a:r>
                        <a:rPr lang="en-US" sz="2000" baseline="0" dirty="0" smtClean="0"/>
                        <a:t>to Selenium Server</a:t>
                      </a:r>
                      <a:endParaRPr lang="en-US" sz="2000" dirty="0" smtClean="0"/>
                    </a:p>
                    <a:p>
                      <a:endParaRPr lang="en-US" dirty="0"/>
                    </a:p>
                  </a:txBody>
                  <a:tcPr/>
                </a:tc>
              </a:tr>
              <a:tr h="788585">
                <a:tc>
                  <a:txBody>
                    <a:bodyPr/>
                    <a:lstStyle/>
                    <a:p>
                      <a:pPr algn="ctr"/>
                      <a:r>
                        <a:rPr lang="en-US" sz="2800" dirty="0" smtClean="0"/>
                        <a:t>Service</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business logic,</a:t>
                      </a:r>
                      <a:r>
                        <a:rPr lang="en-US" sz="2000" baseline="0" dirty="0" smtClean="0"/>
                        <a:t> publically verifiable</a:t>
                      </a:r>
                      <a:endParaRPr lang="en-US" sz="2000" dirty="0" smtClean="0"/>
                    </a:p>
                  </a:txBody>
                  <a:tcPr/>
                </a:tc>
                <a:tc>
                  <a:txBody>
                    <a:bodyPr/>
                    <a:lstStyle/>
                    <a:p>
                      <a:r>
                        <a:rPr lang="en-US" sz="2000" dirty="0" smtClean="0"/>
                        <a:t>Customers</a:t>
                      </a:r>
                      <a:r>
                        <a:rPr lang="en-US" sz="2000" baseline="0" dirty="0" smtClean="0"/>
                        <a:t> (including QA) and 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Fitnesse</a:t>
                      </a:r>
                      <a:endParaRPr lang="en-US" sz="2000" dirty="0" smtClean="0"/>
                    </a:p>
                    <a:p>
                      <a:endParaRPr lang="en-US" dirty="0"/>
                    </a:p>
                  </a:txBody>
                  <a:tcPr/>
                </a:tc>
              </a:tr>
              <a:tr h="788585">
                <a:tc>
                  <a:txBody>
                    <a:bodyPr/>
                    <a:lstStyle/>
                    <a:p>
                      <a:pPr algn="ctr"/>
                      <a:r>
                        <a:rPr lang="en-US" sz="2800" dirty="0" smtClean="0"/>
                        <a:t>Unit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implementation, aid with design and internal</a:t>
                      </a:r>
                      <a:r>
                        <a:rPr lang="en-US" sz="2000" baseline="0" dirty="0" smtClean="0"/>
                        <a:t> c</a:t>
                      </a:r>
                      <a:r>
                        <a:rPr lang="en-US" sz="2000" dirty="0" smtClean="0"/>
                        <a:t>ode quality</a:t>
                      </a:r>
                    </a:p>
                  </a:txBody>
                  <a:tcPr/>
                </a:tc>
                <a:tc>
                  <a:txBody>
                    <a:bodyPr/>
                    <a:lstStyle/>
                    <a:p>
                      <a:r>
                        <a:rPr lang="en-US" sz="2000" dirty="0" smtClean="0"/>
                        <a:t>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Junit, Jasmine</a:t>
                      </a:r>
                    </a:p>
                    <a:p>
                      <a:endParaRPr lang="en-US" dirty="0" smtClean="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868059"/>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3029465"/>
                <a:gridCol w="2488165"/>
                <a:gridCol w="2369070"/>
                <a:gridCol w="2628900"/>
              </a:tblGrid>
              <a:tr h="370840">
                <a:tc>
                  <a:txBody>
                    <a:bodyPr/>
                    <a:lstStyle/>
                    <a:p>
                      <a:pPr algn="ctr"/>
                      <a:r>
                        <a:rPr lang="en-US" dirty="0" smtClean="0"/>
                        <a:t>Feature </a:t>
                      </a:r>
                      <a:r>
                        <a:rPr lang="en-US" sz="2000" dirty="0" smtClean="0"/>
                        <a:t>Part</a:t>
                      </a:r>
                      <a:endParaRPr lang="en-US" sz="2000" dirty="0"/>
                    </a:p>
                  </a:txBody>
                  <a:tcPr/>
                </a:tc>
                <a:tc>
                  <a:txBody>
                    <a:bodyPr/>
                    <a:lstStyle/>
                    <a:p>
                      <a:r>
                        <a:rPr lang="en-US" sz="2000" dirty="0" smtClean="0"/>
                        <a:t>Unit (Junit/Jasmine)</a:t>
                      </a:r>
                      <a:endParaRPr lang="en-US" sz="2000" dirty="0"/>
                    </a:p>
                  </a:txBody>
                  <a:tcPr/>
                </a:tc>
                <a:tc>
                  <a:txBody>
                    <a:bodyPr/>
                    <a:lstStyle/>
                    <a:p>
                      <a:r>
                        <a:rPr lang="en-US" sz="2000" dirty="0" smtClean="0"/>
                        <a:t>Service (</a:t>
                      </a:r>
                      <a:r>
                        <a:rPr lang="en-US" sz="2000" dirty="0" err="1" smtClean="0"/>
                        <a:t>Fitnesse</a:t>
                      </a:r>
                      <a:r>
                        <a:rPr lang="en-US" sz="2000" dirty="0" smtClean="0"/>
                        <a:t>)</a:t>
                      </a:r>
                      <a:endParaRPr lang="en-US" sz="2000" dirty="0"/>
                    </a:p>
                  </a:txBody>
                  <a:tcPr/>
                </a:tc>
                <a:tc>
                  <a:txBody>
                    <a:bodyPr/>
                    <a:lstStyle/>
                    <a:p>
                      <a:r>
                        <a:rPr lang="en-US" sz="2000" dirty="0" smtClean="0"/>
                        <a:t>UI (</a:t>
                      </a:r>
                      <a:r>
                        <a:rPr lang="en-US" sz="2000" baseline="0" dirty="0" smtClean="0"/>
                        <a:t>Selenium + Junit)</a:t>
                      </a:r>
                      <a:endParaRPr lang="en-US" sz="2000" dirty="0"/>
                    </a:p>
                  </a:txBody>
                  <a:tcPr/>
                </a:tc>
              </a:tr>
              <a:tr h="370840">
                <a:tc>
                  <a:txBody>
                    <a:bodyPr/>
                    <a:lstStyle/>
                    <a:p>
                      <a:r>
                        <a:rPr lang="en-US" sz="2400" dirty="0" smtClean="0"/>
                        <a:t>Identify if drug being prescribed is Opiate</a:t>
                      </a:r>
                      <a:endParaRPr lang="en-US" sz="2400"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sz="2400" dirty="0" smtClean="0"/>
                        <a:t>Calculate</a:t>
                      </a:r>
                      <a:r>
                        <a:rPr lang="en-US" sz="2400" baseline="0" dirty="0" smtClean="0"/>
                        <a:t> duration</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2400" dirty="0" smtClean="0"/>
                        <a:t>Apply rule to prescription and return response</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sz="2400" dirty="0" smtClean="0"/>
                        <a:t>Inform</a:t>
                      </a:r>
                      <a:r>
                        <a:rPr lang="en-US" sz="2400" baseline="0" dirty="0" smtClean="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384" y="4855247"/>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326224"/>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388594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2968622"/>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6" y="2347652"/>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955194"/>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388594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4855246"/>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843389"/>
              </p:ext>
            </p:extLst>
          </p:nvPr>
        </p:nvGraphicFramePr>
        <p:xfrm>
          <a:off x="838200" y="1481960"/>
          <a:ext cx="10515600" cy="119380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sz="2400" dirty="0" smtClean="0"/>
                        <a:t>Identify if drug being prescribed is Opiate</a:t>
                      </a:r>
                      <a:endParaRPr lang="en-US" sz="2400"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79" y="2048178"/>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1" y="2010093"/>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564113" y="2425988"/>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4058</TotalTime>
  <Words>1527</Words>
  <Application>Microsoft Macintosh PowerPoint</Application>
  <PresentationFormat>Widescreen</PresentationFormat>
  <Paragraphs>161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Mangal</vt:lpstr>
      <vt:lpstr>Office Theme</vt:lpstr>
      <vt:lpstr>The Software Testing Pyramid: A Concrete Example</vt:lpstr>
      <vt:lpstr>Mike Cohn’s Test Pyramid</vt:lpstr>
      <vt:lpstr>Motivations</vt:lpstr>
      <vt:lpstr>Challenges</vt:lpstr>
      <vt:lpstr>Sample Application : RxDemo</vt:lpstr>
      <vt:lpstr>RxDemo Automated Test Strategy</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156</cp:revision>
  <dcterms:created xsi:type="dcterms:W3CDTF">2017-03-24T22:03:26Z</dcterms:created>
  <dcterms:modified xsi:type="dcterms:W3CDTF">2017-09-22T21:43:47Z</dcterms:modified>
</cp:coreProperties>
</file>