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0" r:id="rId5"/>
    <p:sldId id="259" r:id="rId6"/>
    <p:sldId id="269" r:id="rId7"/>
    <p:sldId id="262" r:id="rId8"/>
    <p:sldId id="263" r:id="rId9"/>
    <p:sldId id="265" r:id="rId10"/>
    <p:sldId id="272" r:id="rId11"/>
    <p:sldId id="273" r:id="rId12"/>
    <p:sldId id="274" r:id="rId13"/>
    <p:sldId id="268" r:id="rId14"/>
    <p:sldId id="275"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1"/>
    <p:restoredTop sz="79709"/>
  </p:normalViewPr>
  <p:slideViewPr>
    <p:cSldViewPr snapToGrid="0" snapToObjects="1">
      <p:cViewPr>
        <p:scale>
          <a:sx n="86" d="100"/>
          <a:sy n="86" d="100"/>
        </p:scale>
        <p:origin x="110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8/4/17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aseline="0" dirty="0" smtClean="0"/>
              <a:t>Personal intro</a:t>
            </a:r>
          </a:p>
          <a:p>
            <a:pPr marL="171450" indent="-171450">
              <a:buFontTx/>
              <a:buChar char="-"/>
            </a:pPr>
            <a:r>
              <a:rPr lang="en-US" sz="1200" baseline="0" dirty="0" smtClean="0"/>
              <a:t>Hospital - testing is important</a:t>
            </a:r>
          </a:p>
          <a:p>
            <a:pPr marL="171450" indent="-171450">
              <a:buFontTx/>
              <a:buChar char="-"/>
            </a:pPr>
            <a:r>
              <a:rPr lang="en-US" sz="1200" baseline="0" dirty="0" err="1" smtClean="0"/>
              <a:t>Allistair</a:t>
            </a:r>
            <a:r>
              <a:rPr lang="en-US" sz="1200" baseline="0" dirty="0" smtClean="0"/>
              <a:t> Cockburn, 1999, Cockburn scale </a:t>
            </a:r>
            <a:r>
              <a:rPr lang="mr-IN" sz="1200" baseline="0" dirty="0" smtClean="0"/>
              <a:t>–</a:t>
            </a:r>
            <a:r>
              <a:rPr lang="en-US" sz="1200" baseline="0" dirty="0" smtClean="0"/>
              <a:t> criticality and number of people involved.  More critical = more publically visible correctness.</a:t>
            </a:r>
          </a:p>
          <a:p>
            <a:pPr marL="171450" indent="-171450">
              <a:buFontTx/>
              <a:buChar char="-"/>
            </a:pPr>
            <a:r>
              <a:rPr lang="en-US" sz="1200" baseline="0" dirty="0" smtClean="0"/>
              <a:t>True for us, layers of tests with many being visible to all team members or stakeholders are important.</a:t>
            </a:r>
          </a:p>
          <a:p>
            <a:pPr marL="171450" indent="-171450">
              <a:buFontTx/>
              <a:buChar char="-"/>
            </a:pPr>
            <a:r>
              <a:rPr lang="en-US" sz="1200" baseline="0" dirty="0" smtClean="0"/>
              <a:t>2009 </a:t>
            </a:r>
            <a:r>
              <a:rPr lang="en-US" sz="1200" baseline="0" dirty="0" err="1" smtClean="0"/>
              <a:t>Succeding</a:t>
            </a:r>
            <a:r>
              <a:rPr lang="en-US" sz="1200" baseline="0" dirty="0" smtClean="0"/>
              <a:t> with Agile, Mike Cohn’s Test Pyramid </a:t>
            </a:r>
            <a:r>
              <a:rPr lang="mr-IN" sz="1200" baseline="0" dirty="0" smtClean="0"/>
              <a:t>–</a:t>
            </a:r>
            <a:r>
              <a:rPr lang="en-US" sz="1200" baseline="0" dirty="0" smtClean="0"/>
              <a:t> how many familiar.  </a:t>
            </a:r>
          </a:p>
          <a:p>
            <a:pPr marL="171450" indent="-171450">
              <a:buFontTx/>
              <a:buChar char="-"/>
            </a:pPr>
            <a:r>
              <a:rPr lang="en-US" sz="1200" baseline="0" dirty="0" smtClean="0"/>
              <a:t>Not just talk about, look at implementation for an application, how to achieve.</a:t>
            </a:r>
            <a:endParaRPr lang="en-US" sz="1200"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Switch to code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EDurationUnitShould</a:t>
            </a:r>
            <a:r>
              <a:rPr lang="en-US" baseline="0" dirty="0" smtClean="0"/>
              <a:t> verifies how duration units are expressed and multiplier.  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10</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wide range of cases which will both pass and fail the validation rule.  </a:t>
            </a:r>
            <a:r>
              <a:rPr lang="en-US" baseline="0" smtClean="0"/>
              <a:t>It relies on both opiate </a:t>
            </a:r>
            <a:r>
              <a:rPr lang="en-US" baseline="0" dirty="0" smtClean="0"/>
              <a:t>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Just two cases covered in Selenium that verify UI displays correct state when it is supposed to display a message, and when it is not.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Jasmine unit tests verify app controller state is correct based on successful and failed validation JSON responses, fields marked in error correctly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Some duplication here / success state and failure state on controller </a:t>
            </a:r>
            <a:r>
              <a:rPr lang="mr-IN" baseline="0" dirty="0" smtClean="0"/>
              <a:t>–</a:t>
            </a:r>
            <a:r>
              <a:rPr lang="en-US" baseline="0" dirty="0" smtClean="0"/>
              <a:t> this is also verified by Selenium tests.  But the unit tests are specific to the controller code </a:t>
            </a:r>
            <a:r>
              <a:rPr lang="mr-IN" baseline="0" dirty="0" smtClean="0"/>
              <a:t>–</a:t>
            </a:r>
            <a:r>
              <a:rPr lang="en-US" baseline="0" dirty="0" smtClean="0"/>
              <a:t> failure of the Selenium tests could be less precise</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What if we were testing entirely through the UI?  All of these scenarios covered in </a:t>
            </a:r>
            <a:r>
              <a:rPr lang="en-US" baseline="0" dirty="0" err="1" smtClean="0"/>
              <a:t>fitnesse</a:t>
            </a:r>
            <a:r>
              <a:rPr lang="en-US" baseline="0" dirty="0" smtClean="0"/>
              <a:t> and unit tests would need to be managed through UI tests </a:t>
            </a:r>
            <a:r>
              <a:rPr lang="mr-IN" baseline="0" dirty="0" smtClean="0"/>
              <a:t>–</a:t>
            </a:r>
            <a:r>
              <a:rPr lang="en-US" baseline="0" dirty="0" smtClean="0"/>
              <a:t> all the duration calculation scenarios, every opiate drug identified correctly, how to verify drugs aren’t included accidentally as opiates </a:t>
            </a:r>
            <a:r>
              <a:rPr lang="mr-IN" baseline="0" dirty="0" smtClean="0"/>
              <a:t>–</a:t>
            </a:r>
            <a:r>
              <a:rPr lang="en-US" baseline="0" dirty="0" smtClean="0"/>
              <a:t> prescribe every single possible drug?</a:t>
            </a:r>
            <a:endParaRPr lang="en-US" baseline="0"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66997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 activities that helped achieve healthy pyramidal </a:t>
            </a:r>
            <a:r>
              <a:rPr lang="en-US" baseline="0" dirty="0" smtClean="0"/>
              <a:t>mix of tests for the real prescribing app.</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85981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15</a:t>
            </a:fld>
            <a:endParaRPr lang="en-US"/>
          </a:p>
        </p:txBody>
      </p:sp>
    </p:spTree>
    <p:extLst>
      <p:ext uri="{BB962C8B-B14F-4D97-AF65-F5344CB8AC3E}">
        <p14:creationId xmlns:p14="http://schemas.microsoft.com/office/powerpoint/2010/main" val="35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Strategy of automated test</a:t>
            </a:r>
            <a:r>
              <a:rPr lang="en-US" baseline="0" dirty="0" smtClean="0"/>
              <a:t> distribution by purpose and type </a:t>
            </a:r>
            <a:r>
              <a:rPr lang="mr-IN" baseline="0" dirty="0" smtClean="0"/>
              <a:t>–</a:t>
            </a:r>
            <a:r>
              <a:rPr lang="en-US" baseline="0" dirty="0" smtClean="0"/>
              <a:t> Succeeding with Agile, 2009</a:t>
            </a:r>
          </a:p>
          <a:p>
            <a:pPr marL="171450" indent="-171450">
              <a:buFontTx/>
              <a:buChar char="-"/>
            </a:pPr>
            <a:r>
              <a:rPr lang="en-US" baseline="0" dirty="0" smtClean="0"/>
              <a:t>Describe levels.</a:t>
            </a:r>
          </a:p>
          <a:p>
            <a:pPr marL="171450" indent="-171450">
              <a:buFontTx/>
              <a:buChar char="-"/>
            </a:pPr>
            <a:r>
              <a:rPr lang="en-US" baseline="0" dirty="0" smtClean="0"/>
              <a:t>Follow up article by Cohn </a:t>
            </a:r>
            <a:r>
              <a:rPr lang="mr-IN" baseline="0" dirty="0" smtClean="0"/>
              <a:t>–</a:t>
            </a:r>
            <a:r>
              <a:rPr lang="en-US" baseline="0" dirty="0" smtClean="0"/>
              <a:t> Forgotten Layer of the Test Automation Pyramid regarding service layer</a:t>
            </a:r>
          </a:p>
          <a:p>
            <a:pPr marL="171450" indent="-171450">
              <a:buFontTx/>
              <a:buChar char="-"/>
            </a:pPr>
            <a:r>
              <a:rPr lang="en-US" dirty="0" smtClean="0"/>
              <a:t>Google</a:t>
            </a:r>
            <a:r>
              <a:rPr lang="en-US" baseline="0" dirty="0" smtClean="0"/>
              <a:t> has similar concept for testing </a:t>
            </a:r>
            <a:r>
              <a:rPr lang="mr-IN" baseline="0" dirty="0" smtClean="0"/>
              <a:t>–</a:t>
            </a:r>
            <a:r>
              <a:rPr lang="en-US" baseline="0" dirty="0" smtClean="0"/>
              <a:t> Small, Medium, Large (Unit, Integration, System).</a:t>
            </a:r>
          </a:p>
          <a:p>
            <a:pPr marL="171450" indent="-171450">
              <a:buFontTx/>
              <a:buChar char="-"/>
            </a:pPr>
            <a:r>
              <a:rPr lang="en-US" baseline="0" dirty="0" smtClean="0"/>
              <a:t>This is just one perspective and vocabulary from which to view tests </a:t>
            </a:r>
            <a:r>
              <a:rPr lang="mr-IN" baseline="0" dirty="0" smtClean="0"/>
              <a:t>–</a:t>
            </a:r>
            <a:r>
              <a:rPr lang="en-US" baseline="0" dirty="0" smtClean="0"/>
              <a:t> there are others (Crispin, Business Facing, Technology Facing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2</a:t>
            </a:fld>
            <a:endParaRPr lang="en-US"/>
          </a:p>
        </p:txBody>
      </p:sp>
    </p:spTree>
    <p:extLst>
      <p:ext uri="{BB962C8B-B14F-4D97-AF65-F5344CB8AC3E}">
        <p14:creationId xmlns:p14="http://schemas.microsoft.com/office/powerpoint/2010/main" val="153808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level</a:t>
            </a:r>
            <a:r>
              <a:rPr lang="en-US" baseline="0" dirty="0" smtClean="0"/>
              <a:t> tests can be done with tools that make those tests publically visible </a:t>
            </a:r>
            <a:r>
              <a:rPr lang="mr-IN" baseline="0" dirty="0" smtClean="0"/>
              <a:t>–</a:t>
            </a:r>
            <a:r>
              <a:rPr lang="en-US" baseline="0" dirty="0" smtClean="0"/>
              <a:t> cucumber, </a:t>
            </a:r>
            <a:r>
              <a:rPr lang="en-US" baseline="0" dirty="0" err="1" smtClean="0"/>
              <a:t>fitnesse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3</a:t>
            </a:fld>
            <a:endParaRPr lang="en-US"/>
          </a:p>
        </p:txBody>
      </p:sp>
    </p:spTree>
    <p:extLst>
      <p:ext uri="{BB962C8B-B14F-4D97-AF65-F5344CB8AC3E}">
        <p14:creationId xmlns:p14="http://schemas.microsoft.com/office/powerpoint/2010/main" val="111079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Not</a:t>
            </a:r>
            <a:r>
              <a:rPr lang="en-US" baseline="0" dirty="0" smtClean="0"/>
              <a:t> accident</a:t>
            </a:r>
            <a:r>
              <a:rPr lang="en-US" dirty="0" smtClean="0"/>
              <a:t>.  What exact</a:t>
            </a:r>
            <a:r>
              <a:rPr lang="en-US" baseline="0" dirty="0" smtClean="0"/>
              <a:t> layers, what purpose, what tools, who authors, at what point in the iteration </a:t>
            </a:r>
            <a:r>
              <a:rPr lang="mr-IN" baseline="0" dirty="0" smtClean="0"/>
              <a:t>–</a:t>
            </a:r>
            <a:r>
              <a:rPr lang="en-US" baseline="0" dirty="0" smtClean="0"/>
              <a:t> all </a:t>
            </a:r>
            <a:r>
              <a:rPr lang="en-US" baseline="0" dirty="0" err="1" smtClean="0"/>
              <a:t>requies</a:t>
            </a:r>
            <a:r>
              <a:rPr lang="en-US" baseline="0" dirty="0" smtClean="0"/>
              <a:t> planning</a:t>
            </a:r>
          </a:p>
          <a:p>
            <a:pPr marL="171450" indent="-171450">
              <a:buFontTx/>
              <a:buChar char="-"/>
            </a:pPr>
            <a:r>
              <a:rPr lang="en-US" baseline="0" dirty="0" smtClean="0"/>
              <a:t>Everyone on team needs to have a common understanding</a:t>
            </a:r>
          </a:p>
          <a:p>
            <a:pPr marL="171450" indent="-171450">
              <a:buFontTx/>
              <a:buChar char="-"/>
            </a:pPr>
            <a:r>
              <a:rPr lang="en-US" baseline="0" dirty="0" smtClean="0"/>
              <a:t>Have to collaborate </a:t>
            </a:r>
            <a:r>
              <a:rPr lang="mr-IN" baseline="0" dirty="0" smtClean="0"/>
              <a:t>–</a:t>
            </a:r>
            <a:r>
              <a:rPr lang="en-US" baseline="0" dirty="0" smtClean="0"/>
              <a:t> avoid gaps and duplication</a:t>
            </a:r>
          </a:p>
          <a:p>
            <a:pPr marL="171450" indent="-171450">
              <a:buFontTx/>
              <a:buChar char="-"/>
            </a:pPr>
            <a:r>
              <a:rPr lang="en-US" baseline="0" dirty="0" smtClean="0"/>
              <a:t>In addition to demonstrating a pyramid shaped suite of tests, discuss how to overcome some of these challenges as we go.</a:t>
            </a:r>
            <a:endParaRPr lang="en-US"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4</a:t>
            </a:fld>
            <a:endParaRPr lang="en-US"/>
          </a:p>
        </p:txBody>
      </p:sp>
    </p:spTree>
    <p:extLst>
      <p:ext uri="{BB962C8B-B14F-4D97-AF65-F5344CB8AC3E}">
        <p14:creationId xmlns:p14="http://schemas.microsoft.com/office/powerpoint/2010/main" val="14847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Look</a:t>
            </a:r>
            <a:r>
              <a:rPr lang="en-US" baseline="0" dirty="0" smtClean="0"/>
              <a:t> at code and test for sample application, how they fit into our intentional testing layers.</a:t>
            </a:r>
            <a:endParaRPr lang="en-US" dirty="0" smtClean="0"/>
          </a:p>
          <a:p>
            <a:pPr marL="171450" indent="-171450">
              <a:buFont typeface="Arial" charset="0"/>
              <a:buChar char="•"/>
            </a:pPr>
            <a:r>
              <a:rPr lang="en-US" dirty="0" smtClean="0"/>
              <a:t>Very small but contains real world feature from real prescribing application</a:t>
            </a:r>
          </a:p>
          <a:p>
            <a:pPr marL="171450" indent="-171450">
              <a:buFont typeface="Arial" charset="0"/>
              <a:buChar char="•"/>
            </a:pPr>
            <a:r>
              <a:rPr lang="en-US" baseline="0" dirty="0" smtClean="0"/>
              <a:t>Web app with a back-end service layer</a:t>
            </a:r>
          </a:p>
        </p:txBody>
      </p:sp>
      <p:sp>
        <p:nvSpPr>
          <p:cNvPr id="4" name="Slide Number Placeholder 3"/>
          <p:cNvSpPr>
            <a:spLocks noGrp="1"/>
          </p:cNvSpPr>
          <p:nvPr>
            <p:ph type="sldNum" sz="quarter" idx="10"/>
          </p:nvPr>
        </p:nvSpPr>
        <p:spPr/>
        <p:txBody>
          <a:bodyPr/>
          <a:lstStyle/>
          <a:p>
            <a:fld id="{C0CB0DF1-2E1C-3F45-9F83-336FA6343465}" type="slidenum">
              <a:rPr lang="en-US" smtClean="0"/>
              <a:t>5</a:t>
            </a:fld>
            <a:endParaRPr lang="en-US"/>
          </a:p>
        </p:txBody>
      </p:sp>
    </p:spTree>
    <p:extLst>
      <p:ext uri="{BB962C8B-B14F-4D97-AF65-F5344CB8AC3E}">
        <p14:creationId xmlns:p14="http://schemas.microsoft.com/office/powerpoint/2010/main" val="76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Roughly how tests were </a:t>
            </a:r>
            <a:r>
              <a:rPr lang="en-US" dirty="0" err="1" smtClean="0"/>
              <a:t>implented</a:t>
            </a:r>
            <a:r>
              <a:rPr lang="en-US" baseline="0" dirty="0" smtClean="0"/>
              <a:t> in the real application sample is based on</a:t>
            </a:r>
            <a:endParaRPr lang="en-US" dirty="0" smtClean="0"/>
          </a:p>
          <a:p>
            <a:r>
              <a:rPr lang="en-US" dirty="0" smtClean="0"/>
              <a:t>(Customers</a:t>
            </a:r>
            <a:r>
              <a:rPr lang="en-US" baseline="0" dirty="0" smtClean="0"/>
              <a:t> </a:t>
            </a:r>
            <a:r>
              <a:rPr lang="mr-IN" baseline="0" dirty="0" smtClean="0"/>
              <a:t>–</a:t>
            </a:r>
            <a:r>
              <a:rPr lang="en-US" baseline="0" dirty="0" smtClean="0"/>
              <a:t> anyone not writing production code, includes QA, BA, customers.)</a:t>
            </a:r>
          </a:p>
          <a:p>
            <a:r>
              <a:rPr lang="en-US" baseline="0" dirty="0" err="1" smtClean="0"/>
              <a:t>Fitnesse</a:t>
            </a:r>
            <a:r>
              <a:rPr lang="en-US" baseline="0" dirty="0" smtClean="0"/>
              <a:t> chosen to provide high visibility of business logic tests to customers, and to drive feature development </a:t>
            </a:r>
            <a:r>
              <a:rPr lang="mr-IN" baseline="0" dirty="0" smtClean="0"/>
              <a:t>–</a:t>
            </a:r>
            <a:r>
              <a:rPr lang="en-US" baseline="0" dirty="0" smtClean="0"/>
              <a:t> tended to be written ahead of assigning feature to developers.</a:t>
            </a:r>
          </a:p>
          <a:p>
            <a:r>
              <a:rPr lang="en-US" baseline="0" dirty="0" smtClean="0"/>
              <a:t>- Discussing and creating a grid of your test strategy in and of itself is useful.</a:t>
            </a:r>
          </a:p>
        </p:txBody>
      </p:sp>
      <p:sp>
        <p:nvSpPr>
          <p:cNvPr id="4" name="Slide Number Placeholder 3"/>
          <p:cNvSpPr>
            <a:spLocks noGrp="1"/>
          </p:cNvSpPr>
          <p:nvPr>
            <p:ph type="sldNum" sz="quarter" idx="10"/>
          </p:nvPr>
        </p:nvSpPr>
        <p:spPr/>
        <p:txBody>
          <a:bodyPr/>
          <a:lstStyle/>
          <a:p>
            <a:fld id="{C0CB0DF1-2E1C-3F45-9F83-336FA6343465}" type="slidenum">
              <a:rPr lang="en-US" smtClean="0"/>
              <a:t>6</a:t>
            </a:fld>
            <a:endParaRPr lang="en-US"/>
          </a:p>
        </p:txBody>
      </p:sp>
    </p:spTree>
    <p:extLst>
      <p:ext uri="{BB962C8B-B14F-4D97-AF65-F5344CB8AC3E}">
        <p14:creationId xmlns:p14="http://schemas.microsoft.com/office/powerpoint/2010/main" val="164393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 illustrate </a:t>
            </a:r>
            <a:r>
              <a:rPr lang="en-US" dirty="0" err="1" smtClean="0"/>
              <a:t>pyramic</a:t>
            </a:r>
            <a:r>
              <a:rPr lang="en-US" dirty="0" smtClean="0"/>
              <a:t>-style</a:t>
            </a:r>
            <a:r>
              <a:rPr lang="en-US" baseline="0" dirty="0" smtClean="0"/>
              <a:t> layer of tests, we’ll look at tests for a particular feature</a:t>
            </a:r>
          </a:p>
          <a:p>
            <a:pPr marL="171450" indent="-171450">
              <a:buFontTx/>
              <a:buChar char="-"/>
            </a:pPr>
            <a:r>
              <a:rPr lang="en-US" baseline="0" dirty="0" smtClean="0"/>
              <a:t>Switch to browser and demo</a:t>
            </a:r>
            <a:endParaRPr lang="en-US" dirty="0" smtClean="0"/>
          </a:p>
          <a:p>
            <a:r>
              <a:rPr lang="en-US" dirty="0" smtClean="0"/>
              <a:t>- Simple feature to state, but there</a:t>
            </a:r>
            <a:r>
              <a:rPr lang="en-US" baseline="0" dirty="0" smtClean="0"/>
              <a:t> are a number of aspects to implement.</a:t>
            </a:r>
          </a:p>
          <a:p>
            <a:r>
              <a:rPr lang="en-US" baseline="0" dirty="0" smtClean="0"/>
              <a:t>- What are parts we need to implement?</a:t>
            </a:r>
          </a:p>
          <a:p>
            <a:pPr marL="171450" indent="-171450">
              <a:buFont typeface="Arial" charset="0"/>
              <a:buChar char="•"/>
            </a:pPr>
            <a:r>
              <a:rPr lang="en-US" baseline="0" dirty="0" smtClean="0"/>
              <a:t>identify opiates</a:t>
            </a:r>
          </a:p>
          <a:p>
            <a:pPr marL="171450" indent="-171450">
              <a:buFont typeface="Arial" charset="0"/>
              <a:buChar char="•"/>
            </a:pPr>
            <a:r>
              <a:rPr lang="en-US" baseline="0" dirty="0" smtClean="0"/>
              <a:t>Calculate number of days from text </a:t>
            </a:r>
          </a:p>
          <a:p>
            <a:pPr marL="171450" indent="-171450">
              <a:buFont typeface="Arial" charset="0"/>
              <a:buChar char="•"/>
            </a:pPr>
            <a:r>
              <a:rPr lang="en-US" baseline="0" dirty="0" smtClean="0"/>
              <a:t>apply business rule based on above and inform user</a:t>
            </a:r>
          </a:p>
          <a:p>
            <a:pPr marL="171450" indent="-171450">
              <a:buFont typeface="Arial"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7</a:t>
            </a:fld>
            <a:endParaRPr lang="en-US"/>
          </a:p>
        </p:txBody>
      </p:sp>
    </p:spTree>
    <p:extLst>
      <p:ext uri="{BB962C8B-B14F-4D97-AF65-F5344CB8AC3E}">
        <p14:creationId xmlns:p14="http://schemas.microsoft.com/office/powerpoint/2010/main" val="12401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mini-pyramid shape for just this one feature.</a:t>
            </a:r>
          </a:p>
          <a:p>
            <a:r>
              <a:rPr lang="en-US" baseline="0" dirty="0" smtClean="0"/>
              <a:t>UI-centric tests only needed to test UI behavior, not the business rules for identifying opiates, calculating duration, or applying the rule to a particular </a:t>
            </a:r>
            <a:r>
              <a:rPr lang="en-US" baseline="0" dirty="0" err="1" smtClean="0"/>
              <a:t>perscription</a:t>
            </a:r>
            <a:r>
              <a:rPr lang="en-US" baseline="0" dirty="0" smtClean="0"/>
              <a:t>.</a:t>
            </a:r>
          </a:p>
          <a:p>
            <a:endParaRPr lang="en-US" baseline="0" dirty="0" smtClean="0"/>
          </a:p>
          <a:p>
            <a:r>
              <a:rPr lang="en-US" baseline="0" dirty="0" smtClean="0"/>
              <a:t>Intentional distribution of tests for the feature.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8</a:t>
            </a:fld>
            <a:endParaRPr lang="en-US"/>
          </a:p>
        </p:txBody>
      </p:sp>
    </p:spTree>
    <p:extLst>
      <p:ext uri="{BB962C8B-B14F-4D97-AF65-F5344CB8AC3E}">
        <p14:creationId xmlns:p14="http://schemas.microsoft.com/office/powerpoint/2010/main" val="131101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Fitnesse</a:t>
            </a:r>
            <a:r>
              <a:rPr lang="en-US" baseline="0" dirty="0" smtClean="0"/>
              <a:t> tests:  full spec - each drug classification that should be considered an opiate.  Exact match </a:t>
            </a:r>
            <a:r>
              <a:rPr lang="mr-IN" baseline="0" dirty="0" smtClean="0"/>
              <a:t>–</a:t>
            </a:r>
            <a:r>
              <a:rPr lang="en-US" baseline="0" dirty="0" smtClean="0"/>
              <a:t> extra class by code fails, missing class fails.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OpiateDrugConcept</a:t>
            </a:r>
            <a:r>
              <a:rPr lang="en-US" baseline="0" dirty="0" smtClean="0"/>
              <a:t> is class in our system responsible for this determination, unit tests verify logic of this unit of code without duplicating information in the </a:t>
            </a:r>
            <a:r>
              <a:rPr lang="en-US" baseline="0" dirty="0" err="1" smtClean="0"/>
              <a:t>fitnesse</a:t>
            </a:r>
            <a:r>
              <a:rPr lang="en-US" baseline="0" dirty="0" smtClean="0"/>
              <a:t> tests.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&lt;Switch to Browser/</a:t>
            </a:r>
            <a:r>
              <a:rPr lang="en-US" baseline="0" dirty="0" err="1" smtClean="0"/>
              <a:t>Fitnesse</a:t>
            </a:r>
            <a:r>
              <a:rPr lang="en-US" baseline="0" dirty="0" smtClean="0"/>
              <a:t>, Switch to Code&gt;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err="1" smtClean="0"/>
              <a:t>OpiatesDrugConceptShould</a:t>
            </a:r>
            <a:r>
              <a:rPr lang="en-US" baseline="0" dirty="0" smtClean="0"/>
              <a:t> 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9</a:t>
            </a:fld>
            <a:endParaRPr lang="en-US"/>
          </a:p>
        </p:txBody>
      </p:sp>
    </p:spTree>
    <p:extLst>
      <p:ext uri="{BB962C8B-B14F-4D97-AF65-F5344CB8AC3E}">
        <p14:creationId xmlns:p14="http://schemas.microsoft.com/office/powerpoint/2010/main" val="21781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eaverj/testpyramidexample/blob/master/rxdemo-selenium/src/test/java/rxdemo/OpiateUnder30AllowedTest.java" TargetMode="External"/><Relationship Id="rId4" Type="http://schemas.openxmlformats.org/officeDocument/2006/relationships/hyperlink" Target="https://github.com/weaverj/testpyramidexample/blob/master/rxdemo-selenium/src/test/java/rxdemo/OpiateOver30NotAllowedTest.java" TargetMode="External"/><Relationship Id="rId5" Type="http://schemas.openxmlformats.org/officeDocument/2006/relationships/hyperlink" Target="https://github.com/weaverj/testpyramidexample/blob/master/rxdemo-server/src/main/test/rxdemo/prescription/validation/RxValidatorShould.java" TargetMode="External"/><Relationship Id="rId6" Type="http://schemas.openxmlformats.org/officeDocument/2006/relationships/hyperlink" Target="https://github.com/weaverj/testpyramidexample/blob/master/rxdemo-ui/test/unit/app.spec.js" TargetMode="External"/><Relationship Id="rId7" Type="http://schemas.openxmlformats.org/officeDocument/2006/relationships/hyperlink" Target="https://github.com/weaverj/testpyramidexample/blob/master/rxdemo-ui/test/unit/RxValidationResponseHandler.spec.js" TargetMode="External"/><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mountaingoatsoftware.com/blog/the-forgotten-layer-of-the-test-automation-pyramid" TargetMode="External"/><Relationship Id="rId4" Type="http://schemas.openxmlformats.org/officeDocument/2006/relationships/hyperlink" Target="https://martinfowler.com/bliki/TestPyramid.html" TargetMode="External"/><Relationship Id="rId5" Type="http://schemas.openxmlformats.org/officeDocument/2006/relationships/hyperlink" Target="https://mike-bland.com/2011/11/01/small-medium-large.html" TargetMode="External"/><Relationship Id="rId6" Type="http://schemas.openxmlformats.org/officeDocument/2006/relationships/hyperlink" Target="http://alistair.cockburn.us/Methodology+per+project"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3657599" y="3657600"/>
            <a:ext cx="4876801" cy="1392702"/>
          </a:xfrm>
        </p:spPr>
        <p:txBody>
          <a:bodyPr>
            <a:normAutofit fontScale="47500" lnSpcReduction="20000"/>
          </a:bodyPr>
          <a:lstStyle/>
          <a:p>
            <a:r>
              <a:rPr lang="en-US" sz="5100" dirty="0" smtClean="0"/>
              <a:t>Jim Weaver</a:t>
            </a:r>
          </a:p>
          <a:p>
            <a:r>
              <a:rPr lang="en-US" sz="5100" dirty="0" smtClean="0"/>
              <a:t>Vanderbilt University Medical Center</a:t>
            </a:r>
          </a:p>
          <a:p>
            <a:r>
              <a:rPr lang="en-US" sz="5100" dirty="0" smtClean="0"/>
              <a:t>(</a:t>
            </a:r>
            <a:r>
              <a:rPr lang="en-US" sz="5100" dirty="0" err="1" smtClean="0"/>
              <a:t>weaver.je@gmail.com</a:t>
            </a:r>
            <a:r>
              <a:rPr lang="en-US" sz="5100" dirty="0" smtClean="0"/>
              <a:t>)</a:t>
            </a:r>
          </a:p>
          <a:p>
            <a:endParaRPr lang="en-US" dirty="0"/>
          </a:p>
        </p:txBody>
      </p:sp>
      <p:sp>
        <p:nvSpPr>
          <p:cNvPr id="4" name="Subtitle 2"/>
          <p:cNvSpPr txBox="1">
            <a:spLocks/>
          </p:cNvSpPr>
          <p:nvPr/>
        </p:nvSpPr>
        <p:spPr>
          <a:xfrm>
            <a:off x="2928424" y="5197939"/>
            <a:ext cx="6623539" cy="11535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and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658900"/>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275513"/>
              </p:ext>
            </p:extLst>
          </p:nvPr>
        </p:nvGraphicFramePr>
        <p:xfrm>
          <a:off x="838200" y="1481960"/>
          <a:ext cx="10515600" cy="128524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51563" y="2247349"/>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7975" y="293496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8443149"/>
              </p:ext>
            </p:extLst>
          </p:nvPr>
        </p:nvGraphicFramePr>
        <p:xfrm>
          <a:off x="838200" y="1481960"/>
          <a:ext cx="10515600" cy="1280160"/>
        </p:xfrm>
        <a:graphic>
          <a:graphicData uri="http://schemas.openxmlformats.org/drawingml/2006/table">
            <a:tbl>
              <a:tblPr firstRow="1" bandRow="1">
                <a:tableStyleId>{5C22544A-7EE6-4342-B048-85BDC9FD1C3A}</a:tableStyleId>
              </a:tblPr>
              <a:tblGrid>
                <a:gridCol w="3029465"/>
                <a:gridCol w="3632592"/>
                <a:gridCol w="1164772"/>
                <a:gridCol w="26887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(Selenium</a:t>
                      </a:r>
                      <a:r>
                        <a:rPr lang="en-US" baseline="0" dirty="0" smtClean="0"/>
                        <a:t> / Junit)</a:t>
                      </a:r>
                      <a:endParaRPr lang="en-US" dirty="0"/>
                    </a:p>
                  </a:txBody>
                  <a:tcPr/>
                </a:tc>
              </a:tr>
              <a:tr h="370840">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hlinkClick r:id="rId3"/>
                        </a:rPr>
                        <a:t>OpiateUnder30Allowed</a:t>
                      </a:r>
                      <a:endParaRPr lang="en-US" dirty="0" smtClean="0"/>
                    </a:p>
                    <a:p>
                      <a:r>
                        <a:rPr lang="en-US" dirty="0" smtClean="0">
                          <a:hlinkClick r:id="rId4"/>
                        </a:rPr>
                        <a:t>OpiateOver30NotAllowed</a:t>
                      </a:r>
                      <a:endParaRPr lang="en-US" dirty="0"/>
                    </a:p>
                  </a:txBody>
                  <a:tcPr/>
                </a:tc>
              </a:tr>
            </a:tbl>
          </a:graphicData>
        </a:graphic>
      </p:graphicFrame>
      <p:cxnSp>
        <p:nvCxnSpPr>
          <p:cNvPr id="10" name="Straight Arrow Connector 9"/>
          <p:cNvCxnSpPr/>
          <p:nvPr/>
        </p:nvCxnSpPr>
        <p:spPr>
          <a:xfrm flipH="1">
            <a:off x="4796852" y="2644908"/>
            <a:ext cx="167615" cy="290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5"/>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smtClean="0">
                <a:hlinkClick r:id="rId6"/>
              </a:rPr>
              <a:t>App.spec.js</a:t>
            </a:r>
            <a:endParaRPr lang="en-US" dirty="0" smtClean="0"/>
          </a:p>
          <a:p>
            <a:r>
              <a:rPr lang="en-US" dirty="0" err="1" smtClean="0">
                <a:hlinkClick r:id="rId7"/>
              </a:rPr>
              <a:t>RxValidationResponseHandler.spec.js</a:t>
            </a:r>
            <a:endParaRPr lang="en-US"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1358" y="3268553"/>
            <a:ext cx="5942442" cy="2728484"/>
          </a:xfrm>
          <a:prstGeom prst="rect">
            <a:avLst/>
          </a:prstGeom>
        </p:spPr>
      </p:pic>
      <p:cxnSp>
        <p:nvCxnSpPr>
          <p:cNvPr id="11" name="Straight Arrow Connector 10"/>
          <p:cNvCxnSpPr/>
          <p:nvPr/>
        </p:nvCxnSpPr>
        <p:spPr>
          <a:xfrm flipH="1">
            <a:off x="9488774" y="2703514"/>
            <a:ext cx="200094" cy="399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7468" y="3024621"/>
            <a:ext cx="4596999" cy="3462752"/>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Process and Habits</a:t>
            </a:r>
            <a:endParaRPr lang="en-US" dirty="0"/>
          </a:p>
        </p:txBody>
      </p:sp>
      <p:sp>
        <p:nvSpPr>
          <p:cNvPr id="3" name="Content Placeholder 2"/>
          <p:cNvSpPr>
            <a:spLocks noGrp="1"/>
          </p:cNvSpPr>
          <p:nvPr>
            <p:ph idx="1"/>
          </p:nvPr>
        </p:nvSpPr>
        <p:spPr/>
        <p:txBody>
          <a:bodyPr/>
          <a:lstStyle/>
          <a:p>
            <a:r>
              <a:rPr lang="en-US" dirty="0" smtClean="0"/>
              <a:t>Discuss application-wide testing strategy </a:t>
            </a:r>
            <a:r>
              <a:rPr lang="mr-IN" dirty="0" smtClean="0"/>
              <a:t>–</a:t>
            </a:r>
            <a:r>
              <a:rPr lang="en-US" dirty="0" smtClean="0"/>
              <a:t> layers of tests, their purpose, tools, team-member responsibilities.</a:t>
            </a:r>
          </a:p>
          <a:p>
            <a:r>
              <a:rPr lang="en-US" dirty="0"/>
              <a:t>Keep all team members involved in all types of </a:t>
            </a:r>
            <a:r>
              <a:rPr lang="en-US" dirty="0" smtClean="0"/>
              <a:t>tests.</a:t>
            </a:r>
          </a:p>
          <a:p>
            <a:r>
              <a:rPr lang="en-US" dirty="0" smtClean="0"/>
              <a:t>For each feature, explicitly discuss a test plan </a:t>
            </a:r>
            <a:r>
              <a:rPr lang="mr-IN" dirty="0" smtClean="0"/>
              <a:t>–</a:t>
            </a:r>
            <a:r>
              <a:rPr lang="en-US" dirty="0" smtClean="0"/>
              <a:t> what automated tests will there be at what levels?</a:t>
            </a:r>
          </a:p>
          <a:p>
            <a:r>
              <a:rPr lang="en-US" dirty="0" smtClean="0"/>
              <a:t>Watch for unwanted duplication or gaps in test coverage.</a:t>
            </a:r>
          </a:p>
          <a:p>
            <a:r>
              <a:rPr lang="en-US" dirty="0" smtClean="0"/>
              <a:t>When a bug hits production, don’t just fix it - find the test gap and close it.</a:t>
            </a:r>
            <a:endParaRPr lang="en-US" dirty="0"/>
          </a:p>
        </p:txBody>
      </p:sp>
    </p:spTree>
    <p:extLst>
      <p:ext uri="{BB962C8B-B14F-4D97-AF65-F5344CB8AC3E}">
        <p14:creationId xmlns:p14="http://schemas.microsoft.com/office/powerpoint/2010/main" val="734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691845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Succeeding with Agile: Software Development Using Scrum by Mike Cohn, Addison-Wesley, 2009</a:t>
            </a:r>
          </a:p>
          <a:p>
            <a:r>
              <a:rPr lang="en-US" dirty="0" smtClean="0">
                <a:hlinkClick r:id="rId3"/>
              </a:rPr>
              <a:t>The Forgotten Layer of the Test Automation Pyramid</a:t>
            </a:r>
            <a:r>
              <a:rPr lang="en-US" dirty="0"/>
              <a:t>:</a:t>
            </a:r>
            <a:r>
              <a:rPr lang="en-US" dirty="0" smtClean="0"/>
              <a:t> Mike Cohn, 2009.</a:t>
            </a:r>
          </a:p>
          <a:p>
            <a:r>
              <a:rPr lang="en-US" dirty="0" smtClean="0">
                <a:hlinkClick r:id="rId4"/>
              </a:rPr>
              <a:t>TestPyramid</a:t>
            </a:r>
            <a:r>
              <a:rPr lang="en-US" dirty="0" smtClean="0"/>
              <a:t>: Martin Fowler, 2012.</a:t>
            </a:r>
          </a:p>
          <a:p>
            <a:r>
              <a:rPr lang="en-US" dirty="0" smtClean="0">
                <a:hlinkClick r:id="rId5"/>
              </a:rPr>
              <a:t>Small, Medium, Large</a:t>
            </a:r>
            <a:r>
              <a:rPr lang="en-US" dirty="0" smtClean="0"/>
              <a:t>: Mike Bland, 2011.</a:t>
            </a:r>
          </a:p>
          <a:p>
            <a:r>
              <a:rPr lang="en-US" dirty="0" smtClean="0">
                <a:hlinkClick r:id="rId6"/>
              </a:rPr>
              <a:t>Methodology Per Project</a:t>
            </a:r>
            <a:r>
              <a:rPr lang="en-US" dirty="0" smtClean="0"/>
              <a:t>:  Alistair Cockburn, 1999.</a:t>
            </a:r>
          </a:p>
          <a:p>
            <a:endParaRPr lang="en-US" dirty="0" smtClean="0"/>
          </a:p>
        </p:txBody>
      </p:sp>
    </p:spTree>
    <p:extLst>
      <p:ext uri="{BB962C8B-B14F-4D97-AF65-F5344CB8AC3E}">
        <p14:creationId xmlns:p14="http://schemas.microsoft.com/office/powerpoint/2010/main" val="1201606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321" y="1690688"/>
            <a:ext cx="5669933" cy="3964524"/>
          </a:xfrm>
        </p:spPr>
      </p:pic>
      <p:sp>
        <p:nvSpPr>
          <p:cNvPr id="6" name="Rectangle 5"/>
          <p:cNvSpPr/>
          <p:nvPr/>
        </p:nvSpPr>
        <p:spPr>
          <a:xfrm>
            <a:off x="6096000" y="1690686"/>
            <a:ext cx="4496972" cy="4431983"/>
          </a:xfrm>
          <a:prstGeom prst="rect">
            <a:avLst/>
          </a:prstGeom>
        </p:spPr>
        <p:txBody>
          <a:bodyPr wrap="square">
            <a:spAutoFit/>
          </a:bodyPr>
          <a:lstStyle/>
          <a:p>
            <a:pPr marL="285750" indent="-285750">
              <a:spcAft>
                <a:spcPts val="1200"/>
              </a:spcAft>
              <a:buFont typeface="Arial" charset="0"/>
              <a:buChar char="•"/>
            </a:pPr>
            <a:r>
              <a:rPr lang="en-US" sz="2800" dirty="0" smtClean="0"/>
              <a:t>Foundational base of unit tests</a:t>
            </a:r>
          </a:p>
          <a:p>
            <a:pPr marL="285750" indent="-285750">
              <a:spcAft>
                <a:spcPts val="1200"/>
              </a:spcAft>
              <a:buFont typeface="Arial" charset="0"/>
              <a:buChar char="•"/>
            </a:pPr>
            <a:r>
              <a:rPr lang="en-US" sz="2800" dirty="0" smtClean="0"/>
              <a:t>Minimum necessary tests through user interface</a:t>
            </a:r>
          </a:p>
          <a:p>
            <a:pPr marL="285750" indent="-285750">
              <a:spcAft>
                <a:spcPts val="1200"/>
              </a:spcAft>
              <a:buFont typeface="Arial" charset="0"/>
              <a:buChar char="•"/>
            </a:pPr>
            <a:r>
              <a:rPr lang="en-US" sz="2800" dirty="0" smtClean="0"/>
              <a:t>Service testing in the middle </a:t>
            </a:r>
            <a:endParaRPr lang="en-US" sz="2800" dirty="0"/>
          </a:p>
          <a:p>
            <a:pPr marL="285750" indent="-285750">
              <a:spcAft>
                <a:spcPts val="1200"/>
              </a:spcAft>
              <a:buFont typeface="Arial" charset="0"/>
              <a:buChar char="•"/>
            </a:pPr>
            <a:r>
              <a:rPr lang="en-US" sz="2800" dirty="0" smtClean="0"/>
              <a:t>Service refers to logical services </a:t>
            </a:r>
            <a:r>
              <a:rPr lang="mr-IN" sz="2800" dirty="0" smtClean="0"/>
              <a:t>–</a:t>
            </a:r>
            <a:r>
              <a:rPr lang="en-US" sz="2800" dirty="0" smtClean="0"/>
              <a:t> business logic, required outputs to inputs.</a:t>
            </a:r>
            <a:endParaRPr lang="en-US" sz="2800" dirty="0"/>
          </a:p>
        </p:txBody>
      </p:sp>
    </p:spTree>
    <p:extLst>
      <p:ext uri="{BB962C8B-B14F-4D97-AF65-F5344CB8AC3E}">
        <p14:creationId xmlns:p14="http://schemas.microsoft.com/office/powerpoint/2010/main" val="3991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01" y="365125"/>
            <a:ext cx="10515600" cy="1325563"/>
          </a:xfrm>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90742" y="1690688"/>
            <a:ext cx="5211762" cy="2871099"/>
          </a:xfrm>
        </p:spPr>
      </p:pic>
      <p:sp>
        <p:nvSpPr>
          <p:cNvPr id="5" name="Rectangle 4"/>
          <p:cNvSpPr/>
          <p:nvPr/>
        </p:nvSpPr>
        <p:spPr>
          <a:xfrm>
            <a:off x="746602" y="1690688"/>
            <a:ext cx="5744140" cy="5016758"/>
          </a:xfrm>
          <a:prstGeom prst="rect">
            <a:avLst/>
          </a:prstGeom>
        </p:spPr>
        <p:txBody>
          <a:bodyPr wrap="square">
            <a:spAutoFit/>
          </a:bodyPr>
          <a:lstStyle/>
          <a:p>
            <a:pPr marL="285750" indent="-285750">
              <a:spcAft>
                <a:spcPts val="1200"/>
              </a:spcAft>
              <a:buFont typeface="Arial" charset="0"/>
              <a:buChar char="•"/>
              <a:defRPr/>
            </a:pPr>
            <a:r>
              <a:rPr lang="en-US" sz="2800" dirty="0" smtClean="0"/>
              <a:t>Many teams tested primarily through the UI</a:t>
            </a:r>
          </a:p>
          <a:p>
            <a:pPr marL="285750" lvl="0" indent="-285750">
              <a:spcAft>
                <a:spcPts val="1200"/>
              </a:spcAft>
              <a:buFont typeface="Arial" charset="0"/>
              <a:buChar char="•"/>
              <a:defRPr/>
            </a:pPr>
            <a:r>
              <a:rPr lang="en-US" sz="2800" dirty="0"/>
              <a:t>Testing through UI slower, more brittle, </a:t>
            </a:r>
            <a:r>
              <a:rPr lang="en-US" sz="2800" dirty="0" smtClean="0"/>
              <a:t>expensive, less precise</a:t>
            </a:r>
          </a:p>
          <a:p>
            <a:pPr marL="285750" indent="-285750">
              <a:spcAft>
                <a:spcPts val="1200"/>
              </a:spcAft>
              <a:buFont typeface="Arial" charset="0"/>
              <a:buChar char="•"/>
            </a:pPr>
            <a:r>
              <a:rPr lang="en-US" sz="2800" dirty="0" smtClean="0"/>
              <a:t>Unit tests are easy for developers to write, usually in same language as application, locate bugs more precisely</a:t>
            </a:r>
          </a:p>
          <a:p>
            <a:pPr marL="285750" indent="-285750">
              <a:spcAft>
                <a:spcPts val="1200"/>
              </a:spcAft>
              <a:buFont typeface="Arial" charset="0"/>
              <a:buChar char="•"/>
            </a:pPr>
            <a:r>
              <a:rPr lang="en-US" sz="2800" dirty="0" smtClean="0"/>
              <a:t>Service level tests can test logic independent of UI</a:t>
            </a:r>
          </a:p>
        </p:txBody>
      </p:sp>
    </p:spTree>
    <p:extLst>
      <p:ext uri="{BB962C8B-B14F-4D97-AF65-F5344CB8AC3E}">
        <p14:creationId xmlns:p14="http://schemas.microsoft.com/office/powerpoint/2010/main" val="18865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113494" y="2161335"/>
            <a:ext cx="3966883" cy="2356877"/>
          </a:xfrm>
        </p:spPr>
        <p:txBody>
          <a:bodyPr/>
          <a:lstStyle/>
          <a:p>
            <a:r>
              <a:rPr lang="en-US" dirty="0" smtClean="0"/>
              <a:t>Intentional Planning and Effort</a:t>
            </a:r>
          </a:p>
          <a:p>
            <a:r>
              <a:rPr lang="en-US" dirty="0" smtClean="0"/>
              <a:t>Shared Understanding</a:t>
            </a:r>
          </a:p>
          <a:p>
            <a:r>
              <a:rPr lang="en-US" dirty="0" smtClean="0"/>
              <a:t>Communication and Collaboration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073588" cy="4036405"/>
          </a:xfrm>
          <a:prstGeom prst="rect">
            <a:avLst/>
          </a:prstGeom>
        </p:spPr>
      </p:pic>
    </p:spTree>
    <p:extLst>
      <p:ext uri="{BB962C8B-B14F-4D97-AF65-F5344CB8AC3E}">
        <p14:creationId xmlns:p14="http://schemas.microsoft.com/office/powerpoint/2010/main" val="623930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Sample Application</a:t>
            </a:r>
            <a:endParaRPr lang="en-US" sz="4000" dirty="0"/>
          </a:p>
        </p:txBody>
      </p:sp>
      <p:sp>
        <p:nvSpPr>
          <p:cNvPr id="3" name="Content Placeholder 2"/>
          <p:cNvSpPr>
            <a:spLocks noGrp="1"/>
          </p:cNvSpPr>
          <p:nvPr>
            <p:ph idx="1"/>
          </p:nvPr>
        </p:nvSpPr>
        <p:spPr>
          <a:xfrm>
            <a:off x="838200" y="1852519"/>
            <a:ext cx="10515600" cy="567951"/>
          </a:xfrm>
        </p:spPr>
        <p:txBody>
          <a:bodyPr>
            <a:normAutofit fontScale="77500" lnSpcReduction="20000"/>
          </a:bodyPr>
          <a:lstStyle/>
          <a:p>
            <a:r>
              <a:rPr lang="en-US" dirty="0" smtClean="0"/>
              <a:t>Rx Demo:  Web-based Prescribing Application, extracted from real clinical app in production for over a decade.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5" y="2582301"/>
            <a:ext cx="11560810" cy="3200401"/>
          </a:xfrm>
          <a:prstGeom prst="rect">
            <a:avLst/>
          </a:prstGeom>
        </p:spPr>
      </p:pic>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 Pyramid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0689188"/>
              </p:ext>
            </p:extLst>
          </p:nvPr>
        </p:nvGraphicFramePr>
        <p:xfrm>
          <a:off x="838200" y="1825625"/>
          <a:ext cx="10359684" cy="3280155"/>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800" dirty="0" smtClean="0"/>
                        <a:t>Unit</a:t>
                      </a:r>
                      <a:endParaRPr lang="en-US" sz="2800" dirty="0"/>
                    </a:p>
                  </a:txBody>
                  <a:tcPr/>
                </a:tc>
                <a:tc>
                  <a:txBody>
                    <a:bodyPr/>
                    <a:lstStyle/>
                    <a:p>
                      <a:pPr algn="ctr"/>
                      <a:r>
                        <a:rPr lang="en-US" sz="2800" dirty="0" smtClean="0"/>
                        <a:t>Service</a:t>
                      </a:r>
                      <a:endParaRPr lang="en-US" sz="2800" dirty="0"/>
                    </a:p>
                  </a:txBody>
                  <a:tcPr/>
                </a:tc>
                <a:tc>
                  <a:txBody>
                    <a:bodyPr/>
                    <a:lstStyle/>
                    <a:p>
                      <a:pPr algn="ctr"/>
                      <a:r>
                        <a:rPr lang="en-US" sz="2800" dirty="0" smtClean="0"/>
                        <a:t>UI</a:t>
                      </a:r>
                      <a:endParaRPr lang="en-US" sz="2800" dirty="0"/>
                    </a:p>
                  </a:txBody>
                  <a:tcPr/>
                </a:tc>
              </a:tr>
              <a:tr h="788585">
                <a:tc>
                  <a:txBody>
                    <a:bodyPr/>
                    <a:lstStyle/>
                    <a:p>
                      <a:r>
                        <a:rPr lang="en-US" dirty="0" smtClean="0"/>
                        <a:t>Purpose</a:t>
                      </a:r>
                      <a:endParaRPr lang="en-US" dirty="0"/>
                    </a:p>
                  </a:txBody>
                  <a:tcPr/>
                </a:tc>
                <a:tc>
                  <a:txBody>
                    <a:bodyPr/>
                    <a:lstStyle/>
                    <a:p>
                      <a:r>
                        <a:rPr lang="en-US" dirty="0" smtClean="0"/>
                        <a:t>Test Units of Code, Aid with Design and Code Quality</a:t>
                      </a:r>
                      <a:endParaRPr lang="en-US" dirty="0"/>
                    </a:p>
                  </a:txBody>
                  <a:tcPr/>
                </a:tc>
                <a:tc>
                  <a:txBody>
                    <a:bodyPr/>
                    <a:lstStyle/>
                    <a:p>
                      <a:r>
                        <a:rPr lang="en-US" dirty="0" smtClean="0"/>
                        <a:t>Test Business Logic / Outputs to Inputs</a:t>
                      </a:r>
                      <a:endParaRPr lang="en-US" dirty="0"/>
                    </a:p>
                  </a:txBody>
                  <a:tcPr/>
                </a:tc>
                <a:tc>
                  <a:txBody>
                    <a:bodyPr/>
                    <a:lstStyle/>
                    <a:p>
                      <a:r>
                        <a:rPr lang="en-US" dirty="0" smtClean="0"/>
                        <a:t>Test the User Interface, Provides some End-End confirmation</a:t>
                      </a:r>
                      <a:endParaRPr lang="en-US" dirty="0"/>
                    </a:p>
                  </a:txBody>
                  <a:tcPr/>
                </a:tc>
              </a:tr>
              <a:tr h="788585">
                <a:tc>
                  <a:txBody>
                    <a:bodyPr/>
                    <a:lstStyle/>
                    <a:p>
                      <a:r>
                        <a:rPr lang="en-US" dirty="0" smtClean="0"/>
                        <a:t>Authors</a:t>
                      </a:r>
                      <a:endParaRPr lang="en-US" dirty="0"/>
                    </a:p>
                  </a:txBody>
                  <a:tcPr/>
                </a:tc>
                <a:tc>
                  <a:txBody>
                    <a:bodyPr/>
                    <a:lstStyle/>
                    <a:p>
                      <a:r>
                        <a:rPr lang="en-US" dirty="0" smtClean="0"/>
                        <a:t>Developers</a:t>
                      </a:r>
                      <a:endParaRPr lang="en-US" dirty="0"/>
                    </a:p>
                  </a:txBody>
                  <a:tcPr/>
                </a:tc>
                <a:tc>
                  <a:txBody>
                    <a:bodyPr/>
                    <a:lstStyle/>
                    <a:p>
                      <a:r>
                        <a:rPr lang="en-US" dirty="0" smtClean="0"/>
                        <a:t>Customers</a:t>
                      </a:r>
                      <a:r>
                        <a:rPr lang="en-US" baseline="0" dirty="0" smtClean="0"/>
                        <a:t> (including QA) and Developers</a:t>
                      </a:r>
                      <a:endParaRPr lang="en-US" dirty="0"/>
                    </a:p>
                  </a:txBody>
                  <a:tcPr/>
                </a:tc>
                <a:tc>
                  <a:txBody>
                    <a:bodyPr/>
                    <a:lstStyle/>
                    <a:p>
                      <a:r>
                        <a:rPr lang="en-US" dirty="0" smtClean="0"/>
                        <a:t>QA automation</a:t>
                      </a:r>
                      <a:endParaRPr lang="en-US" dirty="0"/>
                    </a:p>
                  </a:txBody>
                  <a:tcPr/>
                </a:tc>
              </a:tr>
              <a:tr h="788585">
                <a:tc>
                  <a:txBody>
                    <a:bodyPr/>
                    <a:lstStyle/>
                    <a:p>
                      <a:r>
                        <a:rPr lang="en-US" dirty="0" smtClean="0"/>
                        <a:t>Tool</a:t>
                      </a:r>
                      <a:endParaRPr lang="en-US" dirty="0"/>
                    </a:p>
                  </a:txBody>
                  <a:tcPr/>
                </a:tc>
                <a:tc>
                  <a:txBody>
                    <a:bodyPr/>
                    <a:lstStyle/>
                    <a:p>
                      <a:r>
                        <a:rPr lang="en-US" dirty="0" smtClean="0"/>
                        <a:t>Junit, Jasmine</a:t>
                      </a:r>
                      <a:endParaRPr lang="en-US" dirty="0"/>
                    </a:p>
                  </a:txBody>
                  <a:tcPr/>
                </a:tc>
                <a:tc>
                  <a:txBody>
                    <a:bodyPr/>
                    <a:lstStyle/>
                    <a:p>
                      <a:r>
                        <a:rPr lang="en-US" dirty="0" err="1" smtClean="0"/>
                        <a:t>Fitnesse</a:t>
                      </a:r>
                      <a:endParaRPr lang="en-US" dirty="0"/>
                    </a:p>
                  </a:txBody>
                  <a:tcPr/>
                </a:tc>
                <a:tc>
                  <a:txBody>
                    <a:bodyPr/>
                    <a:lstStyle/>
                    <a:p>
                      <a:r>
                        <a:rPr lang="en-US" dirty="0" smtClean="0"/>
                        <a:t>Selenium</a:t>
                      </a:r>
                      <a:r>
                        <a:rPr lang="en-US" baseline="0" dirty="0" smtClean="0"/>
                        <a:t> via Junit</a:t>
                      </a:r>
                      <a:endParaRPr lang="en-US" dirty="0"/>
                    </a:p>
                  </a:txBody>
                  <a:tcPr/>
                </a:tc>
              </a:tr>
            </a:tbl>
          </a:graphicData>
        </a:graphic>
      </p:graphicFrame>
    </p:spTree>
    <p:extLst>
      <p:ext uri="{BB962C8B-B14F-4D97-AF65-F5344CB8AC3E}">
        <p14:creationId xmlns:p14="http://schemas.microsoft.com/office/powerpoint/2010/main" val="2014155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Limit Opiate Rx Duration</a:t>
            </a:r>
            <a:endParaRPr lang="en-US" dirty="0"/>
          </a:p>
        </p:txBody>
      </p:sp>
      <p:sp>
        <p:nvSpPr>
          <p:cNvPr id="3" name="Content Placeholder 2"/>
          <p:cNvSpPr>
            <a:spLocks noGrp="1"/>
          </p:cNvSpPr>
          <p:nvPr>
            <p:ph idx="1"/>
          </p:nvPr>
        </p:nvSpPr>
        <p:spPr>
          <a:xfrm>
            <a:off x="838200" y="1534077"/>
            <a:ext cx="9971314" cy="851314"/>
          </a:xfrm>
        </p:spPr>
        <p:txBody>
          <a:bodyPr>
            <a:normAutofit lnSpcReduction="10000"/>
          </a:bodyPr>
          <a:lstStyle/>
          <a:p>
            <a:r>
              <a:rPr lang="en-US" dirty="0" smtClean="0"/>
              <a:t>When clinician is prescribing Opiates or Benzodiazepines, limit the duration of the prescription to 30 </a:t>
            </a:r>
            <a:r>
              <a:rPr lang="en-US" smtClean="0"/>
              <a:t>days or under.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3" y="2385391"/>
            <a:ext cx="10621797" cy="3498574"/>
          </a:xfrm>
          <a:prstGeom prst="rect">
            <a:avLst/>
          </a:prstGeom>
        </p:spPr>
      </p:pic>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82286"/>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33" y="4414333"/>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4" y="2327643"/>
            <a:ext cx="471771" cy="4717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2" y="3705536"/>
            <a:ext cx="471771" cy="471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3" y="2948613"/>
            <a:ext cx="471771" cy="4717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4" y="2327643"/>
            <a:ext cx="471771" cy="4717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2948613"/>
            <a:ext cx="471771" cy="4717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3705536"/>
            <a:ext cx="471771" cy="4717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4414334"/>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2819099"/>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383" y="1960074"/>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2" y="1956489"/>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0826" y="2405497"/>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3617</TotalTime>
  <Words>1585</Words>
  <Application>Microsoft Macintosh PowerPoint</Application>
  <PresentationFormat>Widescreen</PresentationFormat>
  <Paragraphs>169</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Mangal</vt:lpstr>
      <vt:lpstr>Office Theme</vt:lpstr>
      <vt:lpstr>The Software Testing Pyramid: A Concrete Example</vt:lpstr>
      <vt:lpstr>Mike Cohn’s Test Pyramid</vt:lpstr>
      <vt:lpstr>Motivations</vt:lpstr>
      <vt:lpstr>Challenges</vt:lpstr>
      <vt:lpstr>Sample Application</vt:lpstr>
      <vt:lpstr>Sample App Pyramid</vt:lpstr>
      <vt:lpstr>Feature:  Limit Opiate Rx Duration</vt:lpstr>
      <vt:lpstr>Feature Test Plan</vt:lpstr>
      <vt:lpstr>Identify Opiates / Benzos</vt:lpstr>
      <vt:lpstr>Calculate Duration in Days</vt:lpstr>
      <vt:lpstr>Duration Validation Rule Applied</vt:lpstr>
      <vt:lpstr>Inform User in UI if Rule Violated</vt:lpstr>
      <vt:lpstr>Team Process and Habits</vt:lpstr>
      <vt:lpstr>Questions?</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126</cp:revision>
  <dcterms:created xsi:type="dcterms:W3CDTF">2017-03-24T22:03:26Z</dcterms:created>
  <dcterms:modified xsi:type="dcterms:W3CDTF">2017-08-04T17:18:11Z</dcterms:modified>
</cp:coreProperties>
</file>