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60" r:id="rId5"/>
    <p:sldId id="259" r:id="rId6"/>
    <p:sldId id="269" r:id="rId7"/>
    <p:sldId id="262" r:id="rId8"/>
    <p:sldId id="263" r:id="rId9"/>
    <p:sldId id="265" r:id="rId10"/>
    <p:sldId id="272" r:id="rId11"/>
    <p:sldId id="273" r:id="rId12"/>
    <p:sldId id="274" r:id="rId13"/>
    <p:sldId id="268"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41"/>
    <p:restoredTop sz="79707"/>
  </p:normalViewPr>
  <p:slideViewPr>
    <p:cSldViewPr snapToGrid="0" snapToObjects="1">
      <p:cViewPr>
        <p:scale>
          <a:sx n="86" d="100"/>
          <a:sy n="86" d="100"/>
        </p:scale>
        <p:origin x="1104"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E71193-F4DE-7347-96CF-6A9725F5B501}" type="datetimeFigureOut">
              <a:rPr lang="en-US" smtClean="0"/>
              <a:t>7/27/17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CB0DF1-2E1C-3F45-9F83-336FA6343465}" type="slidenum">
              <a:rPr lang="en-US" smtClean="0"/>
              <a:t>‹#›</a:t>
            </a:fld>
            <a:endParaRPr lang="en-US"/>
          </a:p>
        </p:txBody>
      </p:sp>
    </p:spTree>
    <p:extLst>
      <p:ext uri="{BB962C8B-B14F-4D97-AF65-F5344CB8AC3E}">
        <p14:creationId xmlns:p14="http://schemas.microsoft.com/office/powerpoint/2010/main" val="1296692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aseline="0" dirty="0" smtClean="0"/>
              <a:t>Personal intro</a:t>
            </a:r>
          </a:p>
          <a:p>
            <a:pPr marL="171450" indent="-171450">
              <a:buFontTx/>
              <a:buChar char="-"/>
            </a:pPr>
            <a:r>
              <a:rPr lang="en-US" sz="1200" baseline="0" dirty="0" smtClean="0"/>
              <a:t>Hospital - testing is important</a:t>
            </a:r>
          </a:p>
          <a:p>
            <a:pPr marL="171450" indent="-171450">
              <a:buFontTx/>
              <a:buChar char="-"/>
            </a:pPr>
            <a:r>
              <a:rPr lang="en-US" sz="1200" baseline="0" dirty="0" err="1" smtClean="0"/>
              <a:t>Allistair</a:t>
            </a:r>
            <a:r>
              <a:rPr lang="en-US" sz="1200" baseline="0" dirty="0" smtClean="0"/>
              <a:t> Cockburn, 1999, Cockburn scale </a:t>
            </a:r>
            <a:r>
              <a:rPr lang="mr-IN" sz="1200" baseline="0" dirty="0" smtClean="0"/>
              <a:t>–</a:t>
            </a:r>
            <a:r>
              <a:rPr lang="en-US" sz="1200" baseline="0" dirty="0" smtClean="0"/>
              <a:t> criticality and number of people involved.  More critical = more publically visible correctness.</a:t>
            </a:r>
          </a:p>
          <a:p>
            <a:pPr marL="171450" indent="-171450">
              <a:buFontTx/>
              <a:buChar char="-"/>
            </a:pPr>
            <a:r>
              <a:rPr lang="en-US" sz="1200" baseline="0" dirty="0" smtClean="0"/>
              <a:t>True for us, layers of tests with many being visible to all team members or stakeholders are important.</a:t>
            </a:r>
          </a:p>
          <a:p>
            <a:pPr marL="171450" indent="-171450">
              <a:buFontTx/>
              <a:buChar char="-"/>
            </a:pPr>
            <a:r>
              <a:rPr lang="en-US" sz="1200" baseline="0" dirty="0" smtClean="0"/>
              <a:t>2009 </a:t>
            </a:r>
            <a:r>
              <a:rPr lang="en-US" sz="1200" baseline="0" dirty="0" err="1" smtClean="0"/>
              <a:t>Succeding</a:t>
            </a:r>
            <a:r>
              <a:rPr lang="en-US" sz="1200" baseline="0" dirty="0" smtClean="0"/>
              <a:t> with Agile, Mike Cohn’s Test Pyramid </a:t>
            </a:r>
            <a:r>
              <a:rPr lang="mr-IN" sz="1200" baseline="0" dirty="0" smtClean="0"/>
              <a:t>–</a:t>
            </a:r>
            <a:r>
              <a:rPr lang="en-US" sz="1200" baseline="0" dirty="0" smtClean="0"/>
              <a:t> how many familiar.  </a:t>
            </a:r>
          </a:p>
          <a:p>
            <a:pPr marL="171450" indent="-171450">
              <a:buFontTx/>
              <a:buChar char="-"/>
            </a:pPr>
            <a:r>
              <a:rPr lang="en-US" sz="1200" baseline="0" dirty="0" smtClean="0"/>
              <a:t>Not just talk about, look at implementation for an application, how to achieve.</a:t>
            </a:r>
            <a:endParaRPr lang="en-US" sz="1200" dirty="0"/>
          </a:p>
        </p:txBody>
      </p:sp>
      <p:sp>
        <p:nvSpPr>
          <p:cNvPr id="4" name="Slide Number Placeholder 3"/>
          <p:cNvSpPr>
            <a:spLocks noGrp="1"/>
          </p:cNvSpPr>
          <p:nvPr>
            <p:ph type="sldNum" sz="quarter" idx="10"/>
          </p:nvPr>
        </p:nvSpPr>
        <p:spPr/>
        <p:txBody>
          <a:bodyPr/>
          <a:lstStyle/>
          <a:p>
            <a:fld id="{C0CB0DF1-2E1C-3F45-9F83-336FA6343465}" type="slidenum">
              <a:rPr lang="en-US" smtClean="0"/>
              <a:t>1</a:t>
            </a:fld>
            <a:endParaRPr lang="en-US"/>
          </a:p>
        </p:txBody>
      </p:sp>
    </p:spTree>
    <p:extLst>
      <p:ext uri="{BB962C8B-B14F-4D97-AF65-F5344CB8AC3E}">
        <p14:creationId xmlns:p14="http://schemas.microsoft.com/office/powerpoint/2010/main" val="845974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a wide variety of parsing scenarios</a:t>
            </a:r>
            <a:r>
              <a:rPr lang="en-US" baseline="0" dirty="0" smtClean="0"/>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Switch to code</a:t>
            </a: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Two classes provide the implementation for this part of the feature, </a:t>
            </a:r>
            <a:r>
              <a:rPr lang="en-US" baseline="0" dirty="0" err="1" smtClean="0"/>
              <a:t>EDurationUnit</a:t>
            </a:r>
            <a:r>
              <a:rPr lang="en-US" baseline="0" dirty="0" smtClean="0"/>
              <a:t> and </a:t>
            </a:r>
            <a:r>
              <a:rPr lang="en-US" baseline="0" dirty="0" err="1" smtClean="0"/>
              <a:t>EDurationParser</a:t>
            </a:r>
            <a:r>
              <a:rPr lang="en-US" baseline="0" dirty="0" smtClean="0"/>
              <a:t>.  </a:t>
            </a:r>
            <a:r>
              <a:rPr lang="en-US" baseline="0" dirty="0" err="1" smtClean="0"/>
              <a:t>EDurationUnitShould</a:t>
            </a:r>
            <a:r>
              <a:rPr lang="en-US" baseline="0" dirty="0" smtClean="0"/>
              <a:t> </a:t>
            </a:r>
            <a:r>
              <a:rPr lang="en-US" baseline="0" dirty="0" smtClean="0"/>
              <a:t>verifies how duration units are </a:t>
            </a:r>
            <a:r>
              <a:rPr lang="en-US" baseline="0" dirty="0" smtClean="0"/>
              <a:t>expressed and multiplier.  </a:t>
            </a:r>
            <a:r>
              <a:rPr lang="en-US" baseline="0" dirty="0" smtClean="0"/>
              <a:t>The test for </a:t>
            </a:r>
            <a:r>
              <a:rPr lang="en-US" baseline="0" dirty="0" err="1" smtClean="0"/>
              <a:t>EDurationParser</a:t>
            </a:r>
            <a:r>
              <a:rPr lang="en-US" baseline="0" dirty="0" smtClean="0"/>
              <a:t> covers a few of the duration calculation scenarios covered in the </a:t>
            </a:r>
            <a:r>
              <a:rPr lang="en-US" baseline="0" dirty="0" err="1" smtClean="0"/>
              <a:t>fitnesse</a:t>
            </a:r>
            <a:r>
              <a:rPr lang="en-US" baseline="0" dirty="0" smtClean="0"/>
              <a:t> test, but not the full range </a:t>
            </a:r>
            <a:r>
              <a:rPr lang="mr-IN" baseline="0" dirty="0" smtClean="0"/>
              <a:t>–</a:t>
            </a:r>
            <a:r>
              <a:rPr lang="en-US" baseline="0" dirty="0" smtClean="0"/>
              <a:t> small amount of overlap.</a:t>
            </a:r>
          </a:p>
        </p:txBody>
      </p:sp>
      <p:sp>
        <p:nvSpPr>
          <p:cNvPr id="4" name="Slide Number Placeholder 3"/>
          <p:cNvSpPr>
            <a:spLocks noGrp="1"/>
          </p:cNvSpPr>
          <p:nvPr>
            <p:ph type="sldNum" sz="quarter" idx="10"/>
          </p:nvPr>
        </p:nvSpPr>
        <p:spPr/>
        <p:txBody>
          <a:bodyPr/>
          <a:lstStyle/>
          <a:p>
            <a:fld id="{C0CB0DF1-2E1C-3F45-9F83-336FA6343465}" type="slidenum">
              <a:rPr lang="en-US" smtClean="0"/>
              <a:t>10</a:t>
            </a:fld>
            <a:endParaRPr lang="en-US"/>
          </a:p>
        </p:txBody>
      </p:sp>
    </p:spTree>
    <p:extLst>
      <p:ext uri="{BB962C8B-B14F-4D97-AF65-F5344CB8AC3E}">
        <p14:creationId xmlns:p14="http://schemas.microsoft.com/office/powerpoint/2010/main" val="1190047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a:t>
            </a:r>
            <a:r>
              <a:rPr lang="en-US" baseline="0" dirty="0" smtClean="0"/>
              <a:t>wide range of </a:t>
            </a:r>
            <a:r>
              <a:rPr lang="en-US" baseline="0" dirty="0" smtClean="0"/>
              <a:t>cases which will both pass and fail the validation rule.  </a:t>
            </a:r>
            <a:r>
              <a:rPr lang="en-US" baseline="0" smtClean="0"/>
              <a:t>It </a:t>
            </a:r>
            <a:r>
              <a:rPr lang="en-US" baseline="0" smtClean="0"/>
              <a:t>relies on both opiate </a:t>
            </a:r>
            <a:r>
              <a:rPr lang="en-US" baseline="0" dirty="0" smtClean="0"/>
              <a:t>identification and duration parsing logic.</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RxValidator</a:t>
            </a:r>
            <a:r>
              <a:rPr lang="en-US" baseline="0" dirty="0" smtClean="0"/>
              <a:t> is a class for running multiple validation rules, represented by </a:t>
            </a:r>
            <a:r>
              <a:rPr lang="en-US" baseline="0" dirty="0" err="1" smtClean="0"/>
              <a:t>IRxValidationRule</a:t>
            </a:r>
            <a:r>
              <a:rPr lang="en-US" baseline="0" dirty="0" smtClean="0"/>
              <a:t> interface, against a prescription.  Each rule will return an </a:t>
            </a:r>
            <a:r>
              <a:rPr lang="en-US" baseline="0" dirty="0" err="1" smtClean="0"/>
              <a:t>RxValidationResult</a:t>
            </a:r>
            <a:r>
              <a:rPr lang="en-US" baseline="0" dirty="0" smtClean="0"/>
              <a:t> that indicates whether the prescription is valid with respect to that rule, and if not what message should be displayed and which prescription fields are related to the failure if any.  The </a:t>
            </a:r>
            <a:r>
              <a:rPr lang="en-US" baseline="0" dirty="0" err="1" smtClean="0"/>
              <a:t>RxValidatorShould</a:t>
            </a:r>
            <a:r>
              <a:rPr lang="en-US" baseline="0" dirty="0" smtClean="0"/>
              <a:t> unit test verifies this rules runner functions correctly, but using fake rules.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ValidatePrescriptionCommand</a:t>
            </a:r>
            <a:r>
              <a:rPr lang="en-US" baseline="0" dirty="0" smtClean="0"/>
              <a:t> is the initial class invoked to run all prescription validation rules when a prescription is sent from a client browser.  It runs all the rules and returns a response to the client.  </a:t>
            </a:r>
            <a:r>
              <a:rPr lang="en-US" baseline="0" dirty="0" err="1" smtClean="0"/>
              <a:t>ValidationPrescriptionCommandShould</a:t>
            </a:r>
            <a:r>
              <a:rPr lang="en-US" baseline="0" dirty="0" smtClean="0"/>
              <a:t> tests this class with fake rules.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OptateDurationValidationRuleShould</a:t>
            </a:r>
            <a:r>
              <a:rPr lang="en-US" baseline="0" dirty="0" smtClean="0"/>
              <a:t> tests the validation rule used for this feature.  It tests a few scenarios, including edge case like a null drug, but does not cover all business scenarios as they are covered by </a:t>
            </a:r>
            <a:r>
              <a:rPr lang="en-US" baseline="0" dirty="0" err="1" smtClean="0"/>
              <a:t>fitnesse</a:t>
            </a:r>
            <a:r>
              <a:rPr lang="en-US" baseline="0" dirty="0" smtClean="0"/>
              <a:t> test.</a:t>
            </a:r>
          </a:p>
        </p:txBody>
      </p:sp>
      <p:sp>
        <p:nvSpPr>
          <p:cNvPr id="4" name="Slide Number Placeholder 3"/>
          <p:cNvSpPr>
            <a:spLocks noGrp="1"/>
          </p:cNvSpPr>
          <p:nvPr>
            <p:ph type="sldNum" sz="quarter" idx="10"/>
          </p:nvPr>
        </p:nvSpPr>
        <p:spPr/>
        <p:txBody>
          <a:bodyPr/>
          <a:lstStyle/>
          <a:p>
            <a:fld id="{C0CB0DF1-2E1C-3F45-9F83-336FA6343465}" type="slidenum">
              <a:rPr lang="en-US" smtClean="0"/>
              <a:t>11</a:t>
            </a:fld>
            <a:endParaRPr lang="en-US"/>
          </a:p>
        </p:txBody>
      </p:sp>
    </p:spTree>
    <p:extLst>
      <p:ext uri="{BB962C8B-B14F-4D97-AF65-F5344CB8AC3E}">
        <p14:creationId xmlns:p14="http://schemas.microsoft.com/office/powerpoint/2010/main" val="1835565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a full range of cases which will both pass and fail the validation rule.  It depends on both opiate identification and duration parsing logic.</a:t>
            </a:r>
          </a:p>
        </p:txBody>
      </p:sp>
      <p:sp>
        <p:nvSpPr>
          <p:cNvPr id="4" name="Slide Number Placeholder 3"/>
          <p:cNvSpPr>
            <a:spLocks noGrp="1"/>
          </p:cNvSpPr>
          <p:nvPr>
            <p:ph type="sldNum" sz="quarter" idx="10"/>
          </p:nvPr>
        </p:nvSpPr>
        <p:spPr/>
        <p:txBody>
          <a:bodyPr/>
          <a:lstStyle/>
          <a:p>
            <a:fld id="{C0CB0DF1-2E1C-3F45-9F83-336FA6343465}" type="slidenum">
              <a:rPr lang="en-US" smtClean="0"/>
              <a:t>12</a:t>
            </a:fld>
            <a:endParaRPr lang="en-US"/>
          </a:p>
        </p:txBody>
      </p:sp>
    </p:spTree>
    <p:extLst>
      <p:ext uri="{BB962C8B-B14F-4D97-AF65-F5344CB8AC3E}">
        <p14:creationId xmlns:p14="http://schemas.microsoft.com/office/powerpoint/2010/main" val="1669979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Specific activities that helped achieve healthy pyramidal </a:t>
            </a:r>
            <a:r>
              <a:rPr lang="en-US" baseline="0" dirty="0" smtClean="0"/>
              <a:t>mix of tests for the real prescribing app.</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13</a:t>
            </a:fld>
            <a:endParaRPr lang="en-US"/>
          </a:p>
        </p:txBody>
      </p:sp>
    </p:spTree>
    <p:extLst>
      <p:ext uri="{BB962C8B-B14F-4D97-AF65-F5344CB8AC3E}">
        <p14:creationId xmlns:p14="http://schemas.microsoft.com/office/powerpoint/2010/main" val="859810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14</a:t>
            </a:fld>
            <a:endParaRPr lang="en-US"/>
          </a:p>
        </p:txBody>
      </p:sp>
    </p:spTree>
    <p:extLst>
      <p:ext uri="{BB962C8B-B14F-4D97-AF65-F5344CB8AC3E}">
        <p14:creationId xmlns:p14="http://schemas.microsoft.com/office/powerpoint/2010/main" val="3528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Strategy of automated </a:t>
            </a:r>
            <a:r>
              <a:rPr lang="en-US" dirty="0" smtClean="0"/>
              <a:t>test</a:t>
            </a:r>
            <a:r>
              <a:rPr lang="en-US" baseline="0" dirty="0" smtClean="0"/>
              <a:t> distribution by purpose and </a:t>
            </a:r>
            <a:r>
              <a:rPr lang="en-US" baseline="0" dirty="0" smtClean="0"/>
              <a:t>type.</a:t>
            </a:r>
          </a:p>
          <a:p>
            <a:pPr marL="171450" indent="-171450">
              <a:buFontTx/>
              <a:buChar char="-"/>
            </a:pPr>
            <a:r>
              <a:rPr lang="en-US" baseline="0" dirty="0" smtClean="0"/>
              <a:t>Describe levels.</a:t>
            </a:r>
          </a:p>
          <a:p>
            <a:pPr marL="171450" indent="-171450">
              <a:buFontTx/>
              <a:buChar char="-"/>
            </a:pPr>
            <a:r>
              <a:rPr lang="en-US" baseline="0" dirty="0" smtClean="0"/>
              <a:t>UI testing described here by Cohn is end-end style tests, not unit tests of the UI.</a:t>
            </a:r>
          </a:p>
          <a:p>
            <a:pPr marL="171450" indent="-171450">
              <a:buFontTx/>
              <a:buChar char="-"/>
            </a:pPr>
            <a:r>
              <a:rPr lang="en-US" dirty="0" smtClean="0"/>
              <a:t>Google</a:t>
            </a:r>
            <a:r>
              <a:rPr lang="en-US" baseline="0" dirty="0" smtClean="0"/>
              <a:t> </a:t>
            </a:r>
            <a:r>
              <a:rPr lang="en-US" baseline="0" dirty="0" smtClean="0"/>
              <a:t>has similar concept for testing </a:t>
            </a:r>
            <a:r>
              <a:rPr lang="mr-IN" baseline="0" dirty="0" smtClean="0"/>
              <a:t>–</a:t>
            </a:r>
            <a:r>
              <a:rPr lang="en-US" baseline="0" dirty="0" smtClean="0"/>
              <a:t> Small, Medium, Large (Unit, Integration, System).</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2</a:t>
            </a:fld>
            <a:endParaRPr lang="en-US"/>
          </a:p>
        </p:txBody>
      </p:sp>
    </p:spTree>
    <p:extLst>
      <p:ext uri="{BB962C8B-B14F-4D97-AF65-F5344CB8AC3E}">
        <p14:creationId xmlns:p14="http://schemas.microsoft.com/office/powerpoint/2010/main" val="1538088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Testing everything through the UI was the norm at one time.</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3</a:t>
            </a:fld>
            <a:endParaRPr lang="en-US"/>
          </a:p>
        </p:txBody>
      </p:sp>
    </p:spTree>
    <p:extLst>
      <p:ext uri="{BB962C8B-B14F-4D97-AF65-F5344CB8AC3E}">
        <p14:creationId xmlns:p14="http://schemas.microsoft.com/office/powerpoint/2010/main" val="1110791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171450" indent="-171450">
              <a:buFontTx/>
              <a:buChar char="-"/>
            </a:pPr>
            <a:r>
              <a:rPr lang="en-US" dirty="0" smtClean="0"/>
              <a:t>Not</a:t>
            </a:r>
            <a:r>
              <a:rPr lang="en-US" baseline="0" dirty="0" smtClean="0"/>
              <a:t> accident</a:t>
            </a:r>
            <a:r>
              <a:rPr lang="en-US" dirty="0" smtClean="0"/>
              <a:t>.  What exact</a:t>
            </a:r>
            <a:r>
              <a:rPr lang="en-US" baseline="0" dirty="0" smtClean="0"/>
              <a:t> layers, what purpose, what tools, who authors, at what point in the iteration </a:t>
            </a:r>
            <a:r>
              <a:rPr lang="mr-IN" baseline="0" dirty="0" smtClean="0"/>
              <a:t>–</a:t>
            </a:r>
            <a:r>
              <a:rPr lang="en-US" baseline="0" dirty="0" smtClean="0"/>
              <a:t> all </a:t>
            </a:r>
            <a:r>
              <a:rPr lang="en-US" baseline="0" dirty="0" err="1" smtClean="0"/>
              <a:t>requies</a:t>
            </a:r>
            <a:r>
              <a:rPr lang="en-US" baseline="0" dirty="0" smtClean="0"/>
              <a:t> planning</a:t>
            </a:r>
          </a:p>
          <a:p>
            <a:pPr marL="171450" indent="-171450">
              <a:buFontTx/>
              <a:buChar char="-"/>
            </a:pPr>
            <a:r>
              <a:rPr lang="en-US" baseline="0" dirty="0" smtClean="0"/>
              <a:t>Everyone on team needs to have a common understanding</a:t>
            </a:r>
          </a:p>
          <a:p>
            <a:pPr marL="171450" indent="-171450">
              <a:buFontTx/>
              <a:buChar char="-"/>
            </a:pPr>
            <a:r>
              <a:rPr lang="en-US" baseline="0" dirty="0" smtClean="0"/>
              <a:t>Have to collaborate </a:t>
            </a:r>
            <a:r>
              <a:rPr lang="mr-IN" baseline="0" dirty="0" smtClean="0"/>
              <a:t>–</a:t>
            </a:r>
            <a:r>
              <a:rPr lang="en-US" baseline="0" dirty="0" smtClean="0"/>
              <a:t> avoid gaps and duplication</a:t>
            </a:r>
            <a:endParaRPr lang="en-US" dirty="0" smtClean="0"/>
          </a:p>
        </p:txBody>
      </p:sp>
      <p:sp>
        <p:nvSpPr>
          <p:cNvPr id="4" name="Slide Number Placeholder 3"/>
          <p:cNvSpPr>
            <a:spLocks noGrp="1"/>
          </p:cNvSpPr>
          <p:nvPr>
            <p:ph type="sldNum" sz="quarter" idx="10"/>
          </p:nvPr>
        </p:nvSpPr>
        <p:spPr/>
        <p:txBody>
          <a:bodyPr/>
          <a:lstStyle/>
          <a:p>
            <a:fld id="{C0CB0DF1-2E1C-3F45-9F83-336FA6343465}" type="slidenum">
              <a:rPr lang="en-US" smtClean="0"/>
              <a:t>4</a:t>
            </a:fld>
            <a:endParaRPr lang="en-US"/>
          </a:p>
        </p:txBody>
      </p:sp>
    </p:spTree>
    <p:extLst>
      <p:ext uri="{BB962C8B-B14F-4D97-AF65-F5344CB8AC3E}">
        <p14:creationId xmlns:p14="http://schemas.microsoft.com/office/powerpoint/2010/main" val="148475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Look</a:t>
            </a:r>
            <a:r>
              <a:rPr lang="en-US" baseline="0" dirty="0" smtClean="0"/>
              <a:t> at code and test for sample application, how they fit into our intentional testing layers.</a:t>
            </a:r>
            <a:endParaRPr lang="en-US" dirty="0" smtClean="0"/>
          </a:p>
          <a:p>
            <a:pPr marL="171450" indent="-171450">
              <a:buFont typeface="Arial" charset="0"/>
              <a:buChar char="•"/>
            </a:pPr>
            <a:r>
              <a:rPr lang="en-US" dirty="0" smtClean="0"/>
              <a:t>Very small but contains real world feature from real prescribing application</a:t>
            </a:r>
          </a:p>
          <a:p>
            <a:pPr marL="171450" indent="-171450">
              <a:buFont typeface="Arial" charset="0"/>
              <a:buChar char="•"/>
            </a:pPr>
            <a:r>
              <a:rPr lang="en-US" baseline="0" dirty="0" smtClean="0"/>
              <a:t>Web app with a back-end service layer</a:t>
            </a:r>
            <a:endParaRPr lang="en-US" baseline="0" dirty="0" smtClean="0"/>
          </a:p>
        </p:txBody>
      </p:sp>
      <p:sp>
        <p:nvSpPr>
          <p:cNvPr id="4" name="Slide Number Placeholder 3"/>
          <p:cNvSpPr>
            <a:spLocks noGrp="1"/>
          </p:cNvSpPr>
          <p:nvPr>
            <p:ph type="sldNum" sz="quarter" idx="10"/>
          </p:nvPr>
        </p:nvSpPr>
        <p:spPr/>
        <p:txBody>
          <a:bodyPr/>
          <a:lstStyle/>
          <a:p>
            <a:fld id="{C0CB0DF1-2E1C-3F45-9F83-336FA6343465}" type="slidenum">
              <a:rPr lang="en-US" smtClean="0"/>
              <a:t>5</a:t>
            </a:fld>
            <a:endParaRPr lang="en-US"/>
          </a:p>
        </p:txBody>
      </p:sp>
    </p:spTree>
    <p:extLst>
      <p:ext uri="{BB962C8B-B14F-4D97-AF65-F5344CB8AC3E}">
        <p14:creationId xmlns:p14="http://schemas.microsoft.com/office/powerpoint/2010/main" val="766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Roughly how tests were </a:t>
            </a:r>
            <a:r>
              <a:rPr lang="en-US" dirty="0" err="1" smtClean="0"/>
              <a:t>implented</a:t>
            </a:r>
            <a:r>
              <a:rPr lang="en-US" baseline="0" dirty="0" smtClean="0"/>
              <a:t> in the real application sample is based on</a:t>
            </a:r>
            <a:endParaRPr lang="en-US" dirty="0" smtClean="0"/>
          </a:p>
          <a:p>
            <a:r>
              <a:rPr lang="en-US" dirty="0" smtClean="0"/>
              <a:t>(Customers</a:t>
            </a:r>
            <a:r>
              <a:rPr lang="en-US" baseline="0" dirty="0" smtClean="0"/>
              <a:t> </a:t>
            </a:r>
            <a:r>
              <a:rPr lang="mr-IN" baseline="0" dirty="0" smtClean="0"/>
              <a:t>–</a:t>
            </a:r>
            <a:r>
              <a:rPr lang="en-US" baseline="0" dirty="0" smtClean="0"/>
              <a:t> anyone not writing production code, includes QA, BA, customers.)</a:t>
            </a:r>
          </a:p>
          <a:p>
            <a:r>
              <a:rPr lang="en-US" baseline="0" dirty="0" err="1" smtClean="0"/>
              <a:t>Fitnesse</a:t>
            </a:r>
            <a:r>
              <a:rPr lang="en-US" baseline="0" dirty="0" smtClean="0"/>
              <a:t> chosen to provide high visibility of business logic tests to customers, and to drive feature development </a:t>
            </a:r>
            <a:r>
              <a:rPr lang="mr-IN" baseline="0" dirty="0" smtClean="0"/>
              <a:t>–</a:t>
            </a:r>
            <a:r>
              <a:rPr lang="en-US" baseline="0" dirty="0" smtClean="0"/>
              <a:t> tended to be written ahead of assigning feature to developers.</a:t>
            </a:r>
          </a:p>
          <a:p>
            <a:r>
              <a:rPr lang="en-US" baseline="0" dirty="0" smtClean="0"/>
              <a:t>- Not necessarily a complete picture of all the types of tests you may need to have for a particular app </a:t>
            </a:r>
            <a:r>
              <a:rPr lang="mr-IN" baseline="0" dirty="0" smtClean="0"/>
              <a:t>–</a:t>
            </a:r>
            <a:r>
              <a:rPr lang="en-US" baseline="0" dirty="0" smtClean="0"/>
              <a:t> pyramid is a general recommendation on overall test distribution.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Micro Service </a:t>
            </a:r>
            <a:r>
              <a:rPr lang="en-US" baseline="0" dirty="0" err="1" smtClean="0"/>
              <a:t>api</a:t>
            </a:r>
            <a:r>
              <a:rPr lang="en-US" baseline="0" dirty="0" smtClean="0"/>
              <a:t> end-end smoke tests, for example.</a:t>
            </a:r>
          </a:p>
          <a:p>
            <a:r>
              <a:rPr lang="en-US" baseline="0" dirty="0" smtClean="0"/>
              <a:t>- Discussing and creating a grid of your test strategy in and of itself is useful.</a:t>
            </a:r>
          </a:p>
        </p:txBody>
      </p:sp>
      <p:sp>
        <p:nvSpPr>
          <p:cNvPr id="4" name="Slide Number Placeholder 3"/>
          <p:cNvSpPr>
            <a:spLocks noGrp="1"/>
          </p:cNvSpPr>
          <p:nvPr>
            <p:ph type="sldNum" sz="quarter" idx="10"/>
          </p:nvPr>
        </p:nvSpPr>
        <p:spPr/>
        <p:txBody>
          <a:bodyPr/>
          <a:lstStyle/>
          <a:p>
            <a:fld id="{C0CB0DF1-2E1C-3F45-9F83-336FA6343465}" type="slidenum">
              <a:rPr lang="en-US" smtClean="0"/>
              <a:t>6</a:t>
            </a:fld>
            <a:endParaRPr lang="en-US"/>
          </a:p>
        </p:txBody>
      </p:sp>
    </p:spTree>
    <p:extLst>
      <p:ext uri="{BB962C8B-B14F-4D97-AF65-F5344CB8AC3E}">
        <p14:creationId xmlns:p14="http://schemas.microsoft.com/office/powerpoint/2010/main" val="1643938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To illustrate </a:t>
            </a:r>
            <a:r>
              <a:rPr lang="en-US" dirty="0" err="1" smtClean="0"/>
              <a:t>pyramic</a:t>
            </a:r>
            <a:r>
              <a:rPr lang="en-US" dirty="0" smtClean="0"/>
              <a:t>-style</a:t>
            </a:r>
            <a:r>
              <a:rPr lang="en-US" baseline="0" dirty="0" smtClean="0"/>
              <a:t> layer of tests, we’ll look at tests for a particular feature</a:t>
            </a:r>
            <a:endParaRPr lang="en-US" dirty="0" smtClean="0"/>
          </a:p>
          <a:p>
            <a:r>
              <a:rPr lang="en-US" dirty="0" smtClean="0"/>
              <a:t>- Simple </a:t>
            </a:r>
            <a:r>
              <a:rPr lang="en-US" dirty="0" smtClean="0"/>
              <a:t>feature to state, but there</a:t>
            </a:r>
            <a:r>
              <a:rPr lang="en-US" baseline="0" dirty="0" smtClean="0"/>
              <a:t> are a number of aspects to implement</a:t>
            </a:r>
            <a:r>
              <a:rPr lang="en-US" baseline="0" dirty="0" smtClean="0"/>
              <a:t>.</a:t>
            </a:r>
          </a:p>
          <a:p>
            <a:r>
              <a:rPr lang="en-US" baseline="0" dirty="0" smtClean="0"/>
              <a:t>- What are parts we need to implement?</a:t>
            </a:r>
            <a:endParaRPr lang="en-US" baseline="0" dirty="0" smtClean="0"/>
          </a:p>
          <a:p>
            <a:pPr marL="171450" indent="-171450">
              <a:buFont typeface="Arial" charset="0"/>
              <a:buChar char="•"/>
            </a:pPr>
            <a:r>
              <a:rPr lang="en-US" baseline="0" dirty="0" smtClean="0"/>
              <a:t>identify </a:t>
            </a:r>
            <a:r>
              <a:rPr lang="en-US" baseline="0" dirty="0" smtClean="0"/>
              <a:t>opiates</a:t>
            </a:r>
          </a:p>
          <a:p>
            <a:pPr marL="171450" indent="-171450">
              <a:buFont typeface="Arial" charset="0"/>
              <a:buChar char="•"/>
            </a:pPr>
            <a:r>
              <a:rPr lang="en-US" baseline="0" dirty="0" smtClean="0"/>
              <a:t>Calculate number </a:t>
            </a:r>
            <a:r>
              <a:rPr lang="en-US" baseline="0" dirty="0" smtClean="0"/>
              <a:t>of days from text </a:t>
            </a:r>
            <a:endParaRPr lang="en-US" baseline="0" dirty="0" smtClean="0"/>
          </a:p>
          <a:p>
            <a:pPr marL="171450" indent="-171450">
              <a:buFont typeface="Arial" charset="0"/>
              <a:buChar char="•"/>
            </a:pPr>
            <a:r>
              <a:rPr lang="en-US" baseline="0" dirty="0" smtClean="0"/>
              <a:t>apply </a:t>
            </a:r>
            <a:r>
              <a:rPr lang="en-US" baseline="0" dirty="0" smtClean="0"/>
              <a:t>business rule based on </a:t>
            </a:r>
            <a:r>
              <a:rPr lang="en-US" baseline="0" dirty="0" smtClean="0"/>
              <a:t>above and </a:t>
            </a:r>
            <a:r>
              <a:rPr lang="en-US" baseline="0" dirty="0" smtClean="0"/>
              <a:t>inform user</a:t>
            </a:r>
          </a:p>
          <a:p>
            <a:pPr marL="171450" indent="-171450">
              <a:buFont typeface="Arial"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7</a:t>
            </a:fld>
            <a:endParaRPr lang="en-US"/>
          </a:p>
        </p:txBody>
      </p:sp>
    </p:spTree>
    <p:extLst>
      <p:ext uri="{BB962C8B-B14F-4D97-AF65-F5344CB8AC3E}">
        <p14:creationId xmlns:p14="http://schemas.microsoft.com/office/powerpoint/2010/main" val="1240150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Notice mini-pyramid shape for just this one feature.</a:t>
            </a:r>
          </a:p>
          <a:p>
            <a:r>
              <a:rPr lang="en-US" baseline="0" dirty="0" smtClean="0"/>
              <a:t>UI-centric tests only needed to test UI behavior, not the business rules for identifying opiates, calculating duration, or applying the rule to a particular </a:t>
            </a:r>
            <a:r>
              <a:rPr lang="en-US" baseline="0" dirty="0" err="1" smtClean="0"/>
              <a:t>perscription</a:t>
            </a:r>
            <a:r>
              <a:rPr lang="en-US" baseline="0" dirty="0" smtClean="0"/>
              <a:t>.</a:t>
            </a:r>
          </a:p>
          <a:p>
            <a:endParaRPr lang="en-US" baseline="0" dirty="0" smtClean="0"/>
          </a:p>
          <a:p>
            <a:r>
              <a:rPr lang="en-US" baseline="0" dirty="0" smtClean="0"/>
              <a:t>Intentional distribution of tests for the feature.</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8</a:t>
            </a:fld>
            <a:endParaRPr lang="en-US"/>
          </a:p>
        </p:txBody>
      </p:sp>
    </p:spTree>
    <p:extLst>
      <p:ext uri="{BB962C8B-B14F-4D97-AF65-F5344CB8AC3E}">
        <p14:creationId xmlns:p14="http://schemas.microsoft.com/office/powerpoint/2010/main" val="1311013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Fitnesse</a:t>
            </a:r>
            <a:r>
              <a:rPr lang="en-US" baseline="0" dirty="0" smtClean="0"/>
              <a:t> tests:  full spec - each </a:t>
            </a:r>
            <a:r>
              <a:rPr lang="en-US" baseline="0" dirty="0" smtClean="0"/>
              <a:t>drug classification that should be considered an opiate</a:t>
            </a:r>
            <a:r>
              <a:rPr lang="en-US" baseline="0" dirty="0" smtClean="0"/>
              <a:t>.  Exact match </a:t>
            </a:r>
            <a:r>
              <a:rPr lang="mr-IN" baseline="0" dirty="0" smtClean="0"/>
              <a:t>–</a:t>
            </a:r>
            <a:r>
              <a:rPr lang="en-US" baseline="0" dirty="0" smtClean="0"/>
              <a:t> extra class by code fails, missing class fails.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OpiateDrugConcept</a:t>
            </a:r>
            <a:r>
              <a:rPr lang="en-US" baseline="0" dirty="0" smtClean="0"/>
              <a:t> is class in our system responsible for this determination, unit tests verify logic of this unit of code without duplicating information in the </a:t>
            </a:r>
            <a:r>
              <a:rPr lang="en-US" baseline="0" dirty="0" err="1" smtClean="0"/>
              <a:t>fitnesse</a:t>
            </a:r>
            <a:r>
              <a:rPr lang="en-US" baseline="0" dirty="0" smtClean="0"/>
              <a:t> tests.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&lt;Switch to Browser/</a:t>
            </a:r>
            <a:r>
              <a:rPr lang="en-US" baseline="0" dirty="0" err="1" smtClean="0"/>
              <a:t>Fitnesse</a:t>
            </a:r>
            <a:r>
              <a:rPr lang="en-US" baseline="0" dirty="0" smtClean="0"/>
              <a:t>, Switch to Code&gt;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err="1" smtClean="0"/>
              <a:t>OpiatesDrugConceptShould</a:t>
            </a:r>
            <a:r>
              <a:rPr lang="en-US" baseline="0" dirty="0" smtClean="0"/>
              <a:t> </a:t>
            </a:r>
            <a:r>
              <a:rPr lang="en-US" baseline="0" dirty="0" smtClean="0"/>
              <a:t>states and tests the design of the classes used to determine if a drug is in this class.  </a:t>
            </a:r>
            <a:r>
              <a:rPr lang="en-US" baseline="0" dirty="0" err="1" smtClean="0"/>
              <a:t>DispensableDrug</a:t>
            </a:r>
            <a:r>
              <a:rPr lang="en-US" baseline="0" dirty="0" smtClean="0"/>
              <a:t>, </a:t>
            </a:r>
            <a:r>
              <a:rPr lang="en-US" baseline="0" dirty="0" err="1" smtClean="0"/>
              <a:t>EDrugClassification</a:t>
            </a:r>
            <a:r>
              <a:rPr lang="en-US" baseline="0" dirty="0" smtClean="0"/>
              <a:t>, and </a:t>
            </a:r>
            <a:r>
              <a:rPr lang="en-US" baseline="0" dirty="0" err="1" smtClean="0"/>
              <a:t>OpiatesDrugConcept</a:t>
            </a:r>
            <a:r>
              <a:rPr lang="en-US" baseline="0" dirty="0" smtClean="0"/>
              <a:t> classes interact to implement this feature.</a:t>
            </a:r>
          </a:p>
          <a:p>
            <a:pPr marL="171450" indent="-171450">
              <a:buFont typeface="Arial" charset="0"/>
              <a:buChar char="•"/>
            </a:pPr>
            <a:r>
              <a:rPr lang="en-US" baseline="0" dirty="0" smtClean="0"/>
              <a:t>Unit test is testing the design and implementation of the units of code supporting this part of the feature, </a:t>
            </a:r>
            <a:r>
              <a:rPr lang="en-US" baseline="0" dirty="0" err="1" smtClean="0"/>
              <a:t>fitnesse</a:t>
            </a:r>
            <a:r>
              <a:rPr lang="en-US" baseline="0" dirty="0" smtClean="0"/>
              <a:t> is specifying and testing the requirements for this part of the feature.  There is little overlap or duplication between the tests for this reason </a:t>
            </a:r>
            <a:r>
              <a:rPr lang="mr-IN" baseline="0" dirty="0" smtClean="0"/>
              <a:t>–</a:t>
            </a:r>
            <a:r>
              <a:rPr lang="en-US" baseline="0" dirty="0" smtClean="0"/>
              <a:t> they complement, not duplicate one another.</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9</a:t>
            </a:fld>
            <a:endParaRPr lang="en-US"/>
          </a:p>
        </p:txBody>
      </p:sp>
    </p:spTree>
    <p:extLst>
      <p:ext uri="{BB962C8B-B14F-4D97-AF65-F5344CB8AC3E}">
        <p14:creationId xmlns:p14="http://schemas.microsoft.com/office/powerpoint/2010/main" val="21781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4205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057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045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391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79535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133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9456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84588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74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7190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637382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66296" y="5920345"/>
            <a:ext cx="1375007" cy="783109"/>
          </a:xfrm>
          <a:prstGeom prst="rect">
            <a:avLst/>
          </a:prstGeom>
        </p:spPr>
      </p:pic>
    </p:spTree>
    <p:extLst>
      <p:ext uri="{BB962C8B-B14F-4D97-AF65-F5344CB8AC3E}">
        <p14:creationId xmlns:p14="http://schemas.microsoft.com/office/powerpoint/2010/main" val="505600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weaverj/testpyramidexampl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hyperlink" Target="https://github.com/weaverj/testpyramidexample/blob/master/rxdemo-server/src/main/test/rxdemo/prescription/DurationParserShould.java" TargetMode="External"/><Relationship Id="rId7" Type="http://schemas.openxmlformats.org/officeDocument/2006/relationships/hyperlink" Target="https://github.com/weaverj/testpyramidexample/blob/master/rxdemo-server/src/main/test/rxdemo/prescription/EDurationUnitShould.java" TargetMode="External"/><Relationship Id="rId8" Type="http://schemas.openxmlformats.org/officeDocument/2006/relationships/hyperlink" Target="https://github.com/weaverj/testpyramidexample/blob/master/rxdemo-fitnesse/FitNesseRoot/RxDemoTestPyramidTests/DurationToDays.wiki"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weaverj/testpyramidexample/blob/master/rxdemo-server/src/main/test/rxdemo/prescription/validation/RxValidatorShould.java" TargetMode="External"/><Relationship Id="rId4" Type="http://schemas.openxmlformats.org/officeDocument/2006/relationships/hyperlink" Target="https://github.com/weaverj/testpyramidexample/blob/master/rxdemo-server/src/main/test/rxdemo/prescription/validation/OpiateDurationValidationRuleShould.java" TargetMode="External"/><Relationship Id="rId5" Type="http://schemas.openxmlformats.org/officeDocument/2006/relationships/hyperlink" Target="https://github.com/weaverj/testpyramidexample/blob/master/rxdemo-fitnesse/FitNesseRoot/RxDemoTestPyramidTests/RxValidationRules/OpiateDurationRules.wiki" TargetMode="External"/><Relationship Id="rId6" Type="http://schemas.openxmlformats.org/officeDocument/2006/relationships/hyperlink" Target="https://github.com/weaverj/testpyramidexample/blob/master/rxdemo-server/src/main/test/rxdemo/commands/ValidatePrescriptionCommandShould.java" TargetMode="External"/><Relationship Id="rId7" Type="http://schemas.openxmlformats.org/officeDocument/2006/relationships/image" Target="../media/image13.png"/><Relationship Id="rId8"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weaverj/testpyramidexample/blob/master/rxdemo-selenium/src/test/java/rxdemo/OpiateUnder30AllowedTest.java" TargetMode="External"/><Relationship Id="rId4" Type="http://schemas.openxmlformats.org/officeDocument/2006/relationships/hyperlink" Target="https://github.com/weaverj/testpyramidexample/blob/master/rxdemo-selenium/src/test/java/rxdemo/OpiateOver30NotAllowedTest.java" TargetMode="External"/><Relationship Id="rId5" Type="http://schemas.openxmlformats.org/officeDocument/2006/relationships/hyperlink" Target="https://github.com/weaverj/testpyramidexample/blob/master/rxdemo-server/src/main/test/rxdemo/prescription/validation/RxValidatorShould.java" TargetMode="External"/><Relationship Id="rId6" Type="http://schemas.openxmlformats.org/officeDocument/2006/relationships/hyperlink" Target="https://github.com/weaverj/testpyramidexample/blob/master/rxdemo-ui/test/unit/app.spec.js" TargetMode="External"/><Relationship Id="rId7" Type="http://schemas.openxmlformats.org/officeDocument/2006/relationships/hyperlink" Target="https://github.com/weaverj/testpyramidexample/blob/master/rxdemo-ui/test/unit/RxValidationResponseHandler.spec.js" TargetMode="External"/><Relationship Id="rId8"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hyperlink" Target="https://www.mountaingoatsoftware.com/blog/the-forgotten-layer-of-the-test-automation-pyramid" TargetMode="External"/><Relationship Id="rId4" Type="http://schemas.openxmlformats.org/officeDocument/2006/relationships/hyperlink" Target="https://martinfowler.com/bliki/TestPyramid.html" TargetMode="External"/><Relationship Id="rId5" Type="http://schemas.openxmlformats.org/officeDocument/2006/relationships/hyperlink" Target="https://mike-bland.com/2011/11/01/small-medium-large.html"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hyperlink" Target="https://github.com/weaverj/testpyramidexample/blob/master/rxdemo-fitnesse/FitNesseRoot/RxDemoTestPyramidTests/OpiatesIdentificationRules.wiki" TargetMode="External"/><Relationship Id="rId7" Type="http://schemas.openxmlformats.org/officeDocument/2006/relationships/hyperlink" Target="https://github.com/weaverj/testpyramidexample/blob/master/rxdemo-server/src/main/test/rxdemo/drug/OpiatesDrugConceptShould.java"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Software Testing Pyramid:</a:t>
            </a:r>
            <a:br>
              <a:rPr lang="en-US" dirty="0" smtClean="0"/>
            </a:br>
            <a:r>
              <a:rPr lang="en-US" dirty="0" smtClean="0"/>
              <a:t>A Concrete Example</a:t>
            </a:r>
            <a:endParaRPr lang="en-US" dirty="0"/>
          </a:p>
        </p:txBody>
      </p:sp>
      <p:sp>
        <p:nvSpPr>
          <p:cNvPr id="3" name="Subtitle 2"/>
          <p:cNvSpPr>
            <a:spLocks noGrp="1"/>
          </p:cNvSpPr>
          <p:nvPr>
            <p:ph type="subTitle" idx="1"/>
          </p:nvPr>
        </p:nvSpPr>
        <p:spPr>
          <a:xfrm>
            <a:off x="3657599" y="3657600"/>
            <a:ext cx="4876801" cy="1392702"/>
          </a:xfrm>
        </p:spPr>
        <p:txBody>
          <a:bodyPr>
            <a:normAutofit fontScale="47500" lnSpcReduction="20000"/>
          </a:bodyPr>
          <a:lstStyle/>
          <a:p>
            <a:r>
              <a:rPr lang="en-US" sz="5100" dirty="0" smtClean="0"/>
              <a:t>Jim Weaver</a:t>
            </a:r>
          </a:p>
          <a:p>
            <a:r>
              <a:rPr lang="en-US" sz="5100" dirty="0" smtClean="0"/>
              <a:t>Vanderbilt University Medical Center</a:t>
            </a:r>
          </a:p>
          <a:p>
            <a:r>
              <a:rPr lang="en-US" sz="5100" dirty="0" smtClean="0"/>
              <a:t>(</a:t>
            </a:r>
            <a:r>
              <a:rPr lang="en-US" sz="5100" dirty="0" err="1" smtClean="0"/>
              <a:t>weaver.je@gmail.com</a:t>
            </a:r>
            <a:r>
              <a:rPr lang="en-US" sz="5100" dirty="0" smtClean="0"/>
              <a:t>)</a:t>
            </a:r>
          </a:p>
          <a:p>
            <a:endParaRPr lang="en-US" dirty="0"/>
          </a:p>
        </p:txBody>
      </p:sp>
      <p:sp>
        <p:nvSpPr>
          <p:cNvPr id="4" name="Subtitle 2"/>
          <p:cNvSpPr txBox="1">
            <a:spLocks/>
          </p:cNvSpPr>
          <p:nvPr/>
        </p:nvSpPr>
        <p:spPr>
          <a:xfrm>
            <a:off x="2928424" y="5197939"/>
            <a:ext cx="6623539" cy="1153551"/>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smtClean="0"/>
              <a:t>Source Code and Tests</a:t>
            </a:r>
          </a:p>
          <a:p>
            <a:r>
              <a:rPr lang="en-US" dirty="0">
                <a:hlinkClick r:id="rId3"/>
              </a:rPr>
              <a:t>https://</a:t>
            </a:r>
            <a:r>
              <a:rPr lang="en-US" dirty="0" smtClean="0">
                <a:hlinkClick r:id="rId3"/>
              </a:rPr>
              <a:t>github.com/weaverj/testpyramidexample</a:t>
            </a:r>
            <a:endParaRPr lang="en-US" dirty="0" smtClean="0"/>
          </a:p>
          <a:p>
            <a:r>
              <a:rPr lang="en-US" dirty="0" smtClean="0"/>
              <a:t>Selenium tests: Cindy </a:t>
            </a:r>
            <a:r>
              <a:rPr lang="en-US" dirty="0" err="1" smtClean="0"/>
              <a:t>Leffler</a:t>
            </a:r>
            <a:r>
              <a:rPr lang="en-US" dirty="0" smtClean="0"/>
              <a:t>, VUMC</a:t>
            </a:r>
            <a:endParaRPr lang="en-US" dirty="0"/>
          </a:p>
        </p:txBody>
      </p:sp>
    </p:spTree>
    <p:extLst>
      <p:ext uri="{BB962C8B-B14F-4D97-AF65-F5344CB8AC3E}">
        <p14:creationId xmlns:p14="http://schemas.microsoft.com/office/powerpoint/2010/main" val="631790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Duration in Days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0658900"/>
              </p:ext>
            </p:extLst>
          </p:nvPr>
        </p:nvGraphicFramePr>
        <p:xfrm>
          <a:off x="838200" y="1481960"/>
          <a:ext cx="10515600" cy="101092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dirty="0" smtClean="0"/>
                        <a:t>Calculate</a:t>
                      </a:r>
                      <a:r>
                        <a:rPr lang="en-US" baseline="0" dirty="0" smtClean="0"/>
                        <a:t> number of days for duration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10" name="Straight Arrow Connector 9"/>
          <p:cNvCxnSpPr/>
          <p:nvPr/>
        </p:nvCxnSpPr>
        <p:spPr>
          <a:xfrm flipH="1">
            <a:off x="4468159" y="2492880"/>
            <a:ext cx="299784" cy="4244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384626" y="2324730"/>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042" y="2952483"/>
            <a:ext cx="6370758" cy="28754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685" y="2952483"/>
            <a:ext cx="4215386" cy="233719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6378" y="3754675"/>
            <a:ext cx="3302000" cy="2897083"/>
          </a:xfrm>
          <a:prstGeom prst="rect">
            <a:avLst/>
          </a:prstGeom>
        </p:spPr>
      </p:pic>
      <p:sp>
        <p:nvSpPr>
          <p:cNvPr id="12" name="TextBox 11"/>
          <p:cNvSpPr txBox="1"/>
          <p:nvPr/>
        </p:nvSpPr>
        <p:spPr>
          <a:xfrm>
            <a:off x="3857310" y="1768523"/>
            <a:ext cx="2238690" cy="369332"/>
          </a:xfrm>
          <a:prstGeom prst="rect">
            <a:avLst/>
          </a:prstGeom>
          <a:noFill/>
        </p:spPr>
        <p:txBody>
          <a:bodyPr wrap="none" rtlCol="0">
            <a:spAutoFit/>
          </a:bodyPr>
          <a:lstStyle/>
          <a:p>
            <a:r>
              <a:rPr lang="en-US" dirty="0" err="1" smtClean="0">
                <a:hlinkClick r:id="rId6"/>
              </a:rPr>
              <a:t>DurationParserShould</a:t>
            </a:r>
            <a:endParaRPr lang="en-US" dirty="0"/>
          </a:p>
        </p:txBody>
      </p:sp>
      <p:sp>
        <p:nvSpPr>
          <p:cNvPr id="13" name="TextBox 12"/>
          <p:cNvSpPr txBox="1"/>
          <p:nvPr/>
        </p:nvSpPr>
        <p:spPr>
          <a:xfrm>
            <a:off x="3848985" y="2031024"/>
            <a:ext cx="2164119" cy="369332"/>
          </a:xfrm>
          <a:prstGeom prst="rect">
            <a:avLst/>
          </a:prstGeom>
          <a:noFill/>
        </p:spPr>
        <p:txBody>
          <a:bodyPr wrap="none" rtlCol="0">
            <a:spAutoFit/>
          </a:bodyPr>
          <a:lstStyle/>
          <a:p>
            <a:r>
              <a:rPr lang="en-US" dirty="0" err="1" smtClean="0">
                <a:hlinkClick r:id="rId7"/>
              </a:rPr>
              <a:t>EDurationUnitShould</a:t>
            </a:r>
            <a:endParaRPr lang="en-US" dirty="0"/>
          </a:p>
        </p:txBody>
      </p:sp>
      <p:sp>
        <p:nvSpPr>
          <p:cNvPr id="14" name="TextBox 13"/>
          <p:cNvSpPr txBox="1"/>
          <p:nvPr/>
        </p:nvSpPr>
        <p:spPr>
          <a:xfrm>
            <a:off x="6096000" y="1767765"/>
            <a:ext cx="1661480" cy="369332"/>
          </a:xfrm>
          <a:prstGeom prst="rect">
            <a:avLst/>
          </a:prstGeom>
          <a:noFill/>
        </p:spPr>
        <p:txBody>
          <a:bodyPr wrap="none" rtlCol="0">
            <a:spAutoFit/>
          </a:bodyPr>
          <a:lstStyle/>
          <a:p>
            <a:r>
              <a:rPr lang="en-US" dirty="0" err="1" smtClean="0">
                <a:hlinkClick r:id="rId8"/>
              </a:rPr>
              <a:t>DurationToDays</a:t>
            </a:r>
            <a:endParaRPr lang="en-US" dirty="0"/>
          </a:p>
        </p:txBody>
      </p:sp>
    </p:spTree>
    <p:extLst>
      <p:ext uri="{BB962C8B-B14F-4D97-AF65-F5344CB8AC3E}">
        <p14:creationId xmlns:p14="http://schemas.microsoft.com/office/powerpoint/2010/main" val="933964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Duration Validation Rule Applied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275513"/>
              </p:ext>
            </p:extLst>
          </p:nvPr>
        </p:nvGraphicFramePr>
        <p:xfrm>
          <a:off x="838200" y="1481960"/>
          <a:ext cx="10515600" cy="1285240"/>
        </p:xfrm>
        <a:graphic>
          <a:graphicData uri="http://schemas.openxmlformats.org/drawingml/2006/table">
            <a:tbl>
              <a:tblPr firstRow="1" bandRow="1">
                <a:tableStyleId>{5C22544A-7EE6-4342-B048-85BDC9FD1C3A}</a:tableStyleId>
              </a:tblPr>
              <a:tblGrid>
                <a:gridCol w="3029465"/>
                <a:gridCol w="3632592"/>
                <a:gridCol w="2536372"/>
                <a:gridCol w="1317171"/>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a:t>
                      </a:r>
                      <a:endParaRPr lang="en-US" dirty="0"/>
                    </a:p>
                  </a:txBody>
                  <a:tcPr/>
                </a:tc>
              </a:tr>
              <a:tr h="370840">
                <a:tc>
                  <a:txBody>
                    <a:bodyPr/>
                    <a:lstStyle/>
                    <a:p>
                      <a:r>
                        <a:rPr lang="en-US" dirty="0" smtClean="0"/>
                        <a:t>Rule applied to prescription</a:t>
                      </a:r>
                      <a:r>
                        <a:rPr lang="en-US" baseline="0" dirty="0" smtClean="0"/>
                        <a:t> and appropriate response built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10" name="Straight Arrow Connector 9"/>
          <p:cNvCxnSpPr/>
          <p:nvPr/>
        </p:nvCxnSpPr>
        <p:spPr>
          <a:xfrm flipH="1">
            <a:off x="4709983" y="2644908"/>
            <a:ext cx="254483" cy="3524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451563" y="2247349"/>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57310" y="1768523"/>
            <a:ext cx="1897507" cy="369332"/>
          </a:xfrm>
          <a:prstGeom prst="rect">
            <a:avLst/>
          </a:prstGeom>
          <a:noFill/>
        </p:spPr>
        <p:txBody>
          <a:bodyPr wrap="none" rtlCol="0">
            <a:spAutoFit/>
          </a:bodyPr>
          <a:lstStyle/>
          <a:p>
            <a:r>
              <a:rPr lang="en-US" dirty="0" err="1" smtClean="0">
                <a:hlinkClick r:id="rId3"/>
              </a:rPr>
              <a:t>RxValidatorShould</a:t>
            </a:r>
            <a:endParaRPr lang="en-US" dirty="0"/>
          </a:p>
        </p:txBody>
      </p:sp>
      <p:sp>
        <p:nvSpPr>
          <p:cNvPr id="13" name="TextBox 12"/>
          <p:cNvSpPr txBox="1"/>
          <p:nvPr/>
        </p:nvSpPr>
        <p:spPr>
          <a:xfrm>
            <a:off x="3848985" y="2031024"/>
            <a:ext cx="3632598" cy="369332"/>
          </a:xfrm>
          <a:prstGeom prst="rect">
            <a:avLst/>
          </a:prstGeom>
          <a:noFill/>
        </p:spPr>
        <p:txBody>
          <a:bodyPr wrap="none" rtlCol="0">
            <a:spAutoFit/>
          </a:bodyPr>
          <a:lstStyle/>
          <a:p>
            <a:r>
              <a:rPr lang="en-US" dirty="0" err="1" smtClean="0">
                <a:hlinkClick r:id="rId4"/>
              </a:rPr>
              <a:t>OpiateDurationValidationRuleShould</a:t>
            </a:r>
            <a:endParaRPr lang="en-US" dirty="0"/>
          </a:p>
        </p:txBody>
      </p:sp>
      <p:sp>
        <p:nvSpPr>
          <p:cNvPr id="14" name="TextBox 13"/>
          <p:cNvSpPr txBox="1"/>
          <p:nvPr/>
        </p:nvSpPr>
        <p:spPr>
          <a:xfrm>
            <a:off x="7601392" y="1865589"/>
            <a:ext cx="2047548" cy="369332"/>
          </a:xfrm>
          <a:prstGeom prst="rect">
            <a:avLst/>
          </a:prstGeom>
          <a:noFill/>
        </p:spPr>
        <p:txBody>
          <a:bodyPr wrap="none" rtlCol="0">
            <a:spAutoFit/>
          </a:bodyPr>
          <a:lstStyle/>
          <a:p>
            <a:r>
              <a:rPr lang="en-US" dirty="0" smtClean="0">
                <a:hlinkClick r:id="rId5"/>
              </a:rPr>
              <a:t>OpiateDurationRule</a:t>
            </a:r>
            <a:endParaRPr lang="en-US" dirty="0"/>
          </a:p>
        </p:txBody>
      </p:sp>
      <p:sp>
        <p:nvSpPr>
          <p:cNvPr id="15" name="TextBox 14"/>
          <p:cNvSpPr txBox="1"/>
          <p:nvPr/>
        </p:nvSpPr>
        <p:spPr>
          <a:xfrm>
            <a:off x="3861521" y="2305622"/>
            <a:ext cx="3680688" cy="369332"/>
          </a:xfrm>
          <a:prstGeom prst="rect">
            <a:avLst/>
          </a:prstGeom>
          <a:noFill/>
        </p:spPr>
        <p:txBody>
          <a:bodyPr wrap="none" rtlCol="0">
            <a:spAutoFit/>
          </a:bodyPr>
          <a:lstStyle/>
          <a:p>
            <a:r>
              <a:rPr lang="en-US" dirty="0" err="1" smtClean="0">
                <a:hlinkClick r:id="rId6"/>
              </a:rPr>
              <a:t>ValidatePrescriptionCommandShould</a:t>
            </a:r>
            <a:endParaRPr lang="en-US"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97975" y="2934967"/>
            <a:ext cx="6407918" cy="2649567"/>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2934967"/>
            <a:ext cx="3498606" cy="2587464"/>
          </a:xfrm>
          <a:prstGeom prst="rect">
            <a:avLst/>
          </a:prstGeom>
        </p:spPr>
      </p:pic>
    </p:spTree>
    <p:extLst>
      <p:ext uri="{BB962C8B-B14F-4D97-AF65-F5344CB8AC3E}">
        <p14:creationId xmlns:p14="http://schemas.microsoft.com/office/powerpoint/2010/main" val="1271963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 User in UI if Rule Violated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06576536"/>
              </p:ext>
            </p:extLst>
          </p:nvPr>
        </p:nvGraphicFramePr>
        <p:xfrm>
          <a:off x="838200" y="1481960"/>
          <a:ext cx="10515600" cy="1280160"/>
        </p:xfrm>
        <a:graphic>
          <a:graphicData uri="http://schemas.openxmlformats.org/drawingml/2006/table">
            <a:tbl>
              <a:tblPr firstRow="1" bandRow="1">
                <a:tableStyleId>{5C22544A-7EE6-4342-B048-85BDC9FD1C3A}</a:tableStyleId>
              </a:tblPr>
              <a:tblGrid>
                <a:gridCol w="3029465"/>
                <a:gridCol w="3632592"/>
                <a:gridCol w="1164772"/>
                <a:gridCol w="2688771"/>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(Selenium</a:t>
                      </a:r>
                      <a:r>
                        <a:rPr lang="en-US" baseline="0" dirty="0" smtClean="0"/>
                        <a:t> / Java)</a:t>
                      </a:r>
                      <a:endParaRPr lang="en-US" dirty="0"/>
                    </a:p>
                  </a:txBody>
                  <a:tcPr/>
                </a:tc>
              </a:tr>
              <a:tr h="370840">
                <a:tc>
                  <a:txBody>
                    <a:bodyPr/>
                    <a:lstStyle/>
                    <a:p>
                      <a:r>
                        <a:rPr lang="en-US" dirty="0" smtClean="0"/>
                        <a:t>Inform</a:t>
                      </a:r>
                      <a:r>
                        <a:rPr lang="en-US" baseline="0" dirty="0" smtClean="0"/>
                        <a:t> user in UI if rule violated</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hlinkClick r:id="rId3"/>
                        </a:rPr>
                        <a:t>OpiateUnder30Allowed</a:t>
                      </a:r>
                      <a:endParaRPr lang="en-US" dirty="0" smtClean="0"/>
                    </a:p>
                    <a:p>
                      <a:r>
                        <a:rPr lang="en-US" dirty="0" smtClean="0">
                          <a:hlinkClick r:id="rId4"/>
                        </a:rPr>
                        <a:t>OpiateOver30NotAllowed</a:t>
                      </a:r>
                      <a:endParaRPr lang="en-US" dirty="0"/>
                    </a:p>
                  </a:txBody>
                  <a:tcPr/>
                </a:tc>
              </a:tr>
            </a:tbl>
          </a:graphicData>
        </a:graphic>
      </p:graphicFrame>
      <p:cxnSp>
        <p:nvCxnSpPr>
          <p:cNvPr id="10" name="Straight Arrow Connector 9"/>
          <p:cNvCxnSpPr/>
          <p:nvPr/>
        </p:nvCxnSpPr>
        <p:spPr>
          <a:xfrm flipH="1">
            <a:off x="4709983" y="2644908"/>
            <a:ext cx="254483" cy="3524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57310" y="1768523"/>
            <a:ext cx="1897507" cy="369332"/>
          </a:xfrm>
          <a:prstGeom prst="rect">
            <a:avLst/>
          </a:prstGeom>
          <a:noFill/>
        </p:spPr>
        <p:txBody>
          <a:bodyPr wrap="none" rtlCol="0">
            <a:spAutoFit/>
          </a:bodyPr>
          <a:lstStyle/>
          <a:p>
            <a:r>
              <a:rPr lang="en-US" dirty="0" err="1" smtClean="0">
                <a:hlinkClick r:id="rId5"/>
              </a:rPr>
              <a:t>RxValidatorShould</a:t>
            </a:r>
            <a:endParaRPr lang="en-US" dirty="0"/>
          </a:p>
        </p:txBody>
      </p:sp>
      <p:sp>
        <p:nvSpPr>
          <p:cNvPr id="13" name="TextBox 12"/>
          <p:cNvSpPr txBox="1"/>
          <p:nvPr/>
        </p:nvSpPr>
        <p:spPr>
          <a:xfrm>
            <a:off x="3848985" y="2031024"/>
            <a:ext cx="3653501" cy="646331"/>
          </a:xfrm>
          <a:prstGeom prst="rect">
            <a:avLst/>
          </a:prstGeom>
          <a:noFill/>
        </p:spPr>
        <p:txBody>
          <a:bodyPr wrap="none" rtlCol="0">
            <a:spAutoFit/>
          </a:bodyPr>
          <a:lstStyle/>
          <a:p>
            <a:r>
              <a:rPr lang="en-US" dirty="0" err="1" smtClean="0">
                <a:hlinkClick r:id="rId6"/>
              </a:rPr>
              <a:t>App.spec.js</a:t>
            </a:r>
            <a:endParaRPr lang="en-US" dirty="0" smtClean="0"/>
          </a:p>
          <a:p>
            <a:r>
              <a:rPr lang="en-US" dirty="0" err="1" smtClean="0">
                <a:hlinkClick r:id="rId7"/>
              </a:rPr>
              <a:t>RxValidationResponseHandler.spec.js</a:t>
            </a:r>
            <a:endParaRPr lang="en-US" dirty="0"/>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2934967"/>
            <a:ext cx="3498606" cy="2587464"/>
          </a:xfrm>
          <a:prstGeom prst="rect">
            <a:avLst/>
          </a:prstGeom>
        </p:spPr>
      </p:pic>
    </p:spTree>
    <p:extLst>
      <p:ext uri="{BB962C8B-B14F-4D97-AF65-F5344CB8AC3E}">
        <p14:creationId xmlns:p14="http://schemas.microsoft.com/office/powerpoint/2010/main" val="412678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Process and Habits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3434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Succeeding with Agile: Software Development Using Scrum by Mike Cohn, Addison-Wesley, 2009</a:t>
            </a:r>
          </a:p>
          <a:p>
            <a:r>
              <a:rPr lang="en-US" dirty="0" smtClean="0">
                <a:hlinkClick r:id="rId3"/>
              </a:rPr>
              <a:t>The Forgotten Layer of the Test Automation Pyramid</a:t>
            </a:r>
            <a:r>
              <a:rPr lang="en-US" dirty="0"/>
              <a:t>:</a:t>
            </a:r>
            <a:r>
              <a:rPr lang="en-US" dirty="0" smtClean="0"/>
              <a:t> Mike Cohn, 2009.</a:t>
            </a:r>
          </a:p>
          <a:p>
            <a:r>
              <a:rPr lang="en-US" dirty="0" smtClean="0">
                <a:hlinkClick r:id="rId4"/>
              </a:rPr>
              <a:t>TestPyramid</a:t>
            </a:r>
            <a:r>
              <a:rPr lang="en-US" dirty="0" smtClean="0"/>
              <a:t>: Martin Fowler, 2012.</a:t>
            </a:r>
          </a:p>
          <a:p>
            <a:r>
              <a:rPr lang="en-US" dirty="0" smtClean="0">
                <a:hlinkClick r:id="rId5"/>
              </a:rPr>
              <a:t>Small, Medium, Large</a:t>
            </a:r>
            <a:r>
              <a:rPr lang="en-US" dirty="0" smtClean="0"/>
              <a:t>: Mike Bland, 2011.</a:t>
            </a:r>
          </a:p>
        </p:txBody>
      </p:sp>
    </p:spTree>
    <p:extLst>
      <p:ext uri="{BB962C8B-B14F-4D97-AF65-F5344CB8AC3E}">
        <p14:creationId xmlns:p14="http://schemas.microsoft.com/office/powerpoint/2010/main" val="1201606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Mike Cohn’s Test Pyramid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1321" y="1690688"/>
            <a:ext cx="5669933" cy="3964524"/>
          </a:xfrm>
        </p:spPr>
      </p:pic>
      <p:sp>
        <p:nvSpPr>
          <p:cNvPr id="6" name="Rectangle 5"/>
          <p:cNvSpPr/>
          <p:nvPr/>
        </p:nvSpPr>
        <p:spPr>
          <a:xfrm>
            <a:off x="6096000" y="1690686"/>
            <a:ext cx="4496972" cy="3785652"/>
          </a:xfrm>
          <a:prstGeom prst="rect">
            <a:avLst/>
          </a:prstGeom>
        </p:spPr>
        <p:txBody>
          <a:bodyPr wrap="square">
            <a:spAutoFit/>
          </a:bodyPr>
          <a:lstStyle/>
          <a:p>
            <a:pPr marL="285750" indent="-285750">
              <a:buFont typeface="Arial" charset="0"/>
              <a:buChar char="•"/>
            </a:pPr>
            <a:r>
              <a:rPr lang="en-US" sz="2400" dirty="0" smtClean="0"/>
              <a:t>Foundational base of unit </a:t>
            </a:r>
            <a:r>
              <a:rPr lang="en-US" sz="2400" dirty="0" smtClean="0"/>
              <a:t>tests.</a:t>
            </a:r>
            <a:endParaRPr lang="en-US" sz="2400" dirty="0" smtClean="0"/>
          </a:p>
          <a:p>
            <a:pPr marL="285750" indent="-285750">
              <a:buFont typeface="Arial" charset="0"/>
              <a:buChar char="•"/>
            </a:pPr>
            <a:r>
              <a:rPr lang="en-US" sz="2400" dirty="0" smtClean="0"/>
              <a:t>Minimum necessary tests through user interface.</a:t>
            </a:r>
          </a:p>
          <a:p>
            <a:pPr marL="285750" indent="-285750">
              <a:buFont typeface="Arial" charset="0"/>
              <a:buChar char="•"/>
            </a:pPr>
            <a:r>
              <a:rPr lang="en-US" sz="2400" dirty="0" smtClean="0"/>
              <a:t>Service testing in the middle </a:t>
            </a:r>
            <a:r>
              <a:rPr lang="mr-IN" sz="2400" dirty="0" smtClean="0"/>
              <a:t>–</a:t>
            </a:r>
            <a:r>
              <a:rPr lang="en-US" sz="2400" dirty="0" smtClean="0"/>
              <a:t> testing services provided by the application independent of the UI</a:t>
            </a:r>
            <a:r>
              <a:rPr lang="en-US" sz="2400" dirty="0" smtClean="0"/>
              <a:t>.</a:t>
            </a:r>
          </a:p>
          <a:p>
            <a:pPr marL="285750" indent="-285750">
              <a:buFont typeface="Arial" charset="0"/>
              <a:buChar char="•"/>
            </a:pPr>
            <a:r>
              <a:rPr lang="en-US" sz="2400" dirty="0" smtClean="0"/>
              <a:t>Service refers to logical services </a:t>
            </a:r>
            <a:r>
              <a:rPr lang="mr-IN" sz="2400" dirty="0" smtClean="0"/>
              <a:t>–</a:t>
            </a:r>
            <a:r>
              <a:rPr lang="en-US" sz="2400" dirty="0" smtClean="0"/>
              <a:t> something the application does in response to inputs.</a:t>
            </a:r>
            <a:endParaRPr lang="en-US" sz="2400" dirty="0"/>
          </a:p>
        </p:txBody>
      </p:sp>
    </p:spTree>
    <p:extLst>
      <p:ext uri="{BB962C8B-B14F-4D97-AF65-F5344CB8AC3E}">
        <p14:creationId xmlns:p14="http://schemas.microsoft.com/office/powerpoint/2010/main" val="399150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28714" y="2239906"/>
            <a:ext cx="5211762" cy="2871099"/>
          </a:xfrm>
        </p:spPr>
      </p:pic>
      <p:sp>
        <p:nvSpPr>
          <p:cNvPr id="5" name="Rectangle 4"/>
          <p:cNvSpPr/>
          <p:nvPr/>
        </p:nvSpPr>
        <p:spPr>
          <a:xfrm>
            <a:off x="708074" y="1690688"/>
            <a:ext cx="4496972" cy="4893647"/>
          </a:xfrm>
          <a:prstGeom prst="rect">
            <a:avLst/>
          </a:prstGeom>
        </p:spPr>
        <p:txBody>
          <a:bodyPr wrap="square">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UI tests are slower, more brittle, expensive.</a:t>
            </a:r>
          </a:p>
          <a:p>
            <a:pPr marL="285750" indent="-285750">
              <a:buFont typeface="Arial" charset="0"/>
              <a:buChar char="•"/>
              <a:defRPr/>
            </a:pPr>
            <a:r>
              <a:rPr lang="en-US" sz="2400" dirty="0"/>
              <a:t>Many teams observed with high percentage of automated tests through the UI</a:t>
            </a:r>
            <a:r>
              <a:rPr lang="en-US" sz="2400" dirty="0" smtClean="0"/>
              <a:t>.</a:t>
            </a:r>
          </a:p>
          <a:p>
            <a:pPr marL="285750" indent="-285750">
              <a:buFont typeface="Arial" charset="0"/>
              <a:buChar char="•"/>
            </a:pPr>
            <a:r>
              <a:rPr lang="en-US" sz="2400" dirty="0" smtClean="0"/>
              <a:t>Unit tests are easy for developers to write, usually in same language as </a:t>
            </a:r>
            <a:r>
              <a:rPr lang="en-US" sz="2400" dirty="0" smtClean="0"/>
              <a:t>application, locate bugs more precisely.</a:t>
            </a:r>
            <a:endParaRPr lang="en-US" sz="2400" dirty="0" smtClean="0"/>
          </a:p>
          <a:p>
            <a:pPr marL="285750" indent="-285750">
              <a:buFont typeface="Arial" charset="0"/>
              <a:buChar char="•"/>
            </a:pPr>
            <a:r>
              <a:rPr lang="en-US" sz="2400" dirty="0" smtClean="0"/>
              <a:t>Application logic can be tested independent of UI in Service level tests.</a:t>
            </a:r>
          </a:p>
          <a:p>
            <a:pPr marL="285750" indent="-285750">
              <a:buFont typeface="Arial" charset="0"/>
              <a:buChar char="•"/>
            </a:pPr>
            <a:endParaRPr lang="en-US" sz="2400" dirty="0" smtClean="0"/>
          </a:p>
        </p:txBody>
      </p:sp>
    </p:spTree>
    <p:extLst>
      <p:ext uri="{BB962C8B-B14F-4D97-AF65-F5344CB8AC3E}">
        <p14:creationId xmlns:p14="http://schemas.microsoft.com/office/powerpoint/2010/main" val="1886559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7113494" y="2161335"/>
            <a:ext cx="3966883" cy="2356877"/>
          </a:xfrm>
        </p:spPr>
        <p:txBody>
          <a:bodyPr/>
          <a:lstStyle/>
          <a:p>
            <a:r>
              <a:rPr lang="en-US" dirty="0" smtClean="0"/>
              <a:t>Intentional Planning and Effort</a:t>
            </a:r>
          </a:p>
          <a:p>
            <a:r>
              <a:rPr lang="en-US" dirty="0" smtClean="0"/>
              <a:t>Shared Understanding</a:t>
            </a:r>
          </a:p>
          <a:p>
            <a:r>
              <a:rPr lang="en-US" dirty="0" smtClean="0"/>
              <a:t>Communication and Collaboration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6073588" cy="4036405"/>
          </a:xfrm>
          <a:prstGeom prst="rect">
            <a:avLst/>
          </a:prstGeom>
        </p:spPr>
      </p:pic>
    </p:spTree>
    <p:extLst>
      <p:ext uri="{BB962C8B-B14F-4D97-AF65-F5344CB8AC3E}">
        <p14:creationId xmlns:p14="http://schemas.microsoft.com/office/powerpoint/2010/main" val="623930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Sample Application</a:t>
            </a:r>
            <a:endParaRPr lang="en-US" sz="4000" dirty="0"/>
          </a:p>
        </p:txBody>
      </p:sp>
      <p:sp>
        <p:nvSpPr>
          <p:cNvPr id="3" name="Content Placeholder 2"/>
          <p:cNvSpPr>
            <a:spLocks noGrp="1"/>
          </p:cNvSpPr>
          <p:nvPr>
            <p:ph idx="1"/>
          </p:nvPr>
        </p:nvSpPr>
        <p:spPr>
          <a:xfrm>
            <a:off x="838200" y="1852519"/>
            <a:ext cx="10515600" cy="567951"/>
          </a:xfrm>
        </p:spPr>
        <p:txBody>
          <a:bodyPr>
            <a:normAutofit fontScale="77500" lnSpcReduction="20000"/>
          </a:bodyPr>
          <a:lstStyle/>
          <a:p>
            <a:r>
              <a:rPr lang="en-US" dirty="0" smtClean="0"/>
              <a:t>Rx Demo:  Web-based Prescribing Application, extracted from real clinical app in production for over a decade.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95" y="2582301"/>
            <a:ext cx="11560810" cy="3200401"/>
          </a:xfrm>
          <a:prstGeom prst="rect">
            <a:avLst/>
          </a:prstGeom>
        </p:spPr>
      </p:pic>
    </p:spTree>
    <p:extLst>
      <p:ext uri="{BB962C8B-B14F-4D97-AF65-F5344CB8AC3E}">
        <p14:creationId xmlns:p14="http://schemas.microsoft.com/office/powerpoint/2010/main" val="567372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App Pyramid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50358431"/>
              </p:ext>
            </p:extLst>
          </p:nvPr>
        </p:nvGraphicFramePr>
        <p:xfrm>
          <a:off x="838200" y="1825625"/>
          <a:ext cx="10359684" cy="3280155"/>
        </p:xfrm>
        <a:graphic>
          <a:graphicData uri="http://schemas.openxmlformats.org/drawingml/2006/table">
            <a:tbl>
              <a:tblPr firstRow="1" firstCol="1" bandRow="1">
                <a:tableStyleId>{5C22544A-7EE6-4342-B048-85BDC9FD1C3A}</a:tableStyleId>
              </a:tblPr>
              <a:tblGrid>
                <a:gridCol w="2589921"/>
                <a:gridCol w="2589921"/>
                <a:gridCol w="2589921"/>
                <a:gridCol w="2589921"/>
              </a:tblGrid>
              <a:tr h="788585">
                <a:tc>
                  <a:txBody>
                    <a:bodyPr/>
                    <a:lstStyle/>
                    <a:p>
                      <a:pPr algn="ctr"/>
                      <a:endParaRPr lang="en-US" sz="2800" dirty="0"/>
                    </a:p>
                  </a:txBody>
                  <a:tcPr/>
                </a:tc>
                <a:tc>
                  <a:txBody>
                    <a:bodyPr/>
                    <a:lstStyle/>
                    <a:p>
                      <a:pPr algn="ctr"/>
                      <a:r>
                        <a:rPr lang="en-US" sz="2800" dirty="0" smtClean="0"/>
                        <a:t>Unit</a:t>
                      </a:r>
                      <a:endParaRPr lang="en-US" sz="2800" dirty="0"/>
                    </a:p>
                  </a:txBody>
                  <a:tcPr/>
                </a:tc>
                <a:tc>
                  <a:txBody>
                    <a:bodyPr/>
                    <a:lstStyle/>
                    <a:p>
                      <a:pPr algn="ctr"/>
                      <a:r>
                        <a:rPr lang="en-US" sz="2800" dirty="0" smtClean="0"/>
                        <a:t>Service</a:t>
                      </a:r>
                      <a:endParaRPr lang="en-US" sz="2800" dirty="0"/>
                    </a:p>
                  </a:txBody>
                  <a:tcPr/>
                </a:tc>
                <a:tc>
                  <a:txBody>
                    <a:bodyPr/>
                    <a:lstStyle/>
                    <a:p>
                      <a:pPr algn="ctr"/>
                      <a:r>
                        <a:rPr lang="en-US" sz="2800" dirty="0" smtClean="0"/>
                        <a:t>UI</a:t>
                      </a:r>
                      <a:endParaRPr lang="en-US" sz="2800" dirty="0"/>
                    </a:p>
                  </a:txBody>
                  <a:tcPr/>
                </a:tc>
              </a:tr>
              <a:tr h="788585">
                <a:tc>
                  <a:txBody>
                    <a:bodyPr/>
                    <a:lstStyle/>
                    <a:p>
                      <a:r>
                        <a:rPr lang="en-US" dirty="0" smtClean="0"/>
                        <a:t>Appropriate Purpose</a:t>
                      </a:r>
                      <a:endParaRPr lang="en-US" dirty="0"/>
                    </a:p>
                  </a:txBody>
                  <a:tcPr/>
                </a:tc>
                <a:tc>
                  <a:txBody>
                    <a:bodyPr/>
                    <a:lstStyle/>
                    <a:p>
                      <a:r>
                        <a:rPr lang="en-US" dirty="0" smtClean="0"/>
                        <a:t>Test Units of Code, Aid with Design and Code Quality</a:t>
                      </a:r>
                      <a:endParaRPr lang="en-US" dirty="0"/>
                    </a:p>
                  </a:txBody>
                  <a:tcPr/>
                </a:tc>
                <a:tc>
                  <a:txBody>
                    <a:bodyPr/>
                    <a:lstStyle/>
                    <a:p>
                      <a:r>
                        <a:rPr lang="en-US" dirty="0" smtClean="0"/>
                        <a:t>Test Business Logic / </a:t>
                      </a:r>
                      <a:r>
                        <a:rPr lang="en-US" dirty="0" smtClean="0"/>
                        <a:t>Outputs to Inputs</a:t>
                      </a:r>
                      <a:endParaRPr lang="en-US" dirty="0"/>
                    </a:p>
                  </a:txBody>
                  <a:tcPr/>
                </a:tc>
                <a:tc>
                  <a:txBody>
                    <a:bodyPr/>
                    <a:lstStyle/>
                    <a:p>
                      <a:r>
                        <a:rPr lang="en-US" dirty="0" smtClean="0"/>
                        <a:t>Test the User </a:t>
                      </a:r>
                      <a:r>
                        <a:rPr lang="en-US" dirty="0" smtClean="0"/>
                        <a:t>Interface, Provides some End-End confirmation</a:t>
                      </a:r>
                      <a:endParaRPr lang="en-US" dirty="0"/>
                    </a:p>
                  </a:txBody>
                  <a:tcPr/>
                </a:tc>
              </a:tr>
              <a:tr h="788585">
                <a:tc>
                  <a:txBody>
                    <a:bodyPr/>
                    <a:lstStyle/>
                    <a:p>
                      <a:r>
                        <a:rPr lang="en-US" dirty="0" smtClean="0"/>
                        <a:t>Authors</a:t>
                      </a:r>
                      <a:endParaRPr lang="en-US" dirty="0"/>
                    </a:p>
                  </a:txBody>
                  <a:tcPr/>
                </a:tc>
                <a:tc>
                  <a:txBody>
                    <a:bodyPr/>
                    <a:lstStyle/>
                    <a:p>
                      <a:r>
                        <a:rPr lang="en-US" dirty="0" smtClean="0"/>
                        <a:t>Developers</a:t>
                      </a:r>
                      <a:endParaRPr lang="en-US" dirty="0"/>
                    </a:p>
                  </a:txBody>
                  <a:tcPr/>
                </a:tc>
                <a:tc>
                  <a:txBody>
                    <a:bodyPr/>
                    <a:lstStyle/>
                    <a:p>
                      <a:r>
                        <a:rPr lang="en-US" dirty="0" smtClean="0"/>
                        <a:t>Customers</a:t>
                      </a:r>
                      <a:r>
                        <a:rPr lang="en-US" baseline="0" dirty="0" smtClean="0"/>
                        <a:t> and Developers</a:t>
                      </a:r>
                      <a:endParaRPr lang="en-US" dirty="0"/>
                    </a:p>
                  </a:txBody>
                  <a:tcPr/>
                </a:tc>
                <a:tc>
                  <a:txBody>
                    <a:bodyPr/>
                    <a:lstStyle/>
                    <a:p>
                      <a:r>
                        <a:rPr lang="en-US" dirty="0" smtClean="0"/>
                        <a:t>QA automation or Developers</a:t>
                      </a:r>
                      <a:endParaRPr lang="en-US" dirty="0"/>
                    </a:p>
                  </a:txBody>
                  <a:tcPr/>
                </a:tc>
              </a:tr>
              <a:tr h="788585">
                <a:tc>
                  <a:txBody>
                    <a:bodyPr/>
                    <a:lstStyle/>
                    <a:p>
                      <a:r>
                        <a:rPr lang="en-US" dirty="0" smtClean="0"/>
                        <a:t>Tool</a:t>
                      </a:r>
                      <a:endParaRPr lang="en-US" dirty="0"/>
                    </a:p>
                  </a:txBody>
                  <a:tcPr/>
                </a:tc>
                <a:tc>
                  <a:txBody>
                    <a:bodyPr/>
                    <a:lstStyle/>
                    <a:p>
                      <a:r>
                        <a:rPr lang="en-US" dirty="0" smtClean="0"/>
                        <a:t>Junit, Jasmine</a:t>
                      </a:r>
                      <a:endParaRPr lang="en-US" dirty="0"/>
                    </a:p>
                  </a:txBody>
                  <a:tcPr/>
                </a:tc>
                <a:tc>
                  <a:txBody>
                    <a:bodyPr/>
                    <a:lstStyle/>
                    <a:p>
                      <a:r>
                        <a:rPr lang="en-US" dirty="0" err="1" smtClean="0"/>
                        <a:t>Fitnesse</a:t>
                      </a:r>
                      <a:endParaRPr lang="en-US" dirty="0"/>
                    </a:p>
                  </a:txBody>
                  <a:tcPr/>
                </a:tc>
                <a:tc>
                  <a:txBody>
                    <a:bodyPr/>
                    <a:lstStyle/>
                    <a:p>
                      <a:r>
                        <a:rPr lang="en-US" dirty="0" smtClean="0"/>
                        <a:t>Selenium</a:t>
                      </a:r>
                      <a:r>
                        <a:rPr lang="en-US" baseline="0" dirty="0" smtClean="0"/>
                        <a:t> via Junit</a:t>
                      </a:r>
                      <a:endParaRPr lang="en-US" dirty="0"/>
                    </a:p>
                  </a:txBody>
                  <a:tcPr/>
                </a:tc>
              </a:tr>
            </a:tbl>
          </a:graphicData>
        </a:graphic>
      </p:graphicFrame>
    </p:spTree>
    <p:extLst>
      <p:ext uri="{BB962C8B-B14F-4D97-AF65-F5344CB8AC3E}">
        <p14:creationId xmlns:p14="http://schemas.microsoft.com/office/powerpoint/2010/main" val="2014155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Limit Opiate Rx Duration</a:t>
            </a:r>
            <a:endParaRPr lang="en-US" dirty="0"/>
          </a:p>
        </p:txBody>
      </p:sp>
      <p:sp>
        <p:nvSpPr>
          <p:cNvPr id="3" name="Content Placeholder 2"/>
          <p:cNvSpPr>
            <a:spLocks noGrp="1"/>
          </p:cNvSpPr>
          <p:nvPr>
            <p:ph idx="1"/>
          </p:nvPr>
        </p:nvSpPr>
        <p:spPr>
          <a:xfrm>
            <a:off x="838200" y="1534077"/>
            <a:ext cx="9971314" cy="851314"/>
          </a:xfrm>
        </p:spPr>
        <p:txBody>
          <a:bodyPr>
            <a:normAutofit lnSpcReduction="10000"/>
          </a:bodyPr>
          <a:lstStyle/>
          <a:p>
            <a:r>
              <a:rPr lang="en-US" dirty="0" smtClean="0"/>
              <a:t>When clinician is prescribing Opiates or Benzodiazepines, limit the duration of the prescription to 30 </a:t>
            </a:r>
            <a:r>
              <a:rPr lang="en-US" smtClean="0"/>
              <a:t>days or under.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003" y="2385391"/>
            <a:ext cx="10621797" cy="3498574"/>
          </a:xfrm>
          <a:prstGeom prst="rect">
            <a:avLst/>
          </a:prstGeom>
        </p:spPr>
      </p:pic>
    </p:spTree>
    <p:extLst>
      <p:ext uri="{BB962C8B-B14F-4D97-AF65-F5344CB8AC3E}">
        <p14:creationId xmlns:p14="http://schemas.microsoft.com/office/powerpoint/2010/main" val="1991789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Test Plan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8282286"/>
              </p:ext>
            </p:extLst>
          </p:nvPr>
        </p:nvGraphicFramePr>
        <p:xfrm>
          <a:off x="838200" y="1825625"/>
          <a:ext cx="10515600" cy="320548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dirty="0" smtClean="0"/>
                        <a:t>Identify if drug being prescribed is Opiate or Benzo</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370840">
                <a:tc>
                  <a:txBody>
                    <a:bodyPr/>
                    <a:lstStyle/>
                    <a:p>
                      <a:r>
                        <a:rPr lang="en-US" dirty="0" smtClean="0"/>
                        <a:t>Calculate</a:t>
                      </a:r>
                      <a:r>
                        <a:rPr lang="en-US" baseline="0" dirty="0" smtClean="0"/>
                        <a:t> number of days for duration</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r>
                        <a:rPr lang="en-US" dirty="0" smtClean="0"/>
                        <a:t>Rule applied to prescription</a:t>
                      </a:r>
                      <a:r>
                        <a:rPr lang="en-US" baseline="0" dirty="0" smtClean="0"/>
                        <a:t> and appropriate response built</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529573">
                <a:tc>
                  <a:txBody>
                    <a:bodyPr/>
                    <a:lstStyle/>
                    <a:p>
                      <a:r>
                        <a:rPr lang="en-US" dirty="0" smtClean="0"/>
                        <a:t>Inform</a:t>
                      </a:r>
                      <a:r>
                        <a:rPr lang="en-US" baseline="0" dirty="0" smtClean="0"/>
                        <a:t> user in UI if rule violated</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7433" y="4414333"/>
            <a:ext cx="471771" cy="47177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54" y="2327643"/>
            <a:ext cx="471771" cy="47177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482" y="3705536"/>
            <a:ext cx="471771" cy="47177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483" y="2948613"/>
            <a:ext cx="471771" cy="47177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484" y="2327643"/>
            <a:ext cx="471771" cy="471771"/>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53" y="2948613"/>
            <a:ext cx="471771" cy="471771"/>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53" y="3705536"/>
            <a:ext cx="471771" cy="47177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53" y="4414334"/>
            <a:ext cx="471771" cy="471771"/>
          </a:xfrm>
          <a:prstGeom prst="rect">
            <a:avLst/>
          </a:prstGeom>
        </p:spPr>
      </p:pic>
    </p:spTree>
    <p:extLst>
      <p:ext uri="{BB962C8B-B14F-4D97-AF65-F5344CB8AC3E}">
        <p14:creationId xmlns:p14="http://schemas.microsoft.com/office/powerpoint/2010/main" val="2111955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Opiates / Benzos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2819099"/>
              </p:ext>
            </p:extLst>
          </p:nvPr>
        </p:nvGraphicFramePr>
        <p:xfrm>
          <a:off x="838200" y="1481960"/>
          <a:ext cx="10515600" cy="101092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dirty="0" smtClean="0"/>
                        <a:t>Identify if drug being prescribed is Opiate or Benzo</a:t>
                      </a:r>
                      <a:endParaRPr lang="en-US" dirty="0"/>
                    </a:p>
                  </a:txBody>
                  <a:tcPr/>
                </a:tc>
                <a:tc>
                  <a:txBody>
                    <a:bodyPr/>
                    <a:lstStyle/>
                    <a:p>
                      <a:endParaRPr lang="en-US" dirty="0"/>
                    </a:p>
                  </a:txBody>
                  <a:tcPr/>
                </a:tc>
                <a:tc>
                  <a:txBody>
                    <a:bodyPr/>
                    <a:lstStyle/>
                    <a:p>
                      <a:endParaRPr lang="en-US" sz="2000"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4383" y="1960074"/>
            <a:ext cx="471771" cy="47177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4132" y="1956489"/>
            <a:ext cx="471771" cy="47177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7149" y="3033250"/>
            <a:ext cx="6435487" cy="2619800"/>
          </a:xfrm>
          <a:prstGeom prst="rect">
            <a:avLst/>
          </a:prstGeom>
        </p:spPr>
      </p:pic>
      <p:cxnSp>
        <p:nvCxnSpPr>
          <p:cNvPr id="10" name="Straight Arrow Connector 9"/>
          <p:cNvCxnSpPr/>
          <p:nvPr/>
        </p:nvCxnSpPr>
        <p:spPr>
          <a:xfrm flipH="1">
            <a:off x="4468159" y="2324730"/>
            <a:ext cx="416912" cy="5926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460826" y="2405497"/>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3033250"/>
            <a:ext cx="3992262" cy="2875456"/>
          </a:xfrm>
          <a:prstGeom prst="rect">
            <a:avLst/>
          </a:prstGeom>
        </p:spPr>
      </p:pic>
      <p:sp>
        <p:nvSpPr>
          <p:cNvPr id="9" name="TextBox 8"/>
          <p:cNvSpPr txBox="1"/>
          <p:nvPr/>
        </p:nvSpPr>
        <p:spPr>
          <a:xfrm>
            <a:off x="6217435" y="1823042"/>
            <a:ext cx="1232582" cy="369332"/>
          </a:xfrm>
          <a:prstGeom prst="rect">
            <a:avLst/>
          </a:prstGeom>
          <a:noFill/>
        </p:spPr>
        <p:txBody>
          <a:bodyPr wrap="none" rtlCol="0">
            <a:spAutoFit/>
          </a:bodyPr>
          <a:lstStyle/>
          <a:p>
            <a:r>
              <a:rPr lang="en-US" dirty="0" smtClean="0">
                <a:hlinkClick r:id="rId6"/>
              </a:rPr>
              <a:t>Test source</a:t>
            </a:r>
            <a:endParaRPr lang="en-US" dirty="0"/>
          </a:p>
        </p:txBody>
      </p:sp>
      <p:sp>
        <p:nvSpPr>
          <p:cNvPr id="12" name="TextBox 11"/>
          <p:cNvSpPr txBox="1"/>
          <p:nvPr/>
        </p:nvSpPr>
        <p:spPr>
          <a:xfrm>
            <a:off x="4042206" y="1823043"/>
            <a:ext cx="1232582" cy="369332"/>
          </a:xfrm>
          <a:prstGeom prst="rect">
            <a:avLst/>
          </a:prstGeom>
          <a:noFill/>
        </p:spPr>
        <p:txBody>
          <a:bodyPr wrap="none" rtlCol="0">
            <a:spAutoFit/>
          </a:bodyPr>
          <a:lstStyle/>
          <a:p>
            <a:r>
              <a:rPr lang="en-US" dirty="0" smtClean="0">
                <a:hlinkClick r:id="rId7"/>
              </a:rPr>
              <a:t>Test source</a:t>
            </a:r>
            <a:endParaRPr lang="en-US" dirty="0"/>
          </a:p>
        </p:txBody>
      </p:sp>
    </p:spTree>
    <p:extLst>
      <p:ext uri="{BB962C8B-B14F-4D97-AF65-F5344CB8AC3E}">
        <p14:creationId xmlns:p14="http://schemas.microsoft.com/office/powerpoint/2010/main" val="1804738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378C86E-D085-2143-BC7A-CD7D280D94DE}" vid="{9F6F39BE-D66D-FD49-BE73-58585B627F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3198</TotalTime>
  <Words>1382</Words>
  <Application>Microsoft Macintosh PowerPoint</Application>
  <PresentationFormat>Widescreen</PresentationFormat>
  <Paragraphs>157</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Calibri Light</vt:lpstr>
      <vt:lpstr>Mangal</vt:lpstr>
      <vt:lpstr>Arial</vt:lpstr>
      <vt:lpstr>Office Theme</vt:lpstr>
      <vt:lpstr>The Software Testing Pyramid: A Concrete Example</vt:lpstr>
      <vt:lpstr>Mike Cohn’s Test Pyramid</vt:lpstr>
      <vt:lpstr>Motivations</vt:lpstr>
      <vt:lpstr>Challenges</vt:lpstr>
      <vt:lpstr>Sample Application</vt:lpstr>
      <vt:lpstr>Sample App Pyramid</vt:lpstr>
      <vt:lpstr>Feature:  Limit Opiate Rx Duration</vt:lpstr>
      <vt:lpstr>Feature Test Plan</vt:lpstr>
      <vt:lpstr>Identify Opiates / Benzos</vt:lpstr>
      <vt:lpstr>Calculate Duration in Days</vt:lpstr>
      <vt:lpstr>Duration Validation Rule Applied</vt:lpstr>
      <vt:lpstr>Inform User in UI if Rule Violated</vt:lpstr>
      <vt:lpstr>Team Process and Habits</vt:lpstr>
      <vt:lpstr>References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103</cp:revision>
  <dcterms:created xsi:type="dcterms:W3CDTF">2017-03-24T22:03:26Z</dcterms:created>
  <dcterms:modified xsi:type="dcterms:W3CDTF">2017-07-27T21:54:19Z</dcterms:modified>
</cp:coreProperties>
</file>