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0" r:id="rId6"/>
    <p:sldId id="259" r:id="rId7"/>
    <p:sldId id="270" r:id="rId8"/>
    <p:sldId id="262" r:id="rId9"/>
    <p:sldId id="263" r:id="rId10"/>
    <p:sldId id="264" r:id="rId11"/>
    <p:sldId id="265" r:id="rId12"/>
    <p:sldId id="272" r:id="rId13"/>
    <p:sldId id="273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8"/>
    <p:restoredTop sz="79738"/>
  </p:normalViewPr>
  <p:slideViewPr>
    <p:cSldViewPr snapToGrid="0" snapToObjects="1">
      <p:cViewPr>
        <p:scale>
          <a:sx n="118" d="100"/>
          <a:sy n="118" d="100"/>
        </p:scale>
        <p:origin x="-8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71193-F4DE-7347-96CF-6A9725F5B50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B0DF1-2E1C-3F45-9F83-336FA63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B0DF1-2E1C-3F45-9F83-336FA6343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 tests covers the full requirements for this part of the feature </a:t>
            </a:r>
            <a:r>
              <a:rPr lang="mr-IN" baseline="0" dirty="0" smtClean="0"/>
              <a:t>–</a:t>
            </a:r>
            <a:r>
              <a:rPr lang="en-US" baseline="0" dirty="0" smtClean="0"/>
              <a:t> specifies each drug classification that should be considered an opiate.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OpiatesDrugConceptShould</a:t>
            </a:r>
            <a:r>
              <a:rPr lang="en-US" baseline="0" dirty="0" smtClean="0"/>
              <a:t> states and tests the design of the classes used to determine if a drug is in this class.  </a:t>
            </a:r>
            <a:r>
              <a:rPr lang="en-US" baseline="0" dirty="0" err="1" smtClean="0"/>
              <a:t>DispensableDrug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EDrugClassification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OpiatesDrugConcept</a:t>
            </a:r>
            <a:r>
              <a:rPr lang="en-US" baseline="0" dirty="0" smtClean="0"/>
              <a:t> classes interact to implement this feature.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Unit test is testing the design and implementation of the units of code supporting this part of the feature,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 is specifying and testing the requirements for this part of the feature.  There is little overlap or duplication between the tests for this reason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complement, not duplicate one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B0DF1-2E1C-3F45-9F83-336FA63434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 </a:t>
            </a:r>
            <a:r>
              <a:rPr lang="en-US" baseline="0" dirty="0" smtClean="0"/>
              <a:t>test covers a wide variety of parsing scenarios.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Two classes provide the implementation for this part of the feature, </a:t>
            </a:r>
            <a:r>
              <a:rPr lang="en-US" baseline="0" dirty="0" err="1" smtClean="0"/>
              <a:t>EDurationUnit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EDurationParser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EDurationUnit</a:t>
            </a:r>
            <a:r>
              <a:rPr lang="en-US" baseline="0" dirty="0" smtClean="0"/>
              <a:t> test verifies how duration units are expressed.  The test for </a:t>
            </a:r>
            <a:r>
              <a:rPr lang="en-US" baseline="0" dirty="0" err="1" smtClean="0"/>
              <a:t>EDurationParser</a:t>
            </a:r>
            <a:r>
              <a:rPr lang="en-US" baseline="0" dirty="0" smtClean="0"/>
              <a:t> covers a few of the duration calculation scenarios covered in the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 test, but not the full range </a:t>
            </a:r>
            <a:r>
              <a:rPr lang="mr-IN" baseline="0" dirty="0" smtClean="0"/>
              <a:t>–</a:t>
            </a:r>
            <a:r>
              <a:rPr lang="en-US" baseline="0" dirty="0" smtClean="0"/>
              <a:t> small amount of overlap.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B0DF1-2E1C-3F45-9F83-336FA63434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 </a:t>
            </a:r>
            <a:r>
              <a:rPr lang="en-US" baseline="0" dirty="0" smtClean="0"/>
              <a:t>test covers a wide variety of parsing scenarios.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Two classes provide the implementation for this part of the feature, </a:t>
            </a:r>
            <a:r>
              <a:rPr lang="en-US" baseline="0" dirty="0" err="1" smtClean="0"/>
              <a:t>EDurationUnit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EDurationParser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EDurationUnit</a:t>
            </a:r>
            <a:r>
              <a:rPr lang="en-US" baseline="0" dirty="0" smtClean="0"/>
              <a:t> test verifies how duration units are expressed.  The test for </a:t>
            </a:r>
            <a:r>
              <a:rPr lang="en-US" baseline="0" dirty="0" err="1" smtClean="0"/>
              <a:t>EDurationParser</a:t>
            </a:r>
            <a:r>
              <a:rPr lang="en-US" baseline="0" dirty="0" smtClean="0"/>
              <a:t> covers a few of the duration calculation scenarios covered in the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 test, but not the full range </a:t>
            </a:r>
            <a:r>
              <a:rPr lang="mr-IN" baseline="0" dirty="0" smtClean="0"/>
              <a:t>–</a:t>
            </a:r>
            <a:r>
              <a:rPr lang="en-US" baseline="0" dirty="0" smtClean="0"/>
              <a:t> small amount of overlap.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B0DF1-2E1C-3F45-9F83-336FA63434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4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9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7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96" y="5920345"/>
            <a:ext cx="1375007" cy="7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eaverj/testpyramidexampl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github.com/weaverj/testpyramidexample/blob/master/rxdemo-fitnesse/FitNesseRoot/RxDemoTestPyramidTests/OpiatesIdentificationRules.wiki" TargetMode="External"/><Relationship Id="rId7" Type="http://schemas.openxmlformats.org/officeDocument/2006/relationships/hyperlink" Target="https://github.com/weaverj/testpyramidexample/blob/master/rxdemo-server/src/main/test/rxdemo/drug/OpiatesDrugConceptShould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s://github.com/weaverj/testpyramidexample/blob/master/rxdemo-server/src/main/test/rxdemo/prescription/DurationParserShould.java" TargetMode="External"/><Relationship Id="rId7" Type="http://schemas.openxmlformats.org/officeDocument/2006/relationships/hyperlink" Target="https://github.com/weaverj/testpyramidexample/blob/master/rxdemo-server/src/main/test/rxdemo/prescription/EDurationUnitShould.java" TargetMode="External"/><Relationship Id="rId8" Type="http://schemas.openxmlformats.org/officeDocument/2006/relationships/hyperlink" Target="https://github.com/weaverj/testpyramidexample/blob/master/rxdemo-fitnesse/FitNesseRoot/RxDemoTestPyramidTests/DurationToDays.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github.com/weaverj/testpyramidexample/blob/master/rxdemo-fitnesse/FitNesseRoot/RxDemoTestPyramidTests/RxValidationRules/OpiateDurationRules.wiki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Software Testing Pyramid:</a:t>
            </a:r>
            <a:br>
              <a:rPr lang="en-US" dirty="0" smtClean="0"/>
            </a:br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9" y="3657600"/>
            <a:ext cx="4876801" cy="139270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Jim Weaver</a:t>
            </a:r>
          </a:p>
          <a:p>
            <a:r>
              <a:rPr lang="en-US" sz="5100" dirty="0" smtClean="0"/>
              <a:t>Vanderbilt University Medical Center</a:t>
            </a:r>
          </a:p>
          <a:p>
            <a:r>
              <a:rPr lang="en-US" sz="5100" dirty="0" smtClean="0"/>
              <a:t>(</a:t>
            </a:r>
            <a:r>
              <a:rPr lang="en-US" sz="5100" dirty="0" err="1" smtClean="0"/>
              <a:t>weaver.je@gmail.com</a:t>
            </a:r>
            <a:r>
              <a:rPr lang="en-US" sz="5100" dirty="0" smtClean="0"/>
              <a:t>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28424" y="5197939"/>
            <a:ext cx="6623539" cy="1153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and Tests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github.com/weaverj/testpyramidexample</a:t>
            </a:r>
            <a:endParaRPr lang="en-US" dirty="0" smtClean="0"/>
          </a:p>
          <a:p>
            <a:r>
              <a:rPr lang="en-US" dirty="0" smtClean="0"/>
              <a:t>Selenium tests: Cindy </a:t>
            </a:r>
            <a:r>
              <a:rPr lang="en-US" dirty="0" err="1" smtClean="0"/>
              <a:t>Leffler</a:t>
            </a:r>
            <a:r>
              <a:rPr lang="en-US" dirty="0" smtClean="0"/>
              <a:t>, VUMC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driven first by the </a:t>
            </a:r>
            <a:r>
              <a:rPr lang="en-US" dirty="0" err="1" smtClean="0"/>
              <a:t>Fitnesse</a:t>
            </a:r>
            <a:r>
              <a:rPr lang="en-US" dirty="0" smtClean="0"/>
              <a:t> / Service tests that describe the </a:t>
            </a:r>
            <a:r>
              <a:rPr lang="en-US" dirty="0" err="1" smtClean="0"/>
              <a:t>requirments</a:t>
            </a:r>
            <a:r>
              <a:rPr lang="en-US" dirty="0" smtClean="0"/>
              <a:t>.  Developer pairs with customer / analysts to complete </a:t>
            </a:r>
            <a:r>
              <a:rPr lang="en-US" dirty="0" err="1" smtClean="0"/>
              <a:t>fitnesse</a:t>
            </a:r>
            <a:r>
              <a:rPr lang="en-US" dirty="0" smtClean="0"/>
              <a:t> tests if necessary.</a:t>
            </a:r>
          </a:p>
          <a:p>
            <a:endParaRPr lang="en-US" dirty="0"/>
          </a:p>
          <a:p>
            <a:r>
              <a:rPr lang="en-US" dirty="0"/>
              <a:t>Unit tests written as code to implement </a:t>
            </a:r>
            <a:r>
              <a:rPr lang="en-US" dirty="0" smtClean="0"/>
              <a:t>as code built up to implement requirement.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Opiates / Benzos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819099"/>
              </p:ext>
            </p:extLst>
          </p:nvPr>
        </p:nvGraphicFramePr>
        <p:xfrm>
          <a:off x="838200" y="1481960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5"/>
                <a:gridCol w="2228335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(Junit/Jasmine)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(</a:t>
                      </a:r>
                      <a:r>
                        <a:rPr lang="en-US" dirty="0" err="1" smtClean="0"/>
                        <a:t>Fitnesse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(</a:t>
                      </a:r>
                      <a:r>
                        <a:rPr lang="en-US" baseline="0" dirty="0" smtClean="0"/>
                        <a:t>Selenium + Junit)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if drug being prescribed is Opiate or Benzo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83" y="1960074"/>
            <a:ext cx="471771" cy="471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32" y="1956489"/>
            <a:ext cx="471771" cy="471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49" y="3033250"/>
            <a:ext cx="6435487" cy="2619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68159" y="2324730"/>
            <a:ext cx="416912" cy="59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60826" y="2405497"/>
            <a:ext cx="433533" cy="627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3250"/>
            <a:ext cx="3992262" cy="2875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435" y="1823042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Test source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42206" y="1823043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Test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Duration in Days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658900"/>
              </p:ext>
            </p:extLst>
          </p:nvPr>
        </p:nvGraphicFramePr>
        <p:xfrm>
          <a:off x="838200" y="1481960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5"/>
                <a:gridCol w="2228335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(Junit/Jasmine)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(</a:t>
                      </a:r>
                      <a:r>
                        <a:rPr lang="en-US" dirty="0" err="1" smtClean="0"/>
                        <a:t>Fitnesse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(</a:t>
                      </a:r>
                      <a:r>
                        <a:rPr lang="en-US" baseline="0" dirty="0" smtClean="0"/>
                        <a:t>Selenium + Junit)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</a:t>
                      </a:r>
                      <a:r>
                        <a:rPr lang="en-US" baseline="0" dirty="0" smtClean="0"/>
                        <a:t> number of days for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468159" y="2492880"/>
            <a:ext cx="299784" cy="424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84626" y="2324730"/>
            <a:ext cx="433533" cy="627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42" y="2952483"/>
            <a:ext cx="6370758" cy="2875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5" y="2952483"/>
            <a:ext cx="4215386" cy="2337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78" y="3754675"/>
            <a:ext cx="3302000" cy="28970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57310" y="1768523"/>
            <a:ext cx="223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6"/>
              </a:rPr>
              <a:t>DurationParserShould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48985" y="2031024"/>
            <a:ext cx="21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7"/>
              </a:rPr>
              <a:t>EDurationUnitShould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767765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8"/>
              </a:rPr>
              <a:t>DurationToDays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Validation Rule Applied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5513"/>
              </p:ext>
            </p:extLst>
          </p:nvPr>
        </p:nvGraphicFramePr>
        <p:xfrm>
          <a:off x="838200" y="1481960"/>
          <a:ext cx="10515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5"/>
                <a:gridCol w="3632592"/>
                <a:gridCol w="2536372"/>
                <a:gridCol w="1317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(Junit/Jasmine)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(</a:t>
                      </a:r>
                      <a:r>
                        <a:rPr lang="en-US" dirty="0" err="1" smtClean="0"/>
                        <a:t>Fitnesse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 applied to prescription</a:t>
                      </a:r>
                      <a:r>
                        <a:rPr lang="en-US" baseline="0" dirty="0" smtClean="0"/>
                        <a:t> and appropriate response 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711756" y="2662857"/>
            <a:ext cx="299784" cy="424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51563" y="2247349"/>
            <a:ext cx="433533" cy="627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5" y="2952483"/>
            <a:ext cx="4215386" cy="2337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78" y="3754675"/>
            <a:ext cx="3302000" cy="28970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57310" y="1768523"/>
            <a:ext cx="18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RxValidatorShould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48985" y="2031024"/>
            <a:ext cx="363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OpiateDurationValidationRuleShould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392" y="1865589"/>
            <a:ext cx="20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5"/>
              </a:rPr>
              <a:t>OpiateDurationRule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43" y="2952483"/>
            <a:ext cx="6281057" cy="29286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61521" y="2305622"/>
            <a:ext cx="355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ValiatePrescriptionCommandShould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Cohn’s Test Pyramid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1" y="1690688"/>
            <a:ext cx="5669933" cy="3964524"/>
          </a:xfrm>
        </p:spPr>
      </p:pic>
      <p:sp>
        <p:nvSpPr>
          <p:cNvPr id="6" name="Rectangle 5"/>
          <p:cNvSpPr/>
          <p:nvPr/>
        </p:nvSpPr>
        <p:spPr>
          <a:xfrm>
            <a:off x="6096000" y="1690686"/>
            <a:ext cx="44969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Foundational base of unit tests.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Minimum necessary tests through user interface.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Service testing in the middle </a:t>
            </a:r>
            <a:r>
              <a:rPr lang="mr-IN" sz="2400" dirty="0" smtClean="0"/>
              <a:t>–</a:t>
            </a:r>
            <a:r>
              <a:rPr lang="en-US" sz="2400" dirty="0" smtClean="0"/>
              <a:t> testing services provided by the application independent of the 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14" y="2239906"/>
            <a:ext cx="5211762" cy="2871099"/>
          </a:xfrm>
        </p:spPr>
      </p:pic>
      <p:sp>
        <p:nvSpPr>
          <p:cNvPr id="5" name="Rectangle 4"/>
          <p:cNvSpPr/>
          <p:nvPr/>
        </p:nvSpPr>
        <p:spPr>
          <a:xfrm>
            <a:off x="708074" y="1690688"/>
            <a:ext cx="44969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Many teams observed with high percentage of automated tests through the UI.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UI tests are slower, more brittle, expensive.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Unit tests are easy for developers to write, usually in same language as application.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Application logic can be tested independent of UI in Service level tests - few teams observed doing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65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hree Layers of the Pyramid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15142"/>
              </p:ext>
            </p:extLst>
          </p:nvPr>
        </p:nvGraphicFramePr>
        <p:xfrm>
          <a:off x="838200" y="1825625"/>
          <a:ext cx="10359684" cy="328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9921"/>
                <a:gridCol w="2589921"/>
                <a:gridCol w="2589921"/>
                <a:gridCol w="2589921"/>
              </a:tblGrid>
              <a:tr h="78858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UI</a:t>
                      </a:r>
                      <a:endParaRPr lang="en-US" sz="2800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Appropriate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Units of Code, Aid with Design and Code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Business Logic /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the User Interface</a:t>
                      </a:r>
                      <a:endParaRPr lang="en-US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r>
                        <a:rPr lang="en-US" baseline="0" dirty="0" smtClean="0"/>
                        <a:t> and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automation or Developers</a:t>
                      </a:r>
                      <a:endParaRPr lang="en-US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/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/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to Medium /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/ 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0494" y="5462337"/>
            <a:ext cx="102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Orthagonal</a:t>
            </a:r>
            <a:r>
              <a:rPr lang="en-US" dirty="0" smtClean="0"/>
              <a:t> Concepts: Integration Tests, End to End tests.  Decide what the above layers mean to your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must have a shared understanding of the purpose of the various test layers.</a:t>
            </a:r>
          </a:p>
          <a:p>
            <a:r>
              <a:rPr lang="en-US" dirty="0" smtClean="0"/>
              <a:t>Decisions must be made as to what parts of a feature to test how and in each layer.</a:t>
            </a:r>
          </a:p>
          <a:p>
            <a:r>
              <a:rPr lang="en-US" dirty="0" smtClean="0"/>
              <a:t>Customer participation with service level tests may be hard to obtain.</a:t>
            </a:r>
            <a:endParaRPr lang="en-US" dirty="0"/>
          </a:p>
          <a:p>
            <a:r>
              <a:rPr lang="en-US" dirty="0" smtClean="0"/>
              <a:t>Communication issues between different test authors resulting in duplication or gaps.</a:t>
            </a:r>
          </a:p>
        </p:txBody>
      </p:sp>
    </p:spTree>
    <p:extLst>
      <p:ext uri="{BB962C8B-B14F-4D97-AF65-F5344CB8AC3E}">
        <p14:creationId xmlns:p14="http://schemas.microsoft.com/office/powerpoint/2010/main" val="6239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Test Pyramid For a Prescribing Application Feature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how a team distributed tests for a feature of a real medication prescribing application.</a:t>
            </a:r>
          </a:p>
          <a:p>
            <a:r>
              <a:rPr lang="en-US" dirty="0" smtClean="0"/>
              <a:t>Discuss process, team composition, technical tools used.</a:t>
            </a:r>
          </a:p>
          <a:p>
            <a:r>
              <a:rPr lang="en-US" dirty="0" smtClean="0"/>
              <a:t>Look at and run working code and tests in the various layers in a demo application based on the production prescribing application.</a:t>
            </a:r>
          </a:p>
          <a:p>
            <a:r>
              <a:rPr lang="en-US" dirty="0" smtClean="0"/>
              <a:t>Prescribing Application is a web-based application with a rich front-end with most business logic implemented on back-end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Composition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included developers, UX engineers, domain specialists (business analyst, clinician product owner), and QA.</a:t>
            </a:r>
          </a:p>
          <a:p>
            <a:r>
              <a:rPr lang="en-US" dirty="0" smtClean="0"/>
              <a:t>Everyone not seated in same room, but all developers in one team room and close daily collaboration between everyone.</a:t>
            </a:r>
          </a:p>
          <a:p>
            <a:r>
              <a:rPr lang="en-US" dirty="0" smtClean="0"/>
              <a:t>Working in Sprints / Iterations.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9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Prescribing Feature:  Limit Opiate Rx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71314" cy="18755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clinician is prescribing Opiates or Benzodiazepines, limit the duration of the prescription to 30 days or under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Reject prescription and display explanation to clinician if this rule violated.</a:t>
            </a:r>
            <a:endParaRPr lang="en-US" dirty="0" smtClean="0"/>
          </a:p>
          <a:p>
            <a:r>
              <a:rPr lang="en-US" dirty="0" smtClean="0"/>
              <a:t>This rule will be added to existing prescription validation rules run on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Test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82286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5"/>
                <a:gridCol w="2228335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(Junit/Jasmine)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(</a:t>
                      </a:r>
                      <a:r>
                        <a:rPr lang="en-US" dirty="0" err="1" smtClean="0"/>
                        <a:t>Fitnesse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(</a:t>
                      </a:r>
                      <a:r>
                        <a:rPr lang="en-US" baseline="0" dirty="0" smtClean="0"/>
                        <a:t>Selenium + Junit)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if drug being prescribed is Opiate or Benzo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</a:t>
                      </a:r>
                      <a:r>
                        <a:rPr lang="en-US" baseline="0" dirty="0" smtClean="0"/>
                        <a:t> number of days for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 applied to prescription</a:t>
                      </a:r>
                      <a:r>
                        <a:rPr lang="en-US" baseline="0" dirty="0" smtClean="0"/>
                        <a:t> and appropriate response 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9573">
                <a:tc>
                  <a:txBody>
                    <a:bodyPr/>
                    <a:lstStyle/>
                    <a:p>
                      <a:r>
                        <a:rPr lang="en-US" dirty="0" smtClean="0"/>
                        <a:t>Inform</a:t>
                      </a:r>
                      <a:r>
                        <a:rPr lang="en-US" baseline="0" dirty="0" smtClean="0"/>
                        <a:t> user in UI if rule violated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3" y="4414333"/>
            <a:ext cx="471771" cy="471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54" y="2327643"/>
            <a:ext cx="471771" cy="471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82" y="3705536"/>
            <a:ext cx="471771" cy="471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83" y="2948613"/>
            <a:ext cx="471771" cy="471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84" y="2327643"/>
            <a:ext cx="471771" cy="47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53" y="2948613"/>
            <a:ext cx="471771" cy="471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53" y="3705536"/>
            <a:ext cx="471771" cy="471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53" y="4414334"/>
            <a:ext cx="471771" cy="4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378C86E-D085-2143-BC7A-CD7D280D94DE}" vid="{9F6F39BE-D66D-FD49-BE73-58585B627F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Words>865</Words>
  <Application>Microsoft Macintosh PowerPoint</Application>
  <PresentationFormat>Widescreen</PresentationFormat>
  <Paragraphs>104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The Software Testing Pyramid: A Concrete Example</vt:lpstr>
      <vt:lpstr>Mike Cohn’s Test Pyramid</vt:lpstr>
      <vt:lpstr>Motivations</vt:lpstr>
      <vt:lpstr>The Three Layers of the Pyramid</vt:lpstr>
      <vt:lpstr>Challenges</vt:lpstr>
      <vt:lpstr>Test Pyramid For a Prescribing Application Feature</vt:lpstr>
      <vt:lpstr>Team Composition and Tools</vt:lpstr>
      <vt:lpstr>Prescribing Feature:  Limit Opiate Rx Duration</vt:lpstr>
      <vt:lpstr>Feature Test Plan</vt:lpstr>
      <vt:lpstr>Implementation Process</vt:lpstr>
      <vt:lpstr>Identify Opiates / Benzos</vt:lpstr>
      <vt:lpstr>Calculate Duration in Days</vt:lpstr>
      <vt:lpstr>Duration Validation Rule Applied</vt:lpstr>
      <vt:lpstr>Summary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2017-03-24T22:03:26Z</dcterms:created>
  <dcterms:modified xsi:type="dcterms:W3CDTF">2017-05-16T22:34:21Z</dcterms:modified>
</cp:coreProperties>
</file>