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0" r:id="rId6"/>
    <p:sldId id="259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8"/>
    <p:restoredTop sz="79709"/>
  </p:normalViewPr>
  <p:slideViewPr>
    <p:cSldViewPr snapToGrid="0" snapToObjects="1">
      <p:cViewPr>
        <p:scale>
          <a:sx n="102" d="100"/>
          <a:sy n="102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71193-F4DE-7347-96CF-6A9725F5B50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B0DF1-2E1C-3F45-9F83-336FA63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OpiatesDrugConceptShould</a:t>
            </a:r>
            <a:r>
              <a:rPr lang="en-US" baseline="0" dirty="0" smtClean="0"/>
              <a:t> states and tests the design of the classes used to determine if a drug is in this class.  </a:t>
            </a:r>
            <a:r>
              <a:rPr lang="en-US" baseline="0" dirty="0" err="1" smtClean="0"/>
              <a:t>DispensableDrug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EDrugClassification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OpiatesDrugConcept</a:t>
            </a:r>
            <a:r>
              <a:rPr lang="en-US" baseline="0" dirty="0" smtClean="0"/>
              <a:t> classes interact </a:t>
            </a:r>
            <a:r>
              <a:rPr lang="en-US" baseline="0" smtClean="0"/>
              <a:t>to implement </a:t>
            </a:r>
            <a:r>
              <a:rPr lang="en-US" baseline="0" dirty="0" smtClean="0"/>
              <a:t>this feature.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tests covers the full requirements for this part of the feature </a:t>
            </a:r>
            <a:r>
              <a:rPr lang="mr-IN" baseline="0" dirty="0" smtClean="0"/>
              <a:t>–</a:t>
            </a:r>
            <a:r>
              <a:rPr lang="en-US" baseline="0" dirty="0" smtClean="0"/>
              <a:t> specifies each drug classification that should be considered an opiate.  The unit test does not do this, so there is little overlap in what is being tested.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Unit test is testing the design and implementation of the units of code supporting this part of the feature,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 is specifying and testing the requirements for this part of the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B0DF1-2E1C-3F45-9F83-336FA63434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6" y="5920345"/>
            <a:ext cx="1375007" cy="7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eaverj/testpyramidexampl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github.com/weaverj/testpyramidexample/blob/master/rxdemo-fitnesse/FitNesseRoot/RxDemoTestPyramidTests/OpiatesIdentificationRules.wiki" TargetMode="External"/><Relationship Id="rId7" Type="http://schemas.openxmlformats.org/officeDocument/2006/relationships/hyperlink" Target="https://github.com/weaverj/testpyramidexample/blob/master/rxdemo-server/src/main/test/rxdemo/drug/OpiatesDrugConceptShould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Testing Pyramid:</a:t>
            </a:r>
            <a:br>
              <a:rPr lang="en-US" dirty="0" smtClean="0"/>
            </a:br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9" y="3657600"/>
            <a:ext cx="4876801" cy="139270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Jim Weaver</a:t>
            </a:r>
          </a:p>
          <a:p>
            <a:r>
              <a:rPr lang="en-US" sz="5100" dirty="0" smtClean="0"/>
              <a:t>Vanderbilt University Medical Center</a:t>
            </a:r>
          </a:p>
          <a:p>
            <a:r>
              <a:rPr lang="en-US" sz="5100" dirty="0" smtClean="0"/>
              <a:t>(</a:t>
            </a:r>
            <a:r>
              <a:rPr lang="en-US" sz="5100" dirty="0" err="1" smtClean="0"/>
              <a:t>weaver.je@gmail.com</a:t>
            </a:r>
            <a:r>
              <a:rPr lang="en-US" sz="5100" dirty="0" smtClean="0"/>
              <a:t>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424" y="5197939"/>
            <a:ext cx="6623539" cy="1153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and Tests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github.com/weaverj/testpyramidexample</a:t>
            </a:r>
            <a:endParaRPr lang="en-US" dirty="0" smtClean="0"/>
          </a:p>
          <a:p>
            <a:r>
              <a:rPr lang="en-US" dirty="0" smtClean="0"/>
              <a:t>Selenium tests: Cindy </a:t>
            </a:r>
            <a:r>
              <a:rPr lang="en-US" dirty="0" err="1" smtClean="0"/>
              <a:t>Leffler</a:t>
            </a:r>
            <a:r>
              <a:rPr lang="en-US" dirty="0" smtClean="0"/>
              <a:t>, VUMC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driven first by the </a:t>
            </a:r>
            <a:r>
              <a:rPr lang="en-US" dirty="0" err="1" smtClean="0"/>
              <a:t>Fitnesse</a:t>
            </a:r>
            <a:r>
              <a:rPr lang="en-US" dirty="0" smtClean="0"/>
              <a:t> / Service tests that describe the </a:t>
            </a:r>
            <a:r>
              <a:rPr lang="en-US" dirty="0" err="1" smtClean="0"/>
              <a:t>requirments</a:t>
            </a:r>
            <a:r>
              <a:rPr lang="en-US" dirty="0" smtClean="0"/>
              <a:t>.  Developer pairs with customer / analysts to complete </a:t>
            </a:r>
            <a:r>
              <a:rPr lang="en-US" dirty="0" err="1" smtClean="0"/>
              <a:t>fitnesse</a:t>
            </a:r>
            <a:r>
              <a:rPr lang="en-US" dirty="0" smtClean="0"/>
              <a:t> tests if necessary.</a:t>
            </a:r>
          </a:p>
          <a:p>
            <a:endParaRPr lang="en-US" dirty="0"/>
          </a:p>
          <a:p>
            <a:r>
              <a:rPr lang="en-US" dirty="0"/>
              <a:t>Unit tests written as code to implement </a:t>
            </a:r>
            <a:r>
              <a:rPr lang="en-US" dirty="0" smtClean="0"/>
              <a:t>as code built up to implement requirement.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Opiates / Benzos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9918"/>
              </p:ext>
            </p:extLst>
          </p:nvPr>
        </p:nvGraphicFramePr>
        <p:xfrm>
          <a:off x="838200" y="1481960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2228335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does the app </a:t>
                      </a:r>
                      <a:r>
                        <a:rPr lang="en-US" baseline="0" dirty="0" smtClean="0"/>
                        <a:t>need to be able to do to implement this prescribing rule?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/ Junit or Jasmine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/ </a:t>
                      </a:r>
                      <a:r>
                        <a:rPr lang="en-US" dirty="0" err="1" smtClean="0"/>
                        <a:t>Fitnesse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/</a:t>
                      </a:r>
                      <a:r>
                        <a:rPr lang="en-US" baseline="0" dirty="0" smtClean="0"/>
                        <a:t> Selenium + Junit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if drug being prescribed is Opiate or Benzo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1" y="2446727"/>
            <a:ext cx="471771" cy="471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44" y="2446727"/>
            <a:ext cx="471771" cy="471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13" y="3173471"/>
            <a:ext cx="6435487" cy="2619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201297" y="2918498"/>
            <a:ext cx="457200" cy="254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85903" y="2807523"/>
            <a:ext cx="450153" cy="528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7" y="3336324"/>
            <a:ext cx="3992262" cy="2875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4147" y="2313280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Test 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31034" y="2309696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Test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/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Cohn’s Test Pyramid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" y="1690688"/>
            <a:ext cx="5669933" cy="3964524"/>
          </a:xfrm>
        </p:spPr>
      </p:pic>
      <p:sp>
        <p:nvSpPr>
          <p:cNvPr id="6" name="Rectangle 5"/>
          <p:cNvSpPr/>
          <p:nvPr/>
        </p:nvSpPr>
        <p:spPr>
          <a:xfrm>
            <a:off x="6096000" y="1690686"/>
            <a:ext cx="4496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Foundational base of unit tests.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Minimum necessary tests through user interface.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Service testing in the middle </a:t>
            </a:r>
            <a:r>
              <a:rPr lang="mr-IN" sz="2400" dirty="0" smtClean="0"/>
              <a:t>–</a:t>
            </a:r>
            <a:r>
              <a:rPr lang="en-US" sz="2400" dirty="0" smtClean="0"/>
              <a:t> testing services provided by the application independent of the 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14" y="2239906"/>
            <a:ext cx="5211762" cy="2871099"/>
          </a:xfrm>
        </p:spPr>
      </p:pic>
      <p:sp>
        <p:nvSpPr>
          <p:cNvPr id="5" name="Rectangle 4"/>
          <p:cNvSpPr/>
          <p:nvPr/>
        </p:nvSpPr>
        <p:spPr>
          <a:xfrm>
            <a:off x="708074" y="1690688"/>
            <a:ext cx="4496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Many teams observed with high percentage of automated tests through the UI.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UI tests are slower, more brittle, expensive.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Unit tests are easy for developers to write, usually in same language as application.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Application logic can be tested independent of UI in Service level tests - few teams observed doing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65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hree Layers of the Pyramid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615142"/>
              </p:ext>
            </p:extLst>
          </p:nvPr>
        </p:nvGraphicFramePr>
        <p:xfrm>
          <a:off x="838200" y="1825625"/>
          <a:ext cx="10359684" cy="328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9921"/>
                <a:gridCol w="2589921"/>
                <a:gridCol w="2589921"/>
                <a:gridCol w="2589921"/>
              </a:tblGrid>
              <a:tr h="78858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Appropriate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Units of Code, Aid with Design and Code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Business Logic /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the User Interface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r>
                        <a:rPr lang="en-US" baseline="0" dirty="0" smtClean="0"/>
                        <a:t> and Developers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 automation or Developers</a:t>
                      </a:r>
                      <a:endParaRPr lang="en-US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/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/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to Medium /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/ 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0494" y="5462337"/>
            <a:ext cx="102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Orthagonal</a:t>
            </a:r>
            <a:r>
              <a:rPr lang="en-US" dirty="0" smtClean="0"/>
              <a:t> Concepts: Integration Tests, End to End tests.  Decide what the above layers mean to your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must have a shared understanding of the purpose of the various test layers.</a:t>
            </a:r>
          </a:p>
          <a:p>
            <a:r>
              <a:rPr lang="en-US" dirty="0" smtClean="0"/>
              <a:t>Decisions must be made as to what parts of a feature to test how and in each layer.</a:t>
            </a:r>
          </a:p>
          <a:p>
            <a:r>
              <a:rPr lang="en-US" dirty="0" smtClean="0"/>
              <a:t>Customer participation with service level tests may be hard to obtain.</a:t>
            </a:r>
            <a:endParaRPr lang="en-US" dirty="0"/>
          </a:p>
          <a:p>
            <a:r>
              <a:rPr lang="en-US" dirty="0" smtClean="0"/>
              <a:t>Communication issues between different test authors resulting in duplication or gaps.</a:t>
            </a:r>
          </a:p>
        </p:txBody>
      </p:sp>
    </p:spTree>
    <p:extLst>
      <p:ext uri="{BB962C8B-B14F-4D97-AF65-F5344CB8AC3E}">
        <p14:creationId xmlns:p14="http://schemas.microsoft.com/office/powerpoint/2010/main" val="6239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Test Pyramid For a Prescribing Application Feature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how a team distributed tests for a feature of a real medication prescribing application.</a:t>
            </a:r>
          </a:p>
          <a:p>
            <a:r>
              <a:rPr lang="en-US" dirty="0" smtClean="0"/>
              <a:t>Discuss process, team composition, technical tools used.</a:t>
            </a:r>
          </a:p>
          <a:p>
            <a:r>
              <a:rPr lang="en-US" dirty="0" smtClean="0"/>
              <a:t>Look at and run working code and tests in the various layers in a demo application based on the production prescribing application.</a:t>
            </a:r>
          </a:p>
          <a:p>
            <a:r>
              <a:rPr lang="en-US" dirty="0" smtClean="0"/>
              <a:t>Prescribing Application is a web-based application with a rich front-end with most business logic implemented on back-end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Composition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included developers, UX engineers, domain specialists (business analyst, clinician product owner), and QA.</a:t>
            </a:r>
          </a:p>
          <a:p>
            <a:r>
              <a:rPr lang="en-US" dirty="0" smtClean="0"/>
              <a:t>Everyone not seated in same room, but all developers in one team room and close daily collaboration between everyone.</a:t>
            </a:r>
          </a:p>
          <a:p>
            <a:r>
              <a:rPr lang="en-US" dirty="0" smtClean="0"/>
              <a:t>Working in Sprints / Iterations.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9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Prescribing Feature:  Limit Opiate Rx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2003" cy="1056471"/>
          </a:xfrm>
        </p:spPr>
        <p:txBody>
          <a:bodyPr/>
          <a:lstStyle/>
          <a:p>
            <a:r>
              <a:rPr lang="en-US" dirty="0" smtClean="0"/>
              <a:t>When clinician is prescribing Opiates or Benzodiazepines, limit the duration of the prescription to 30 days or under.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for Feature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8617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465"/>
                <a:gridCol w="2228335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does the app </a:t>
                      </a:r>
                      <a:r>
                        <a:rPr lang="en-US" baseline="0" dirty="0" smtClean="0"/>
                        <a:t>need to be able to do to implement this prescribing rule?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/ Junit or Jasmine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/ </a:t>
                      </a:r>
                      <a:r>
                        <a:rPr lang="en-US" dirty="0" err="1" smtClean="0"/>
                        <a:t>Fitnesse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/</a:t>
                      </a:r>
                      <a:r>
                        <a:rPr lang="en-US" baseline="0" dirty="0" smtClean="0"/>
                        <a:t> Selenium + Junit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if drug being prescribed is Opiate or Benzo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Recognize</a:t>
                      </a:r>
                      <a:r>
                        <a:rPr lang="en-US" baseline="0" dirty="0" smtClean="0"/>
                        <a:t> number of days for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 applied to prescription</a:t>
                      </a:r>
                      <a:r>
                        <a:rPr lang="en-US" baseline="0" dirty="0" smtClean="0"/>
                        <a:t> and appropriate response 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573">
                <a:tc>
                  <a:txBody>
                    <a:bodyPr/>
                    <a:lstStyle/>
                    <a:p>
                      <a:r>
                        <a:rPr lang="en-US" dirty="0" smtClean="0"/>
                        <a:t>Inform</a:t>
                      </a:r>
                      <a:r>
                        <a:rPr lang="en-US" baseline="0" dirty="0" smtClean="0"/>
                        <a:t> user in UI if rule violated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005" y="4887247"/>
            <a:ext cx="471771" cy="471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1" y="2800556"/>
            <a:ext cx="471771" cy="471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5" y="4178449"/>
            <a:ext cx="471771" cy="471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6" y="3421526"/>
            <a:ext cx="471771" cy="471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7" y="2800556"/>
            <a:ext cx="471771" cy="47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0" y="3421526"/>
            <a:ext cx="471771" cy="471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0" y="4178449"/>
            <a:ext cx="471771" cy="471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0" y="4887247"/>
            <a:ext cx="471771" cy="4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378C86E-D085-2143-BC7A-CD7D280D94DE}" vid="{9F6F39BE-D66D-FD49-BE73-58585B627F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682</Words>
  <Application>Microsoft Macintosh PowerPoint</Application>
  <PresentationFormat>Widescreen</PresentationFormat>
  <Paragraphs>79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The Software Testing Pyramid: A Concrete Example</vt:lpstr>
      <vt:lpstr>Mike Cohn’s Test Pyramid</vt:lpstr>
      <vt:lpstr>Motivations</vt:lpstr>
      <vt:lpstr>The Three Layers of the Pyramid</vt:lpstr>
      <vt:lpstr>Challenges</vt:lpstr>
      <vt:lpstr>Test Pyramid For a Prescribing Application Feature</vt:lpstr>
      <vt:lpstr>Team Composition and Tools</vt:lpstr>
      <vt:lpstr>Prescribing Feature:  Limit Opiate Rx Duration</vt:lpstr>
      <vt:lpstr>Test Plan for Feature</vt:lpstr>
      <vt:lpstr>Implementation Process</vt:lpstr>
      <vt:lpstr>Identify Opiates / Benzos</vt:lpstr>
      <vt:lpstr>Unit Tests / Implementation</vt:lpstr>
      <vt:lpstr>UI Tests</vt:lpstr>
      <vt:lpstr>Summary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2017-03-24T22:03:26Z</dcterms:created>
  <dcterms:modified xsi:type="dcterms:W3CDTF">2017-05-15T17:27:10Z</dcterms:modified>
</cp:coreProperties>
</file>