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07" d="100"/>
          <a:sy n="107" d="100"/>
        </p:scale>
        <p:origin x="-2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5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7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45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48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6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2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2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3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2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5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BB9F08-DD0C-4973-B567-35D67D67AE24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15DA1D-3409-4819-8C5B-07048C43D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23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LLOYDS BANK DIGDATA CHALLENGE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D0771-B765-D09C-C92A-D631918B4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175" y="4669654"/>
            <a:ext cx="1660124" cy="9691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										</a:t>
            </a:r>
            <a:r>
              <a:rPr lang="en-US" dirty="0">
                <a:solidFill>
                  <a:schemeClr val="bg1"/>
                </a:solidFill>
              </a:rPr>
              <a:t>Anju Paul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7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Stage 3: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457196" y="1937773"/>
            <a:ext cx="945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Analysis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27291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Stage 4: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457196" y="1937773"/>
            <a:ext cx="945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Models using </a:t>
            </a:r>
            <a:r>
              <a:rPr lang="en-US" dirty="0" err="1">
                <a:solidFill>
                  <a:schemeClr val="bg1"/>
                </a:solidFill>
              </a:rPr>
              <a:t>LazyPredict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6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Stage 5: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457196" y="1937773"/>
            <a:ext cx="9454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Accuracy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Confusion Matrix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Classification Report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ROC-AUC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Precision-Recall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03936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073309"/>
            <a:ext cx="8825658" cy="1109709"/>
          </a:xfrm>
        </p:spPr>
        <p:txBody>
          <a:bodyPr/>
          <a:lstStyle/>
          <a:p>
            <a:pPr algn="ctr"/>
            <a:r>
              <a:rPr lang="en-US" dirty="0"/>
              <a:t>The 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5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A9A3-71B4-AF9A-4196-29F2C87B0025}"/>
              </a:ext>
            </a:extLst>
          </p:cNvPr>
          <p:cNvSpPr txBox="1"/>
          <p:nvPr/>
        </p:nvSpPr>
        <p:spPr>
          <a:xfrm>
            <a:off x="1018674" y="1981200"/>
            <a:ext cx="76771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: 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18324 entries and 31 variables</a:t>
            </a:r>
          </a:p>
          <a:p>
            <a:r>
              <a:rPr lang="en-IN" dirty="0">
                <a:latin typeface="Courier New" panose="02070309020205020404" pitchFamily="49" charset="0"/>
              </a:rPr>
              <a:t>Null Values: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	Replacement with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	Replacement with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	Replacement with the minimum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	Replacement with values from other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	Drop</a:t>
            </a:r>
          </a:p>
          <a:p>
            <a:r>
              <a:rPr lang="en-IN" dirty="0">
                <a:latin typeface="Courier New" panose="02070309020205020404" pitchFamily="49" charset="0"/>
              </a:rPr>
              <a:t>Duplicates: 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</a:rPr>
              <a:t>No Duplicate </a:t>
            </a:r>
          </a:p>
          <a:p>
            <a:r>
              <a:rPr lang="en-IN" dirty="0">
                <a:latin typeface="Courier New" panose="02070309020205020404" pitchFamily="49" charset="0"/>
              </a:rPr>
              <a:t>Cleaning :</a:t>
            </a: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</a:rPr>
              <a:t>	Dropping unwanted columns</a:t>
            </a: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</a:rPr>
              <a:t>	Encoding categorical variable to numerical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</a:rPr>
              <a:t>	Replace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</a:rPr>
              <a:t>LabelEncoder</a:t>
            </a:r>
            <a:endParaRPr lang="en-IN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</a:rPr>
              <a:t>	One Hot Encoder</a:t>
            </a:r>
          </a:p>
          <a:p>
            <a:endParaRPr lang="en-IN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8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Analysis &amp; Visualization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A9A3-71B4-AF9A-4196-29F2C87B0025}"/>
              </a:ext>
            </a:extLst>
          </p:cNvPr>
          <p:cNvSpPr txBox="1"/>
          <p:nvPr/>
        </p:nvSpPr>
        <p:spPr>
          <a:xfrm>
            <a:off x="1018674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C2F95-5907-DE5B-7614-5CB3A9EC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71" y="2275222"/>
            <a:ext cx="5229225" cy="2425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1BA25-C9FE-6BF1-C621-88CAEC15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40" y="2275222"/>
            <a:ext cx="5001165" cy="2425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84B8BC-64A6-3B08-85C6-B4D8B00DC861}"/>
              </a:ext>
            </a:extLst>
          </p:cNvPr>
          <p:cNvSpPr txBox="1"/>
          <p:nvPr/>
        </p:nvSpPr>
        <p:spPr>
          <a:xfrm>
            <a:off x="465471" y="5037221"/>
            <a:ext cx="11068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The number of charged-off cases is very less when compared to the paid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The rate of "charged-off" loan repayment is more with long-term loans. The percentage in 5 years is almost double that of 3 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21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DC3BB-DBAA-51E7-EF80-3825BB70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5" y="1973179"/>
            <a:ext cx="9986210" cy="2598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443058-8CED-30B9-CDA8-9CBC89748025}"/>
              </a:ext>
            </a:extLst>
          </p:cNvPr>
          <p:cNvSpPr txBox="1"/>
          <p:nvPr/>
        </p:nvSpPr>
        <p:spPr>
          <a:xfrm>
            <a:off x="681789" y="5101389"/>
            <a:ext cx="1026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more cases of loan non-repayment occur for a loan amount of 20000 to 35000 for an income less than 250000. The higher the annual income less are the chances of the loan being charged off.</a:t>
            </a: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5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1118A-A639-B522-F67B-53750EB6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0" y="1998244"/>
            <a:ext cx="5678906" cy="4643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9A5F93-D89A-5EB9-BF1C-64E5E680C60A}"/>
              </a:ext>
            </a:extLst>
          </p:cNvPr>
          <p:cNvSpPr txBox="1"/>
          <p:nvPr/>
        </p:nvSpPr>
        <p:spPr>
          <a:xfrm>
            <a:off x="6614945" y="2791326"/>
            <a:ext cx="5577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not much of a correlation between the output and input variables. However, there is some inter-correlation between the variables themselves.</a:t>
            </a: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IN" dirty="0"/>
              <a:t>Outliers: KEEP all of them</a:t>
            </a:r>
          </a:p>
        </p:txBody>
      </p:sp>
    </p:spTree>
    <p:extLst>
      <p:ext uri="{BB962C8B-B14F-4D97-AF65-F5344CB8AC3E}">
        <p14:creationId xmlns:p14="http://schemas.microsoft.com/office/powerpoint/2010/main" val="26653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5833A-B166-4506-1A39-0CA27E75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06" y="1788696"/>
            <a:ext cx="6125862" cy="4957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0D11-FB51-5E75-39F4-308BCE86A8F9}"/>
              </a:ext>
            </a:extLst>
          </p:cNvPr>
          <p:cNvSpPr txBox="1"/>
          <p:nvPr/>
        </p:nvSpPr>
        <p:spPr>
          <a:xfrm>
            <a:off x="8544844" y="4884820"/>
            <a:ext cx="287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	Logistic Regression is selected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28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Feature Importance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B252A-54A3-4AB3-B9BF-503935C9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09" y="1704513"/>
            <a:ext cx="5151329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9152C-89EE-E991-D8D7-850E5E3987EC}"/>
              </a:ext>
            </a:extLst>
          </p:cNvPr>
          <p:cNvSpPr txBox="1"/>
          <p:nvPr/>
        </p:nvSpPr>
        <p:spPr>
          <a:xfrm>
            <a:off x="946484" y="2497052"/>
            <a:ext cx="4708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Positive Impact 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term,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total_acc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mths_since_last_delinq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open_acc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Negative Impact: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loan_amount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int_rate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etc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(the amount of the loan increases the repayment possibility decreases)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dirty="0">
                <a:latin typeface="Roboto" panose="02000000000000000000" pitchFamily="2" charset="0"/>
              </a:rPr>
              <a:t>Zero Impact : 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</a:rPr>
              <a:t>annual_inc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</a:rPr>
              <a:t>home_ownership_any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 – could be removed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42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Problem: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368641" y="2006353"/>
            <a:ext cx="945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Lloyds Banking Group is launching a new loans product. Prior to the launch they would like you to use historical customer data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a process which predicts the likelihood of a new customer not paying back their loan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67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BB0A9-CA47-469F-DFB4-1869E4F4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81" y="1959169"/>
            <a:ext cx="5029200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B6D07-CA95-0CE1-808D-33122E52EF76}"/>
              </a:ext>
            </a:extLst>
          </p:cNvPr>
          <p:cNvSpPr txBox="1"/>
          <p:nvPr/>
        </p:nvSpPr>
        <p:spPr>
          <a:xfrm>
            <a:off x="1409395" y="2940154"/>
            <a:ext cx="404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 PCA application shows that the first 4 principal components shared almost 100% of the variance.</a:t>
            </a:r>
          </a:p>
        </p:txBody>
      </p:sp>
    </p:spTree>
    <p:extLst>
      <p:ext uri="{BB962C8B-B14F-4D97-AF65-F5344CB8AC3E}">
        <p14:creationId xmlns:p14="http://schemas.microsoft.com/office/powerpoint/2010/main" val="66064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METRICS: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1DC8E-F17A-8354-BF34-CA46A85A7F8E}"/>
              </a:ext>
            </a:extLst>
          </p:cNvPr>
          <p:cNvSpPr txBox="1"/>
          <p:nvPr/>
        </p:nvSpPr>
        <p:spPr>
          <a:xfrm>
            <a:off x="1154955" y="1971923"/>
            <a:ext cx="918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0.7926216983191443  </a:t>
            </a:r>
          </a:p>
          <a:p>
            <a:r>
              <a:rPr lang="en-IN" b="0" i="0" dirty="0">
                <a:effectLst/>
                <a:latin typeface="Courier New" panose="02070309020205020404" pitchFamily="49" charset="0"/>
              </a:rPr>
              <a:t>F1 score: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0.7010382535587134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DB52B-407D-A80B-ED15-A0A4430C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10" y="2618254"/>
            <a:ext cx="5067300" cy="2725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64527-685A-D8F9-EA01-6CFEFE4D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51" y="3218329"/>
            <a:ext cx="5295900" cy="2725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105EA-CBCF-9E22-652E-40EA800E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351" y="720918"/>
            <a:ext cx="5172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Questions??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Data: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464816" y="2006353"/>
            <a:ext cx="9454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Lloyds Banking Group has provided a dataset of 18,324 customers who: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Previously held a loan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status of that loan: did the customer pay back the loan or not: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Customers who paid back are categorized as 'Fully Paid'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Customers who did not pay back their loan are categorized as 'Charged off'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Other credit and product information that can be used to understand a customer's credit or financial behavior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07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5261"/>
            <a:ext cx="8825658" cy="1036320"/>
          </a:xfrm>
        </p:spPr>
        <p:txBody>
          <a:bodyPr/>
          <a:lstStyle/>
          <a:p>
            <a:r>
              <a:rPr lang="en-US" dirty="0"/>
              <a:t>META Data: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C1B83-F9EC-1A86-770F-10CA598B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04513"/>
            <a:ext cx="11391900" cy="48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Approach: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457196" y="1937773"/>
            <a:ext cx="945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analysis of the problem, it is evident that the issue is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Classification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Supervised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3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073309"/>
            <a:ext cx="8825658" cy="1109709"/>
          </a:xfrm>
        </p:spPr>
        <p:txBody>
          <a:bodyPr/>
          <a:lstStyle/>
          <a:p>
            <a:pPr algn="ctr"/>
            <a:r>
              <a:rPr lang="en-US" dirty="0"/>
              <a:t>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8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935" y="0"/>
            <a:ext cx="8825658" cy="1109709"/>
          </a:xfrm>
        </p:spPr>
        <p:txBody>
          <a:bodyPr/>
          <a:lstStyle/>
          <a:p>
            <a:r>
              <a:rPr lang="en-US" dirty="0"/>
              <a:t>Process: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1760B-B452-6CDE-CE86-49CE131C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22005"/>
            <a:ext cx="6734175" cy="52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Stage 1: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457196" y="1937773"/>
            <a:ext cx="9454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 the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Information about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	Statistical Details of the Data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	Missing Data/Null Values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	Duplicates</a:t>
            </a:r>
          </a:p>
        </p:txBody>
      </p:sp>
    </p:spTree>
    <p:extLst>
      <p:ext uri="{BB962C8B-B14F-4D97-AF65-F5344CB8AC3E}">
        <p14:creationId xmlns:p14="http://schemas.microsoft.com/office/powerpoint/2010/main" val="413163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595-41F4-FBB7-A39C-961099DC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804"/>
            <a:ext cx="8825658" cy="1109709"/>
          </a:xfrm>
        </p:spPr>
        <p:txBody>
          <a:bodyPr/>
          <a:lstStyle/>
          <a:p>
            <a:r>
              <a:rPr lang="en-US" dirty="0"/>
              <a:t>Stage 2: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E575-AC12-619A-7012-23F03B863DC1}"/>
              </a:ext>
            </a:extLst>
          </p:cNvPr>
          <p:cNvSpPr txBox="1"/>
          <p:nvPr/>
        </p:nvSpPr>
        <p:spPr>
          <a:xfrm>
            <a:off x="1457196" y="1937773"/>
            <a:ext cx="945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Cleaning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	Dropping unwanted columns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	Encoding categorical variables into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71755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519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Courier New</vt:lpstr>
      <vt:lpstr>Roboto</vt:lpstr>
      <vt:lpstr>Wingdings</vt:lpstr>
      <vt:lpstr>Wingdings 3</vt:lpstr>
      <vt:lpstr>Slice</vt:lpstr>
      <vt:lpstr>LLOYDS BANK DIGDATA CHALLENGE </vt:lpstr>
      <vt:lpstr>Problem:</vt:lpstr>
      <vt:lpstr>Data:</vt:lpstr>
      <vt:lpstr>META Data:</vt:lpstr>
      <vt:lpstr>Approach:</vt:lpstr>
      <vt:lpstr>Process</vt:lpstr>
      <vt:lpstr>Process:</vt:lpstr>
      <vt:lpstr>Stage 1:</vt:lpstr>
      <vt:lpstr>Stage 2:</vt:lpstr>
      <vt:lpstr>Stage 3:</vt:lpstr>
      <vt:lpstr>Stage 4:</vt:lpstr>
      <vt:lpstr>Stage 5:</vt:lpstr>
      <vt:lpstr>The STORY</vt:lpstr>
      <vt:lpstr>Details</vt:lpstr>
      <vt:lpstr>Analysis &amp; Visualization</vt:lpstr>
      <vt:lpstr>Contd..</vt:lpstr>
      <vt:lpstr>Contd..</vt:lpstr>
      <vt:lpstr>Contd..</vt:lpstr>
      <vt:lpstr>Feature Importance</vt:lpstr>
      <vt:lpstr>CONTD..</vt:lpstr>
      <vt:lpstr>METRICS:</vt:lpstr>
      <vt:lpstr>Questions??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 BANK DIGDATA CHALLENGE </dc:title>
  <dc:creator>anju paul</dc:creator>
  <cp:lastModifiedBy>anju paul</cp:lastModifiedBy>
  <cp:revision>20</cp:revision>
  <dcterms:created xsi:type="dcterms:W3CDTF">2022-12-29T00:06:41Z</dcterms:created>
  <dcterms:modified xsi:type="dcterms:W3CDTF">2022-12-29T03:39:54Z</dcterms:modified>
</cp:coreProperties>
</file>