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79" r:id="rId2"/>
    <p:sldId id="257" r:id="rId3"/>
    <p:sldId id="259" r:id="rId4"/>
    <p:sldId id="283" r:id="rId5"/>
    <p:sldId id="284" r:id="rId6"/>
    <p:sldId id="258" r:id="rId7"/>
    <p:sldId id="285" r:id="rId8"/>
    <p:sldId id="286" r:id="rId9"/>
    <p:sldId id="287" r:id="rId10"/>
    <p:sldId id="288" r:id="rId11"/>
    <p:sldId id="289" r:id="rId12"/>
    <p:sldId id="290" r:id="rId13"/>
    <p:sldId id="291" r:id="rId14"/>
    <p:sldId id="292" r:id="rId15"/>
    <p:sldId id="293" r:id="rId16"/>
    <p:sldId id="272" r:id="rId17"/>
    <p:sldId id="2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452" autoAdjust="0"/>
    <p:restoredTop sz="94681"/>
  </p:normalViewPr>
  <p:slideViewPr>
    <p:cSldViewPr snapToGrid="0" snapToObjects="1" showGuides="1">
      <p:cViewPr>
        <p:scale>
          <a:sx n="75" d="100"/>
          <a:sy n="75" d="100"/>
        </p:scale>
        <p:origin x="221" y="302"/>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4B7BD7-2559-4B3E-9038-87C69CD2A8AA}" type="datetimeFigureOut">
              <a:rPr lang="en-IN" smtClean="0"/>
              <a:t>17-06-2022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20E986-E283-44B7-8F44-065F8F917479}" type="slidenum">
              <a:rPr lang="en-IN" smtClean="0"/>
              <a:t>‹#›</a:t>
            </a:fld>
            <a:endParaRPr lang="en-IN"/>
          </a:p>
        </p:txBody>
      </p:sp>
    </p:spTree>
    <p:extLst>
      <p:ext uri="{BB962C8B-B14F-4D97-AF65-F5344CB8AC3E}">
        <p14:creationId xmlns:p14="http://schemas.microsoft.com/office/powerpoint/2010/main" val="810348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6/17/2022</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6/17/2022</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6/17/2022</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6/17/2022</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6/17/2022</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6/17/2022</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6/17/2022</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6/17/2022</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6/17/2022</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6/17/2022</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6/17/2022</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6/17/2022</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2539157"/>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a:solidFill>
                  <a:srgbClr val="FF6600"/>
                </a:solidFill>
              </a:rPr>
              <a:t>20-Jan-2021</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Cost &amp; Price Analysis</a:t>
            </a:r>
            <a:endParaRPr lang="en-US" sz="4400" b="1" dirty="0">
              <a:solidFill>
                <a:schemeClr val="bg2">
                  <a:lumMod val="25000"/>
                </a:schemeClr>
              </a:solidFill>
              <a:latin typeface="+mj-lt"/>
            </a:endParaRPr>
          </a:p>
        </p:txBody>
      </p:sp>
      <p:pic>
        <p:nvPicPr>
          <p:cNvPr id="13" name="Picture 12">
            <a:extLst>
              <a:ext uri="{FF2B5EF4-FFF2-40B4-BE49-F238E27FC236}">
                <a16:creationId xmlns:a16="http://schemas.microsoft.com/office/drawing/2014/main" id="{3CE88E45-C702-CFA8-F13E-A23F90270318}"/>
              </a:ext>
            </a:extLst>
          </p:cNvPr>
          <p:cNvPicPr>
            <a:picLocks noChangeAspect="1"/>
          </p:cNvPicPr>
          <p:nvPr/>
        </p:nvPicPr>
        <p:blipFill>
          <a:blip r:embed="rId2"/>
          <a:stretch>
            <a:fillRect/>
          </a:stretch>
        </p:blipFill>
        <p:spPr>
          <a:xfrm>
            <a:off x="6247439" y="2045112"/>
            <a:ext cx="5669257" cy="2949676"/>
          </a:xfrm>
          <a:prstGeom prst="rect">
            <a:avLst/>
          </a:prstGeom>
        </p:spPr>
      </p:pic>
      <p:sp>
        <p:nvSpPr>
          <p:cNvPr id="14" name="TextBox 13">
            <a:extLst>
              <a:ext uri="{FF2B5EF4-FFF2-40B4-BE49-F238E27FC236}">
                <a16:creationId xmlns:a16="http://schemas.microsoft.com/office/drawing/2014/main" id="{6B146C8A-24AC-70C1-5122-D1406D2158FB}"/>
              </a:ext>
            </a:extLst>
          </p:cNvPr>
          <p:cNvSpPr txBox="1"/>
          <p:nvPr/>
        </p:nvSpPr>
        <p:spPr>
          <a:xfrm>
            <a:off x="762000" y="5791200"/>
            <a:ext cx="11154696" cy="923330"/>
          </a:xfrm>
          <a:prstGeom prst="rect">
            <a:avLst/>
          </a:prstGeom>
          <a:noFill/>
        </p:spPr>
        <p:txBody>
          <a:bodyPr wrap="square" rtlCol="0">
            <a:spAutoFit/>
          </a:bodyPr>
          <a:lstStyle/>
          <a:p>
            <a:pPr marL="285750" indent="-285750">
              <a:buFont typeface="Arial" panose="020B0604020202020204" pitchFamily="34" charset="0"/>
              <a:buChar char="•"/>
            </a:pPr>
            <a:r>
              <a:rPr lang="en-IN" dirty="0"/>
              <a:t>Cost increases in direct proportion to the distance travelled but shows no relationship with the city.</a:t>
            </a:r>
          </a:p>
          <a:p>
            <a:pPr marL="285750" indent="-285750">
              <a:buFont typeface="Arial" panose="020B0604020202020204" pitchFamily="34" charset="0"/>
              <a:buChar char="•"/>
            </a:pPr>
            <a:r>
              <a:rPr lang="en-IN" dirty="0"/>
              <a:t>The price charged is also in direct proportion with the distance travelled, however with the different cities it varies.</a:t>
            </a:r>
          </a:p>
          <a:p>
            <a:pPr marL="285750" indent="-285750">
              <a:buFont typeface="Arial" panose="020B0604020202020204" pitchFamily="34" charset="0"/>
              <a:buChar char="•"/>
            </a:pPr>
            <a:r>
              <a:rPr lang="en-IN" dirty="0"/>
              <a:t>New York is a highly charged city for cab travel.</a:t>
            </a:r>
          </a:p>
        </p:txBody>
      </p:sp>
      <p:pic>
        <p:nvPicPr>
          <p:cNvPr id="16" name="Picture 15">
            <a:extLst>
              <a:ext uri="{FF2B5EF4-FFF2-40B4-BE49-F238E27FC236}">
                <a16:creationId xmlns:a16="http://schemas.microsoft.com/office/drawing/2014/main" id="{BF00028D-8ACB-7551-C4C1-9196F30B62FD}"/>
              </a:ext>
            </a:extLst>
          </p:cNvPr>
          <p:cNvPicPr>
            <a:picLocks noChangeAspect="1"/>
          </p:cNvPicPr>
          <p:nvPr/>
        </p:nvPicPr>
        <p:blipFill>
          <a:blip r:embed="rId3"/>
          <a:stretch>
            <a:fillRect/>
          </a:stretch>
        </p:blipFill>
        <p:spPr>
          <a:xfrm>
            <a:off x="687061" y="2045111"/>
            <a:ext cx="4938188" cy="2861186"/>
          </a:xfrm>
          <a:prstGeom prst="rect">
            <a:avLst/>
          </a:prstGeom>
        </p:spPr>
      </p:pic>
    </p:spTree>
    <p:extLst>
      <p:ext uri="{BB962C8B-B14F-4D97-AF65-F5344CB8AC3E}">
        <p14:creationId xmlns:p14="http://schemas.microsoft.com/office/powerpoint/2010/main" val="811534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Price Analysis</a:t>
            </a:r>
            <a:endParaRPr lang="en-US" sz="4400" b="1" dirty="0">
              <a:solidFill>
                <a:schemeClr val="bg2">
                  <a:lumMod val="25000"/>
                </a:schemeClr>
              </a:solidFill>
              <a:latin typeface="+mj-lt"/>
            </a:endParaRPr>
          </a:p>
        </p:txBody>
      </p:sp>
      <p:pic>
        <p:nvPicPr>
          <p:cNvPr id="4" name="Picture 3">
            <a:extLst>
              <a:ext uri="{FF2B5EF4-FFF2-40B4-BE49-F238E27FC236}">
                <a16:creationId xmlns:a16="http://schemas.microsoft.com/office/drawing/2014/main" id="{C683D3AA-8567-ECB7-104A-F0E484C74A64}"/>
              </a:ext>
            </a:extLst>
          </p:cNvPr>
          <p:cNvPicPr>
            <a:picLocks noChangeAspect="1"/>
          </p:cNvPicPr>
          <p:nvPr/>
        </p:nvPicPr>
        <p:blipFill>
          <a:blip r:embed="rId2"/>
          <a:stretch>
            <a:fillRect/>
          </a:stretch>
        </p:blipFill>
        <p:spPr>
          <a:xfrm>
            <a:off x="1108576" y="2045087"/>
            <a:ext cx="3086367" cy="1653683"/>
          </a:xfrm>
          <a:prstGeom prst="rect">
            <a:avLst/>
          </a:prstGeom>
        </p:spPr>
      </p:pic>
      <p:pic>
        <p:nvPicPr>
          <p:cNvPr id="6" name="Picture 5">
            <a:extLst>
              <a:ext uri="{FF2B5EF4-FFF2-40B4-BE49-F238E27FC236}">
                <a16:creationId xmlns:a16="http://schemas.microsoft.com/office/drawing/2014/main" id="{255A0853-3F00-7AA3-1ADB-9CE38C252816}"/>
              </a:ext>
            </a:extLst>
          </p:cNvPr>
          <p:cNvPicPr>
            <a:picLocks noChangeAspect="1"/>
          </p:cNvPicPr>
          <p:nvPr/>
        </p:nvPicPr>
        <p:blipFill>
          <a:blip r:embed="rId3"/>
          <a:stretch>
            <a:fillRect/>
          </a:stretch>
        </p:blipFill>
        <p:spPr>
          <a:xfrm>
            <a:off x="6193655" y="1805035"/>
            <a:ext cx="3116850" cy="2133785"/>
          </a:xfrm>
          <a:prstGeom prst="rect">
            <a:avLst/>
          </a:prstGeom>
        </p:spPr>
      </p:pic>
      <p:sp>
        <p:nvSpPr>
          <p:cNvPr id="7" name="TextBox 6">
            <a:extLst>
              <a:ext uri="{FF2B5EF4-FFF2-40B4-BE49-F238E27FC236}">
                <a16:creationId xmlns:a16="http://schemas.microsoft.com/office/drawing/2014/main" id="{3DC836C6-8EC3-C330-B248-536E1BCDA314}"/>
              </a:ext>
            </a:extLst>
          </p:cNvPr>
          <p:cNvSpPr txBox="1"/>
          <p:nvPr/>
        </p:nvSpPr>
        <p:spPr>
          <a:xfrm>
            <a:off x="1371600" y="4409440"/>
            <a:ext cx="9296400" cy="1200329"/>
          </a:xfrm>
          <a:prstGeom prst="rect">
            <a:avLst/>
          </a:prstGeom>
          <a:noFill/>
        </p:spPr>
        <p:txBody>
          <a:bodyPr wrap="square" rtlCol="0">
            <a:spAutoFit/>
          </a:bodyPr>
          <a:lstStyle/>
          <a:p>
            <a:pPr marL="285750" indent="-285750">
              <a:buFont typeface="Arial" panose="020B0604020202020204" pitchFamily="34" charset="0"/>
              <a:buChar char="•"/>
            </a:pPr>
            <a:r>
              <a:rPr lang="en-IN" dirty="0"/>
              <a:t>The mean price charged with different modes of payment are same irrespective of the cab company</a:t>
            </a:r>
          </a:p>
          <a:p>
            <a:pPr marL="285750" indent="-285750">
              <a:buFont typeface="Arial" panose="020B0604020202020204" pitchFamily="34" charset="0"/>
              <a:buChar char="•"/>
            </a:pPr>
            <a:r>
              <a:rPr lang="en-IN" dirty="0"/>
              <a:t>The price charged by the pink company is the same for the gender of the user.</a:t>
            </a:r>
          </a:p>
          <a:p>
            <a:pPr marL="285750" indent="-285750">
              <a:buFont typeface="Arial" panose="020B0604020202020204" pitchFamily="34" charset="0"/>
              <a:buChar char="•"/>
            </a:pPr>
            <a:r>
              <a:rPr lang="en-IN" dirty="0"/>
              <a:t>The Yellow cab provides a discount for the female users in comparison with the male users.</a:t>
            </a:r>
          </a:p>
        </p:txBody>
      </p:sp>
    </p:spTree>
    <p:extLst>
      <p:ext uri="{BB962C8B-B14F-4D97-AF65-F5344CB8AC3E}">
        <p14:creationId xmlns:p14="http://schemas.microsoft.com/office/powerpoint/2010/main" val="672169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Age Group Analysis</a:t>
            </a:r>
            <a:endParaRPr lang="en-US" sz="4400" b="1" dirty="0">
              <a:solidFill>
                <a:schemeClr val="bg2">
                  <a:lumMod val="25000"/>
                </a:schemeClr>
              </a:solidFill>
              <a:latin typeface="+mj-lt"/>
            </a:endParaRPr>
          </a:p>
        </p:txBody>
      </p:sp>
      <p:pic>
        <p:nvPicPr>
          <p:cNvPr id="5" name="Picture 4">
            <a:extLst>
              <a:ext uri="{FF2B5EF4-FFF2-40B4-BE49-F238E27FC236}">
                <a16:creationId xmlns:a16="http://schemas.microsoft.com/office/drawing/2014/main" id="{A24816D4-9106-3C37-E439-322C0383D7B2}"/>
              </a:ext>
            </a:extLst>
          </p:cNvPr>
          <p:cNvPicPr>
            <a:picLocks noChangeAspect="1"/>
          </p:cNvPicPr>
          <p:nvPr/>
        </p:nvPicPr>
        <p:blipFill>
          <a:blip r:embed="rId2"/>
          <a:stretch>
            <a:fillRect/>
          </a:stretch>
        </p:blipFill>
        <p:spPr>
          <a:xfrm>
            <a:off x="310935" y="1649618"/>
            <a:ext cx="5530012" cy="2851262"/>
          </a:xfrm>
          <a:prstGeom prst="rect">
            <a:avLst/>
          </a:prstGeom>
        </p:spPr>
      </p:pic>
      <p:pic>
        <p:nvPicPr>
          <p:cNvPr id="9" name="Picture 8">
            <a:extLst>
              <a:ext uri="{FF2B5EF4-FFF2-40B4-BE49-F238E27FC236}">
                <a16:creationId xmlns:a16="http://schemas.microsoft.com/office/drawing/2014/main" id="{CA053067-E3EF-E955-8090-9DCF2772D061}"/>
              </a:ext>
            </a:extLst>
          </p:cNvPr>
          <p:cNvPicPr>
            <a:picLocks noChangeAspect="1"/>
          </p:cNvPicPr>
          <p:nvPr/>
        </p:nvPicPr>
        <p:blipFill>
          <a:blip r:embed="rId3"/>
          <a:stretch>
            <a:fillRect/>
          </a:stretch>
        </p:blipFill>
        <p:spPr>
          <a:xfrm>
            <a:off x="6351054" y="1588653"/>
            <a:ext cx="5719026" cy="2993507"/>
          </a:xfrm>
          <a:prstGeom prst="rect">
            <a:avLst/>
          </a:prstGeom>
        </p:spPr>
      </p:pic>
      <p:sp>
        <p:nvSpPr>
          <p:cNvPr id="10" name="TextBox 9">
            <a:extLst>
              <a:ext uri="{FF2B5EF4-FFF2-40B4-BE49-F238E27FC236}">
                <a16:creationId xmlns:a16="http://schemas.microsoft.com/office/drawing/2014/main" id="{0D8F020F-7388-72A2-D7B6-E46C200DBE23}"/>
              </a:ext>
            </a:extLst>
          </p:cNvPr>
          <p:cNvSpPr txBox="1"/>
          <p:nvPr/>
        </p:nvSpPr>
        <p:spPr>
          <a:xfrm>
            <a:off x="762000" y="4978400"/>
            <a:ext cx="10708640" cy="646331"/>
          </a:xfrm>
          <a:prstGeom prst="rect">
            <a:avLst/>
          </a:prstGeom>
          <a:noFill/>
        </p:spPr>
        <p:txBody>
          <a:bodyPr wrap="square" rtlCol="0">
            <a:spAutoFit/>
          </a:bodyPr>
          <a:lstStyle/>
          <a:p>
            <a:pPr marL="285750" indent="-285750">
              <a:buFont typeface="Arial" panose="020B0604020202020204" pitchFamily="34" charset="0"/>
              <a:buChar char="•"/>
            </a:pPr>
            <a:r>
              <a:rPr lang="en-IN" dirty="0"/>
              <a:t>The number of unique customers and the number of travel made by the customer shows a similar pattern. </a:t>
            </a:r>
          </a:p>
          <a:p>
            <a:pPr marL="285750" indent="-285750">
              <a:buFont typeface="Arial" panose="020B0604020202020204" pitchFamily="34" charset="0"/>
              <a:buChar char="•"/>
            </a:pPr>
            <a:r>
              <a:rPr lang="en-IN" dirty="0"/>
              <a:t>The age group 18 – 40 travels more than double that of from 41 -65</a:t>
            </a:r>
          </a:p>
        </p:txBody>
      </p:sp>
    </p:spTree>
    <p:extLst>
      <p:ext uri="{BB962C8B-B14F-4D97-AF65-F5344CB8AC3E}">
        <p14:creationId xmlns:p14="http://schemas.microsoft.com/office/powerpoint/2010/main" val="2238082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Gender Analysis</a:t>
            </a:r>
            <a:endParaRPr lang="en-US" sz="4400" b="1" dirty="0">
              <a:solidFill>
                <a:schemeClr val="bg2">
                  <a:lumMod val="25000"/>
                </a:schemeClr>
              </a:solidFill>
              <a:latin typeface="+mj-lt"/>
            </a:endParaRPr>
          </a:p>
        </p:txBody>
      </p:sp>
      <p:pic>
        <p:nvPicPr>
          <p:cNvPr id="4" name="Picture 3">
            <a:extLst>
              <a:ext uri="{FF2B5EF4-FFF2-40B4-BE49-F238E27FC236}">
                <a16:creationId xmlns:a16="http://schemas.microsoft.com/office/drawing/2014/main" id="{98928856-BFE1-74ED-9E3A-D62C5F543213}"/>
              </a:ext>
            </a:extLst>
          </p:cNvPr>
          <p:cNvPicPr>
            <a:picLocks noChangeAspect="1"/>
          </p:cNvPicPr>
          <p:nvPr/>
        </p:nvPicPr>
        <p:blipFill>
          <a:blip r:embed="rId2"/>
          <a:stretch>
            <a:fillRect/>
          </a:stretch>
        </p:blipFill>
        <p:spPr>
          <a:xfrm>
            <a:off x="1463040" y="1391019"/>
            <a:ext cx="8554720" cy="3272421"/>
          </a:xfrm>
          <a:prstGeom prst="rect">
            <a:avLst/>
          </a:prstGeom>
        </p:spPr>
      </p:pic>
      <p:sp>
        <p:nvSpPr>
          <p:cNvPr id="6" name="TextBox 5">
            <a:extLst>
              <a:ext uri="{FF2B5EF4-FFF2-40B4-BE49-F238E27FC236}">
                <a16:creationId xmlns:a16="http://schemas.microsoft.com/office/drawing/2014/main" id="{97FD7DF7-B320-8704-8C70-15FF7A51F761}"/>
              </a:ext>
            </a:extLst>
          </p:cNvPr>
          <p:cNvSpPr txBox="1"/>
          <p:nvPr/>
        </p:nvSpPr>
        <p:spPr>
          <a:xfrm>
            <a:off x="1076960" y="4947920"/>
            <a:ext cx="9702800" cy="369332"/>
          </a:xfrm>
          <a:prstGeom prst="rect">
            <a:avLst/>
          </a:prstGeom>
          <a:noFill/>
        </p:spPr>
        <p:txBody>
          <a:bodyPr wrap="square" rtlCol="0">
            <a:spAutoFit/>
          </a:bodyPr>
          <a:lstStyle/>
          <a:p>
            <a:pPr marL="285750" indent="-285750">
              <a:buFont typeface="Arial" panose="020B0604020202020204" pitchFamily="34" charset="0"/>
              <a:buChar char="•"/>
            </a:pPr>
            <a:r>
              <a:rPr lang="en-IN" dirty="0"/>
              <a:t>The number of male customers is more for both the companies than their counterparts.</a:t>
            </a:r>
          </a:p>
        </p:txBody>
      </p:sp>
    </p:spTree>
    <p:extLst>
      <p:ext uri="{BB962C8B-B14F-4D97-AF65-F5344CB8AC3E}">
        <p14:creationId xmlns:p14="http://schemas.microsoft.com/office/powerpoint/2010/main" val="1510994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Distance Analysis</a:t>
            </a:r>
            <a:endParaRPr lang="en-US" sz="4400" b="1" dirty="0">
              <a:solidFill>
                <a:schemeClr val="bg2">
                  <a:lumMod val="25000"/>
                </a:schemeClr>
              </a:solidFill>
              <a:latin typeface="+mj-lt"/>
            </a:endParaRPr>
          </a:p>
        </p:txBody>
      </p:sp>
      <p:sp>
        <p:nvSpPr>
          <p:cNvPr id="6" name="TextBox 5">
            <a:extLst>
              <a:ext uri="{FF2B5EF4-FFF2-40B4-BE49-F238E27FC236}">
                <a16:creationId xmlns:a16="http://schemas.microsoft.com/office/drawing/2014/main" id="{97FD7DF7-B320-8704-8C70-15FF7A51F761}"/>
              </a:ext>
            </a:extLst>
          </p:cNvPr>
          <p:cNvSpPr txBox="1"/>
          <p:nvPr/>
        </p:nvSpPr>
        <p:spPr>
          <a:xfrm>
            <a:off x="6553200" y="2485350"/>
            <a:ext cx="4226560" cy="923330"/>
          </a:xfrm>
          <a:prstGeom prst="rect">
            <a:avLst/>
          </a:prstGeom>
          <a:noFill/>
        </p:spPr>
        <p:txBody>
          <a:bodyPr wrap="square" rtlCol="0">
            <a:spAutoFit/>
          </a:bodyPr>
          <a:lstStyle/>
          <a:p>
            <a:pPr marL="285750" indent="-285750">
              <a:buFont typeface="Arial" panose="020B0604020202020204" pitchFamily="34" charset="0"/>
              <a:buChar char="•"/>
            </a:pPr>
            <a:r>
              <a:rPr lang="en-IN" dirty="0"/>
              <a:t>The KM travelled by yellow cab is more </a:t>
            </a:r>
          </a:p>
          <a:p>
            <a:pPr marL="285750" indent="-285750">
              <a:buFont typeface="Arial" panose="020B0604020202020204" pitchFamily="34" charset="0"/>
              <a:buChar char="•"/>
            </a:pPr>
            <a:r>
              <a:rPr lang="en-IN" dirty="0"/>
              <a:t>Pink cab shares only 25% of the distance travelled</a:t>
            </a:r>
          </a:p>
        </p:txBody>
      </p:sp>
      <p:pic>
        <p:nvPicPr>
          <p:cNvPr id="5" name="Picture 4">
            <a:extLst>
              <a:ext uri="{FF2B5EF4-FFF2-40B4-BE49-F238E27FC236}">
                <a16:creationId xmlns:a16="http://schemas.microsoft.com/office/drawing/2014/main" id="{51492B3B-19A7-DF50-C542-135FF9541BA2}"/>
              </a:ext>
            </a:extLst>
          </p:cNvPr>
          <p:cNvPicPr>
            <a:picLocks noChangeAspect="1"/>
          </p:cNvPicPr>
          <p:nvPr/>
        </p:nvPicPr>
        <p:blipFill>
          <a:blip r:embed="rId2"/>
          <a:stretch>
            <a:fillRect/>
          </a:stretch>
        </p:blipFill>
        <p:spPr>
          <a:xfrm>
            <a:off x="985520" y="1712326"/>
            <a:ext cx="4502320" cy="4158924"/>
          </a:xfrm>
          <a:prstGeom prst="rect">
            <a:avLst/>
          </a:prstGeom>
        </p:spPr>
      </p:pic>
    </p:spTree>
    <p:extLst>
      <p:ext uri="{BB962C8B-B14F-4D97-AF65-F5344CB8AC3E}">
        <p14:creationId xmlns:p14="http://schemas.microsoft.com/office/powerpoint/2010/main" val="2731164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Recommendations</a:t>
            </a:r>
            <a:endParaRPr lang="en-US" sz="4400" b="1" dirty="0">
              <a:solidFill>
                <a:schemeClr val="bg2">
                  <a:lumMod val="25000"/>
                </a:schemeClr>
              </a:solidFill>
              <a:latin typeface="+mj-lt"/>
            </a:endParaRPr>
          </a:p>
        </p:txBody>
      </p:sp>
      <p:sp>
        <p:nvSpPr>
          <p:cNvPr id="2" name="TextBox 1">
            <a:extLst>
              <a:ext uri="{FF2B5EF4-FFF2-40B4-BE49-F238E27FC236}">
                <a16:creationId xmlns:a16="http://schemas.microsoft.com/office/drawing/2014/main" id="{A3383007-9B7E-B361-EF8F-1587BBB00347}"/>
              </a:ext>
            </a:extLst>
          </p:cNvPr>
          <p:cNvSpPr txBox="1"/>
          <p:nvPr/>
        </p:nvSpPr>
        <p:spPr>
          <a:xfrm>
            <a:off x="538480" y="1512939"/>
            <a:ext cx="11358880" cy="5632311"/>
          </a:xfrm>
          <a:prstGeom prst="rect">
            <a:avLst/>
          </a:prstGeom>
          <a:noFill/>
        </p:spPr>
        <p:txBody>
          <a:bodyPr wrap="square" rtlCol="0">
            <a:spAutoFit/>
          </a:bodyPr>
          <a:lstStyle/>
          <a:p>
            <a:r>
              <a:rPr lang="en-IN" dirty="0"/>
              <a:t>We have analysed the data and compared various factors as below.</a:t>
            </a:r>
          </a:p>
          <a:p>
            <a:endParaRPr lang="en-IN" dirty="0"/>
          </a:p>
          <a:p>
            <a:pPr marL="285750" indent="-285750">
              <a:buFont typeface="Arial" panose="020B0604020202020204" pitchFamily="34" charset="0"/>
              <a:buChar char="•"/>
            </a:pPr>
            <a:r>
              <a:rPr lang="en-IN" b="1" dirty="0"/>
              <a:t>Customer Count</a:t>
            </a:r>
            <a:r>
              <a:rPr lang="en-IN" dirty="0"/>
              <a:t>: Yellow cab has almost 3 times the customers as that of the pink cab</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Profit Analysis: </a:t>
            </a:r>
            <a:r>
              <a:rPr lang="en-IN" dirty="0"/>
              <a:t>Pink cab shares only 12% of the profit, the rest is taken by Yellow cab.</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Travel Frequency</a:t>
            </a:r>
            <a:r>
              <a:rPr lang="en-IN" dirty="0"/>
              <a:t>: Both the companies show an increase in the usage over the months and years, however, the rate of increase of yellow cabs is more than that of the pink cab.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Gender:</a:t>
            </a:r>
            <a:r>
              <a:rPr lang="en-IN" dirty="0"/>
              <a:t> Male customers are more for both the companies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Cost &amp; Price Analysis</a:t>
            </a:r>
            <a:r>
              <a:rPr lang="en-IN" dirty="0"/>
              <a:t>: The price charged by the yellow cab is slightly lower for women to encourage them to use cab more. However, no such initiative from the pink cab.</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Age Group</a:t>
            </a:r>
            <a:r>
              <a:rPr lang="en-IN" dirty="0"/>
              <a:t>:  Age group of 18-40 used and spent more on cabs, while that of 41-65 spent less than half. But this pattern is fairly the same with both the groups.</a:t>
            </a:r>
          </a:p>
          <a:p>
            <a:pPr marL="285750" indent="-285750">
              <a:buFont typeface="Arial" panose="020B0604020202020204" pitchFamily="34" charset="0"/>
              <a:buChar char="•"/>
            </a:pPr>
            <a:endParaRPr lang="en-IN" dirty="0"/>
          </a:p>
          <a:p>
            <a:r>
              <a:rPr lang="en-IN" b="1" dirty="0"/>
              <a:t>On the basis of the above points, I will suggest the Yellow cab for the Investment.</a:t>
            </a:r>
          </a:p>
          <a:p>
            <a:endParaRPr lang="en-IN" dirty="0"/>
          </a:p>
          <a:p>
            <a:endParaRPr lang="en-IN" dirty="0"/>
          </a:p>
        </p:txBody>
      </p:sp>
    </p:spTree>
    <p:extLst>
      <p:ext uri="{BB962C8B-B14F-4D97-AF65-F5344CB8AC3E}">
        <p14:creationId xmlns:p14="http://schemas.microsoft.com/office/powerpoint/2010/main" val="1282896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430000" cy="5262979"/>
          </a:xfrm>
          <a:prstGeom prst="rect">
            <a:avLst/>
          </a:prstGeom>
          <a:noFill/>
        </p:spPr>
        <p:txBody>
          <a:bodyPr wrap="square" rtlCol="0">
            <a:spAutoFit/>
          </a:bodyPr>
          <a:lstStyle/>
          <a:p>
            <a:r>
              <a:rPr lang="en-US" sz="1600" dirty="0"/>
              <a:t>We have evaluated both the cab companies on following points and found Yellow cab better than Pink cab:</a:t>
            </a:r>
          </a:p>
          <a:p>
            <a:endParaRPr lang="en-US" sz="1600" b="1" dirty="0"/>
          </a:p>
          <a:p>
            <a:pPr marL="285750" indent="-285750">
              <a:buFont typeface="Arial" panose="020B0604020202020204" pitchFamily="34" charset="0"/>
              <a:buChar char="•"/>
            </a:pPr>
            <a:r>
              <a:rPr lang="en-US" sz="1600" b="1" dirty="0"/>
              <a:t>Customer Reach  : </a:t>
            </a:r>
            <a:r>
              <a:rPr lang="en-US" sz="1600" dirty="0"/>
              <a:t>Yellow cab has higher customer reach in 25 cities while Pink cab has higher customer reach in 4 cities. We have also observed that Yellow cab is doing good in covering other cab users as compared to Pink cab.</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Customer Retention: </a:t>
            </a:r>
            <a:r>
              <a:rPr lang="en-US" sz="1600" dirty="0"/>
              <a:t>We have analyzed this in two segments : at least 5 drive and at least 10 drive with the same cab company. And we found that Yellow cab is doing far better than Pink cab in both these segments.</a:t>
            </a:r>
          </a:p>
          <a:p>
            <a:endParaRPr lang="en-US" sz="1600" dirty="0"/>
          </a:p>
          <a:p>
            <a:pPr marL="285750" indent="-285750">
              <a:buFont typeface="Arial" panose="020B0604020202020204" pitchFamily="34" charset="0"/>
              <a:buChar char="•"/>
            </a:pPr>
            <a:r>
              <a:rPr lang="en-US" sz="1600" b="1" dirty="0"/>
              <a:t>Age wise Reach : </a:t>
            </a:r>
            <a:r>
              <a:rPr lang="en-US" sz="1600" dirty="0"/>
              <a:t>Yellow cab has customer in all age group and it’s been observed that it’s even popular in 60+ age group as equally as its in 18-25 age group.</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Average Profit per KM: </a:t>
            </a:r>
            <a:r>
              <a:rPr lang="en-US" sz="1600" dirty="0"/>
              <a:t>Yellow cab’s average profit per KM is almost three times the average profit per KM of the Pink cab.</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Income wise Reach :</a:t>
            </a:r>
            <a:r>
              <a:rPr lang="en-US" sz="1600" dirty="0"/>
              <a:t>Both the cabs are very popular in high and medium income class but here also Yellow cab is performing better than Pink cab in offering their services to all the three income class group (low, medium and high)</a:t>
            </a:r>
          </a:p>
          <a:p>
            <a:endParaRPr lang="en-US" sz="1600" dirty="0"/>
          </a:p>
          <a:p>
            <a:pPr marL="285750" indent="-285750">
              <a:buFont typeface="Arial" panose="020B0604020202020204" pitchFamily="34" charset="0"/>
              <a:buChar char="•"/>
            </a:pPr>
            <a:r>
              <a:rPr lang="en-US" sz="1600" b="1" dirty="0"/>
              <a:t>Ride count and Profit Forecasting : </a:t>
            </a:r>
            <a:r>
              <a:rPr lang="en-US" sz="1600" dirty="0"/>
              <a:t>Both the companies are facing loss in the profit and no. of ride. Yellow cab’s forecasted profit loss is around 1.83% while Pink cab’s loss in 3.1%.Pink cab is facing more loss even when its forecasted no of ride loss is lesser than Yellow cab. </a:t>
            </a:r>
          </a:p>
          <a:p>
            <a:r>
              <a:rPr lang="en-US" sz="1600" b="1" dirty="0"/>
              <a:t>On the basis of above point , we will recommend Yellow cab for investment.</a:t>
            </a:r>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the US. Due to remarkable growth in the Cab Industry in last few years and multiple key players in the market, it is planning for an investment in the Cab industry. </a:t>
            </a:r>
          </a:p>
          <a:p>
            <a:pPr marL="0" indent="0">
              <a:buNone/>
            </a:pPr>
            <a:endParaRPr lang="en-US" sz="1800" dirty="0"/>
          </a:p>
          <a:p>
            <a:r>
              <a:rPr lang="en-US" sz="1800" dirty="0"/>
              <a:t>Objective: Provide actionable insights to help XYZ firm in identifying the right company for making the investment.</a:t>
            </a:r>
          </a:p>
          <a:p>
            <a:endParaRPr lang="en-US" sz="1800" dirty="0"/>
          </a:p>
          <a:p>
            <a:pPr marL="0" indent="0">
              <a:buNone/>
            </a:pPr>
            <a:r>
              <a:rPr lang="en-US" sz="1800" dirty="0"/>
              <a:t>The analysis has been divided into four parts: </a:t>
            </a:r>
          </a:p>
          <a:p>
            <a:r>
              <a:rPr lang="en-US" sz="1800" dirty="0"/>
              <a:t>Data Understanding </a:t>
            </a:r>
          </a:p>
          <a:p>
            <a:r>
              <a:rPr lang="en-US" sz="1800" dirty="0"/>
              <a:t>Finding the most profitable Cab company </a:t>
            </a:r>
          </a:p>
          <a:p>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6" y="1371600"/>
            <a:ext cx="8838933" cy="4524315"/>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14 Features in the master dataset</a:t>
            </a:r>
          </a:p>
          <a:p>
            <a:pPr marL="285750" indent="-285750">
              <a:buFont typeface="Arial" panose="020B0604020202020204" pitchFamily="34" charset="0"/>
              <a:buChar char="•"/>
            </a:pPr>
            <a:r>
              <a:rPr lang="en-US" dirty="0"/>
              <a:t>Timeframe of the data: 2016-01-31 to 2018-12-31</a:t>
            </a:r>
          </a:p>
          <a:p>
            <a:pPr marL="285750" indent="-285750">
              <a:buFont typeface="Arial" panose="020B0604020202020204" pitchFamily="34" charset="0"/>
              <a:buChar char="•"/>
            </a:pPr>
            <a:r>
              <a:rPr lang="en-US" dirty="0"/>
              <a:t>Total data points:</a:t>
            </a:r>
            <a:r>
              <a:rPr lang="en-IN" dirty="0"/>
              <a:t>359392</a:t>
            </a:r>
          </a:p>
          <a:p>
            <a:pPr marL="285750" indent="-285750">
              <a:buFont typeface="Arial" panose="020B0604020202020204" pitchFamily="34" charset="0"/>
              <a:buChar char="•"/>
            </a:pPr>
            <a:endParaRPr lang="en-IN" dirty="0">
              <a:solidFill>
                <a:srgbClr val="212121"/>
              </a:solidFill>
              <a:latin typeface="Courier New" panose="02070309020205020404" pitchFamily="49" charset="0"/>
            </a:endParaRPr>
          </a:p>
          <a:p>
            <a:pPr marL="285750" indent="-285750">
              <a:buFont typeface="Arial" panose="020B0604020202020204" pitchFamily="34" charset="0"/>
              <a:buChar char="•"/>
            </a:pPr>
            <a:r>
              <a:rPr lang="en-IN" dirty="0"/>
              <a:t>Datasets:</a:t>
            </a:r>
          </a:p>
          <a:p>
            <a:pPr marL="742950" lvl="1" indent="-285750">
              <a:buFont typeface="Arial" panose="020B0604020202020204" pitchFamily="34" charset="0"/>
              <a:buChar char="•"/>
            </a:pPr>
            <a:r>
              <a:rPr lang="en-IN" dirty="0"/>
              <a:t>Cab_Data.csv</a:t>
            </a:r>
          </a:p>
          <a:p>
            <a:pPr marL="742950" lvl="1" indent="-285750">
              <a:buFont typeface="Arial" panose="020B0604020202020204" pitchFamily="34" charset="0"/>
              <a:buChar char="•"/>
            </a:pPr>
            <a:r>
              <a:rPr lang="en-IN" dirty="0"/>
              <a:t>Customer_ID.csv</a:t>
            </a:r>
          </a:p>
          <a:p>
            <a:pPr marL="742950" lvl="1" indent="-285750">
              <a:buFont typeface="Arial" panose="020B0604020202020204" pitchFamily="34" charset="0"/>
              <a:buChar char="•"/>
            </a:pPr>
            <a:r>
              <a:rPr lang="en-IN" dirty="0"/>
              <a:t>Transaction_ID.csv</a:t>
            </a:r>
          </a:p>
          <a:p>
            <a:pPr marL="742950" lvl="1" indent="-285750">
              <a:buFont typeface="Arial" panose="020B0604020202020204" pitchFamily="34" charset="0"/>
              <a:buChar char="•"/>
            </a:pPr>
            <a:r>
              <a:rPr lang="en-IN" dirty="0"/>
              <a:t>City.csv</a:t>
            </a:r>
            <a:endParaRPr lang="en-US" dirty="0"/>
          </a:p>
          <a:p>
            <a:endParaRPr lang="en-US" dirty="0"/>
          </a:p>
          <a:p>
            <a:endParaRPr lang="en-US" dirty="0"/>
          </a:p>
          <a:p>
            <a:r>
              <a:rPr lang="en-US" b="1" dirty="0"/>
              <a:t>Assumptions:</a:t>
            </a:r>
          </a:p>
          <a:p>
            <a:endParaRPr lang="en-US" b="1" dirty="0"/>
          </a:p>
          <a:p>
            <a:pPr marL="285750" indent="-285750">
              <a:buFont typeface="Arial" panose="020B0604020202020204" pitchFamily="34" charset="0"/>
              <a:buChar char="•"/>
            </a:pPr>
            <a:r>
              <a:rPr lang="en-US" dirty="0"/>
              <a:t>Outliers are calculated with Inter Quartile Range (25 &lt;IQR &lt;75)</a:t>
            </a:r>
          </a:p>
          <a:p>
            <a:pPr marL="285750" indent="-285750">
              <a:buFont typeface="Arial" panose="020B0604020202020204" pitchFamily="34" charset="0"/>
              <a:buChar char="•"/>
            </a:pPr>
            <a:r>
              <a:rPr lang="en-US" dirty="0"/>
              <a:t>December is holiday month</a:t>
            </a:r>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Cab Users Count</a:t>
            </a:r>
          </a:p>
        </p:txBody>
      </p:sp>
      <p:pic>
        <p:nvPicPr>
          <p:cNvPr id="3" name="Picture 2">
            <a:extLst>
              <a:ext uri="{FF2B5EF4-FFF2-40B4-BE49-F238E27FC236}">
                <a16:creationId xmlns:a16="http://schemas.microsoft.com/office/drawing/2014/main" id="{8E81CD31-207F-6493-E780-86AEA256162C}"/>
              </a:ext>
            </a:extLst>
          </p:cNvPr>
          <p:cNvPicPr>
            <a:picLocks noChangeAspect="1"/>
          </p:cNvPicPr>
          <p:nvPr/>
        </p:nvPicPr>
        <p:blipFill>
          <a:blip r:embed="rId2"/>
          <a:stretch>
            <a:fillRect/>
          </a:stretch>
        </p:blipFill>
        <p:spPr>
          <a:xfrm>
            <a:off x="492922" y="1537725"/>
            <a:ext cx="3587465" cy="3343292"/>
          </a:xfrm>
          <a:prstGeom prst="rect">
            <a:avLst/>
          </a:prstGeom>
        </p:spPr>
      </p:pic>
      <p:pic>
        <p:nvPicPr>
          <p:cNvPr id="17" name="Picture 16">
            <a:extLst>
              <a:ext uri="{FF2B5EF4-FFF2-40B4-BE49-F238E27FC236}">
                <a16:creationId xmlns:a16="http://schemas.microsoft.com/office/drawing/2014/main" id="{136F07B9-9634-61F6-4837-AB4171462A26}"/>
              </a:ext>
            </a:extLst>
          </p:cNvPr>
          <p:cNvPicPr>
            <a:picLocks noChangeAspect="1"/>
          </p:cNvPicPr>
          <p:nvPr/>
        </p:nvPicPr>
        <p:blipFill>
          <a:blip r:embed="rId3"/>
          <a:stretch>
            <a:fillRect/>
          </a:stretch>
        </p:blipFill>
        <p:spPr>
          <a:xfrm>
            <a:off x="4250530" y="1775316"/>
            <a:ext cx="7448548" cy="3307367"/>
          </a:xfrm>
          <a:prstGeom prst="rect">
            <a:avLst/>
          </a:prstGeom>
        </p:spPr>
      </p:pic>
      <p:sp>
        <p:nvSpPr>
          <p:cNvPr id="19" name="TextBox 18">
            <a:extLst>
              <a:ext uri="{FF2B5EF4-FFF2-40B4-BE49-F238E27FC236}">
                <a16:creationId xmlns:a16="http://schemas.microsoft.com/office/drawing/2014/main" id="{1564EF23-C8EE-D223-9C70-D3CA339FACA6}"/>
              </a:ext>
            </a:extLst>
          </p:cNvPr>
          <p:cNvSpPr txBox="1"/>
          <p:nvPr/>
        </p:nvSpPr>
        <p:spPr>
          <a:xfrm rot="10800000" flipH="1" flipV="1">
            <a:off x="1382906" y="5637105"/>
            <a:ext cx="9884862" cy="923330"/>
          </a:xfrm>
          <a:prstGeom prst="rect">
            <a:avLst/>
          </a:prstGeom>
          <a:noFill/>
        </p:spPr>
        <p:txBody>
          <a:bodyPr wrap="square" rtlCol="0">
            <a:spAutoFit/>
          </a:bodyPr>
          <a:lstStyle/>
          <a:p>
            <a:pPr marL="285750" indent="-285750">
              <a:buFont typeface="Arial" panose="020B0604020202020204" pitchFamily="34" charset="0"/>
              <a:buChar char="•"/>
            </a:pPr>
            <a:r>
              <a:rPr lang="en-IN" dirty="0"/>
              <a:t>Yellow cab has almost 3/4</a:t>
            </a:r>
            <a:r>
              <a:rPr lang="en-IN" baseline="30000" dirty="0"/>
              <a:t>th</a:t>
            </a:r>
            <a:r>
              <a:rPr lang="en-IN" dirty="0"/>
              <a:t> % of the user, while pink cab holds for 1/4</a:t>
            </a:r>
            <a:r>
              <a:rPr lang="en-IN" baseline="30000" dirty="0"/>
              <a:t>th</a:t>
            </a:r>
            <a:r>
              <a:rPr lang="en-IN" dirty="0"/>
              <a:t> %.</a:t>
            </a:r>
          </a:p>
          <a:p>
            <a:pPr marL="285750" indent="-285750">
              <a:buFont typeface="Arial" panose="020B0604020202020204" pitchFamily="34" charset="0"/>
              <a:buChar char="•"/>
            </a:pPr>
            <a:r>
              <a:rPr lang="en-IN" dirty="0"/>
              <a:t>New York, Chicago, and Washington Dc hold the first 3 positions in the number of yellow cab users, whereas Pink cabs have their strong areas in Los Angeles, New York and San Diego</a:t>
            </a:r>
          </a:p>
        </p:txBody>
      </p:sp>
    </p:spTree>
    <p:extLst>
      <p:ext uri="{BB962C8B-B14F-4D97-AF65-F5344CB8AC3E}">
        <p14:creationId xmlns:p14="http://schemas.microsoft.com/office/powerpoint/2010/main" val="2205186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Cab Users Count</a:t>
            </a:r>
          </a:p>
        </p:txBody>
      </p:sp>
      <p:sp>
        <p:nvSpPr>
          <p:cNvPr id="19" name="TextBox 18">
            <a:extLst>
              <a:ext uri="{FF2B5EF4-FFF2-40B4-BE49-F238E27FC236}">
                <a16:creationId xmlns:a16="http://schemas.microsoft.com/office/drawing/2014/main" id="{1564EF23-C8EE-D223-9C70-D3CA339FACA6}"/>
              </a:ext>
            </a:extLst>
          </p:cNvPr>
          <p:cNvSpPr txBox="1"/>
          <p:nvPr/>
        </p:nvSpPr>
        <p:spPr>
          <a:xfrm rot="10800000" flipH="1" flipV="1">
            <a:off x="1382906" y="5775604"/>
            <a:ext cx="9884862" cy="646331"/>
          </a:xfrm>
          <a:prstGeom prst="rect">
            <a:avLst/>
          </a:prstGeom>
          <a:noFill/>
        </p:spPr>
        <p:txBody>
          <a:bodyPr wrap="square" rtlCol="0">
            <a:spAutoFit/>
          </a:bodyPr>
          <a:lstStyle/>
          <a:p>
            <a:pPr marL="285750" indent="-285750">
              <a:buFont typeface="Arial" panose="020B0604020202020204" pitchFamily="34" charset="0"/>
              <a:buChar char="•"/>
            </a:pPr>
            <a:r>
              <a:rPr lang="en-IN" dirty="0"/>
              <a:t>New York accounts for almost 26% of cab users, Chicago accounts for 16%, and Los Angeles accounts for 13% of total cab users.</a:t>
            </a:r>
          </a:p>
        </p:txBody>
      </p:sp>
      <p:pic>
        <p:nvPicPr>
          <p:cNvPr id="4" name="Picture 3">
            <a:extLst>
              <a:ext uri="{FF2B5EF4-FFF2-40B4-BE49-F238E27FC236}">
                <a16:creationId xmlns:a16="http://schemas.microsoft.com/office/drawing/2014/main" id="{D16BB963-5EA5-6757-9945-3C2D9F25CE70}"/>
              </a:ext>
            </a:extLst>
          </p:cNvPr>
          <p:cNvPicPr>
            <a:picLocks noChangeAspect="1"/>
          </p:cNvPicPr>
          <p:nvPr/>
        </p:nvPicPr>
        <p:blipFill>
          <a:blip r:embed="rId2"/>
          <a:stretch>
            <a:fillRect/>
          </a:stretch>
        </p:blipFill>
        <p:spPr>
          <a:xfrm>
            <a:off x="3725974" y="1445417"/>
            <a:ext cx="4740051" cy="4189764"/>
          </a:xfrm>
          <a:prstGeom prst="rect">
            <a:avLst/>
          </a:prstGeom>
        </p:spPr>
      </p:pic>
    </p:spTree>
    <p:extLst>
      <p:ext uri="{BB962C8B-B14F-4D97-AF65-F5344CB8AC3E}">
        <p14:creationId xmlns:p14="http://schemas.microsoft.com/office/powerpoint/2010/main" val="2027830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a:t>
            </a:r>
            <a:endParaRPr lang="en-US" sz="4400" b="1" dirty="0">
              <a:solidFill>
                <a:schemeClr val="bg2">
                  <a:lumMod val="25000"/>
                </a:schemeClr>
              </a:solidFill>
              <a:latin typeface="+mj-lt"/>
            </a:endParaRPr>
          </a:p>
        </p:txBody>
      </p:sp>
      <p:pic>
        <p:nvPicPr>
          <p:cNvPr id="7" name="Picture 6">
            <a:extLst>
              <a:ext uri="{FF2B5EF4-FFF2-40B4-BE49-F238E27FC236}">
                <a16:creationId xmlns:a16="http://schemas.microsoft.com/office/drawing/2014/main" id="{25356AC9-55CF-CFDF-D2EF-234BA4DD483E}"/>
              </a:ext>
            </a:extLst>
          </p:cNvPr>
          <p:cNvPicPr>
            <a:picLocks noChangeAspect="1"/>
          </p:cNvPicPr>
          <p:nvPr/>
        </p:nvPicPr>
        <p:blipFill>
          <a:blip r:embed="rId2"/>
          <a:stretch>
            <a:fillRect/>
          </a:stretch>
        </p:blipFill>
        <p:spPr>
          <a:xfrm>
            <a:off x="82816" y="1563328"/>
            <a:ext cx="6127011" cy="4591665"/>
          </a:xfrm>
          <a:prstGeom prst="rect">
            <a:avLst/>
          </a:prstGeom>
        </p:spPr>
      </p:pic>
      <p:pic>
        <p:nvPicPr>
          <p:cNvPr id="18" name="Picture 17">
            <a:extLst>
              <a:ext uri="{FF2B5EF4-FFF2-40B4-BE49-F238E27FC236}">
                <a16:creationId xmlns:a16="http://schemas.microsoft.com/office/drawing/2014/main" id="{124E00FC-6D4B-8A98-6CDB-095956D6F4C0}"/>
              </a:ext>
            </a:extLst>
          </p:cNvPr>
          <p:cNvPicPr>
            <a:picLocks noChangeAspect="1"/>
          </p:cNvPicPr>
          <p:nvPr/>
        </p:nvPicPr>
        <p:blipFill>
          <a:blip r:embed="rId3"/>
          <a:stretch>
            <a:fillRect/>
          </a:stretch>
        </p:blipFill>
        <p:spPr>
          <a:xfrm>
            <a:off x="6858947" y="2042626"/>
            <a:ext cx="3665538" cy="3421677"/>
          </a:xfrm>
          <a:prstGeom prst="rect">
            <a:avLst/>
          </a:prstGeom>
        </p:spPr>
      </p:pic>
    </p:spTree>
    <p:extLst>
      <p:ext uri="{BB962C8B-B14F-4D97-AF65-F5344CB8AC3E}">
        <p14:creationId xmlns:p14="http://schemas.microsoft.com/office/powerpoint/2010/main" val="3848111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a:t>
            </a:r>
            <a:endParaRPr lang="en-US" sz="4400" b="1" dirty="0">
              <a:solidFill>
                <a:schemeClr val="bg2">
                  <a:lumMod val="25000"/>
                </a:schemeClr>
              </a:solidFill>
              <a:latin typeface="+mj-lt"/>
            </a:endParaRPr>
          </a:p>
        </p:txBody>
      </p:sp>
      <p:pic>
        <p:nvPicPr>
          <p:cNvPr id="4" name="Picture 3">
            <a:extLst>
              <a:ext uri="{FF2B5EF4-FFF2-40B4-BE49-F238E27FC236}">
                <a16:creationId xmlns:a16="http://schemas.microsoft.com/office/drawing/2014/main" id="{A638348E-5848-D94C-B9BB-A35C6E75C3F6}"/>
              </a:ext>
            </a:extLst>
          </p:cNvPr>
          <p:cNvPicPr>
            <a:picLocks noChangeAspect="1"/>
          </p:cNvPicPr>
          <p:nvPr/>
        </p:nvPicPr>
        <p:blipFill>
          <a:blip r:embed="rId2"/>
          <a:stretch>
            <a:fillRect/>
          </a:stretch>
        </p:blipFill>
        <p:spPr>
          <a:xfrm>
            <a:off x="954743" y="2102205"/>
            <a:ext cx="4953429" cy="1732376"/>
          </a:xfrm>
          <a:prstGeom prst="rect">
            <a:avLst/>
          </a:prstGeom>
        </p:spPr>
      </p:pic>
      <p:sp>
        <p:nvSpPr>
          <p:cNvPr id="6" name="TextBox 5">
            <a:extLst>
              <a:ext uri="{FF2B5EF4-FFF2-40B4-BE49-F238E27FC236}">
                <a16:creationId xmlns:a16="http://schemas.microsoft.com/office/drawing/2014/main" id="{45542BDE-B301-EFD5-E8A9-44EC0BBD9FE3}"/>
              </a:ext>
            </a:extLst>
          </p:cNvPr>
          <p:cNvSpPr txBox="1"/>
          <p:nvPr/>
        </p:nvSpPr>
        <p:spPr>
          <a:xfrm>
            <a:off x="1258529" y="4247535"/>
            <a:ext cx="9783097" cy="923330"/>
          </a:xfrm>
          <a:prstGeom prst="rect">
            <a:avLst/>
          </a:prstGeom>
          <a:noFill/>
        </p:spPr>
        <p:txBody>
          <a:bodyPr wrap="square" rtlCol="0">
            <a:spAutoFit/>
          </a:bodyPr>
          <a:lstStyle/>
          <a:p>
            <a:pPr marL="285750" indent="-285750">
              <a:buFont typeface="Arial" panose="020B0604020202020204" pitchFamily="34" charset="0"/>
              <a:buChar char="•"/>
            </a:pPr>
            <a:r>
              <a:rPr lang="en-IN" dirty="0"/>
              <a:t>Pink Cab has a share of 12 % in profit, while yellow cab has 88%.</a:t>
            </a:r>
          </a:p>
          <a:p>
            <a:pPr marL="285750" indent="-285750">
              <a:buFont typeface="Arial" panose="020B0604020202020204" pitchFamily="34" charset="0"/>
              <a:buChar char="•"/>
            </a:pPr>
            <a:r>
              <a:rPr lang="en-IN" dirty="0"/>
              <a:t>The profit per ride for pink cab is 62 whereas it is more than double for the yellow cab (147)</a:t>
            </a:r>
          </a:p>
          <a:p>
            <a:pPr marL="285750" indent="-285750">
              <a:buFont typeface="Arial" panose="020B0604020202020204" pitchFamily="34" charset="0"/>
              <a:buChar char="•"/>
            </a:pPr>
            <a:r>
              <a:rPr lang="en-IN" dirty="0"/>
              <a:t>New York city generates the largest profit</a:t>
            </a:r>
          </a:p>
        </p:txBody>
      </p:sp>
    </p:spTree>
    <p:extLst>
      <p:ext uri="{BB962C8B-B14F-4D97-AF65-F5344CB8AC3E}">
        <p14:creationId xmlns:p14="http://schemas.microsoft.com/office/powerpoint/2010/main" val="4049481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Travel Frequency</a:t>
            </a:r>
            <a:endParaRPr lang="en-US" sz="4400" b="1" dirty="0">
              <a:solidFill>
                <a:schemeClr val="bg2">
                  <a:lumMod val="25000"/>
                </a:schemeClr>
              </a:solidFill>
              <a:latin typeface="+mj-lt"/>
            </a:endParaRPr>
          </a:p>
        </p:txBody>
      </p:sp>
      <p:pic>
        <p:nvPicPr>
          <p:cNvPr id="5" name="Picture 4">
            <a:extLst>
              <a:ext uri="{FF2B5EF4-FFF2-40B4-BE49-F238E27FC236}">
                <a16:creationId xmlns:a16="http://schemas.microsoft.com/office/drawing/2014/main" id="{BC23FF94-2279-64F7-91C6-F826776F683E}"/>
              </a:ext>
            </a:extLst>
          </p:cNvPr>
          <p:cNvPicPr>
            <a:picLocks noChangeAspect="1"/>
          </p:cNvPicPr>
          <p:nvPr/>
        </p:nvPicPr>
        <p:blipFill>
          <a:blip r:embed="rId2"/>
          <a:stretch>
            <a:fillRect/>
          </a:stretch>
        </p:blipFill>
        <p:spPr>
          <a:xfrm>
            <a:off x="491613" y="1466680"/>
            <a:ext cx="10363199" cy="3924640"/>
          </a:xfrm>
          <a:prstGeom prst="rect">
            <a:avLst/>
          </a:prstGeom>
        </p:spPr>
      </p:pic>
      <p:sp>
        <p:nvSpPr>
          <p:cNvPr id="7" name="TextBox 6">
            <a:extLst>
              <a:ext uri="{FF2B5EF4-FFF2-40B4-BE49-F238E27FC236}">
                <a16:creationId xmlns:a16="http://schemas.microsoft.com/office/drawing/2014/main" id="{1EA5F72F-7E66-9FFD-1229-BA11D74DDDF4}"/>
              </a:ext>
            </a:extLst>
          </p:cNvPr>
          <p:cNvSpPr txBox="1"/>
          <p:nvPr/>
        </p:nvSpPr>
        <p:spPr>
          <a:xfrm>
            <a:off x="1317522" y="5909187"/>
            <a:ext cx="9792929" cy="646331"/>
          </a:xfrm>
          <a:prstGeom prst="rect">
            <a:avLst/>
          </a:prstGeom>
          <a:noFill/>
        </p:spPr>
        <p:txBody>
          <a:bodyPr wrap="square" rtlCol="0">
            <a:spAutoFit/>
          </a:bodyPr>
          <a:lstStyle/>
          <a:p>
            <a:pPr marL="285750" indent="-285750">
              <a:buFont typeface="Arial" panose="020B0604020202020204" pitchFamily="34" charset="0"/>
              <a:buChar char="•"/>
            </a:pPr>
            <a:r>
              <a:rPr lang="en-IN" dirty="0"/>
              <a:t>The number of cab usage increases from February to December, with December being the Holiday season seeing the maximum usage</a:t>
            </a:r>
          </a:p>
        </p:txBody>
      </p:sp>
    </p:spTree>
    <p:extLst>
      <p:ext uri="{BB962C8B-B14F-4D97-AF65-F5344CB8AC3E}">
        <p14:creationId xmlns:p14="http://schemas.microsoft.com/office/powerpoint/2010/main" val="4049345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Travel Frequency</a:t>
            </a:r>
            <a:endParaRPr lang="en-US" sz="4400" b="1" dirty="0">
              <a:solidFill>
                <a:schemeClr val="bg2">
                  <a:lumMod val="25000"/>
                </a:schemeClr>
              </a:solidFill>
              <a:latin typeface="+mj-lt"/>
            </a:endParaRPr>
          </a:p>
        </p:txBody>
      </p:sp>
      <p:pic>
        <p:nvPicPr>
          <p:cNvPr id="4" name="Picture 3">
            <a:extLst>
              <a:ext uri="{FF2B5EF4-FFF2-40B4-BE49-F238E27FC236}">
                <a16:creationId xmlns:a16="http://schemas.microsoft.com/office/drawing/2014/main" id="{60210ADE-6430-1A61-F2AA-D72A5001CA7B}"/>
              </a:ext>
            </a:extLst>
          </p:cNvPr>
          <p:cNvPicPr>
            <a:picLocks noChangeAspect="1"/>
          </p:cNvPicPr>
          <p:nvPr/>
        </p:nvPicPr>
        <p:blipFill>
          <a:blip r:embed="rId2"/>
          <a:stretch>
            <a:fillRect/>
          </a:stretch>
        </p:blipFill>
        <p:spPr>
          <a:xfrm>
            <a:off x="176981" y="1833051"/>
            <a:ext cx="5417574" cy="2719283"/>
          </a:xfrm>
          <a:prstGeom prst="rect">
            <a:avLst/>
          </a:prstGeom>
        </p:spPr>
      </p:pic>
      <p:pic>
        <p:nvPicPr>
          <p:cNvPr id="8" name="Picture 7">
            <a:extLst>
              <a:ext uri="{FF2B5EF4-FFF2-40B4-BE49-F238E27FC236}">
                <a16:creationId xmlns:a16="http://schemas.microsoft.com/office/drawing/2014/main" id="{75D6E95B-AC75-1F47-C470-5E083AD9D52F}"/>
              </a:ext>
            </a:extLst>
          </p:cNvPr>
          <p:cNvPicPr>
            <a:picLocks noChangeAspect="1"/>
          </p:cNvPicPr>
          <p:nvPr/>
        </p:nvPicPr>
        <p:blipFill>
          <a:blip r:embed="rId3"/>
          <a:stretch>
            <a:fillRect/>
          </a:stretch>
        </p:blipFill>
        <p:spPr>
          <a:xfrm>
            <a:off x="5928851" y="1465007"/>
            <a:ext cx="6371303" cy="2920182"/>
          </a:xfrm>
          <a:prstGeom prst="rect">
            <a:avLst/>
          </a:prstGeom>
        </p:spPr>
      </p:pic>
      <p:sp>
        <p:nvSpPr>
          <p:cNvPr id="9" name="TextBox 8">
            <a:extLst>
              <a:ext uri="{FF2B5EF4-FFF2-40B4-BE49-F238E27FC236}">
                <a16:creationId xmlns:a16="http://schemas.microsoft.com/office/drawing/2014/main" id="{C76A5923-91ED-479C-0C01-62C7C623C52E}"/>
              </a:ext>
            </a:extLst>
          </p:cNvPr>
          <p:cNvSpPr txBox="1"/>
          <p:nvPr/>
        </p:nvSpPr>
        <p:spPr>
          <a:xfrm>
            <a:off x="762000" y="4935794"/>
            <a:ext cx="10938387" cy="923330"/>
          </a:xfrm>
          <a:prstGeom prst="rect">
            <a:avLst/>
          </a:prstGeom>
          <a:noFill/>
        </p:spPr>
        <p:txBody>
          <a:bodyPr wrap="square" rtlCol="0">
            <a:spAutoFit/>
          </a:bodyPr>
          <a:lstStyle/>
          <a:p>
            <a:pPr marL="285750" indent="-285750">
              <a:buFont typeface="Arial" panose="020B0604020202020204" pitchFamily="34" charset="0"/>
              <a:buChar char="•"/>
            </a:pPr>
            <a:r>
              <a:rPr lang="en-IN" dirty="0"/>
              <a:t>The travel frequency shows a similar pattern as that of the overview for the individual cab companies as well.</a:t>
            </a:r>
          </a:p>
          <a:p>
            <a:pPr marL="285750" indent="-285750">
              <a:buFont typeface="Arial" panose="020B0604020202020204" pitchFamily="34" charset="0"/>
              <a:buChar char="•"/>
            </a:pPr>
            <a:r>
              <a:rPr lang="en-IN" dirty="0"/>
              <a:t>The yearly usage shows a slightly low decline in 2018 than that of 2017 for the yellow cab.</a:t>
            </a:r>
          </a:p>
          <a:p>
            <a:pPr marL="285750" indent="-285750">
              <a:buFont typeface="Arial" panose="020B0604020202020204" pitchFamily="34" charset="0"/>
              <a:buChar char="•"/>
            </a:pPr>
            <a:r>
              <a:rPr lang="en-IN" dirty="0"/>
              <a:t>There is a slow steady increase in the usage of the pink cab.</a:t>
            </a:r>
          </a:p>
        </p:txBody>
      </p:sp>
    </p:spTree>
    <p:extLst>
      <p:ext uri="{BB962C8B-B14F-4D97-AF65-F5344CB8AC3E}">
        <p14:creationId xmlns:p14="http://schemas.microsoft.com/office/powerpoint/2010/main" val="249375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2831</TotalTime>
  <Words>1049</Words>
  <Application>Microsoft Office PowerPoint</Application>
  <PresentationFormat>Widescreen</PresentationFormat>
  <Paragraphs>104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Courier New</vt:lpstr>
      <vt:lpstr>Office Theme</vt:lpstr>
      <vt:lpstr>PowerPoint Presentation</vt:lpstr>
      <vt:lpstr>Background –G2M(cab industry) case study</vt:lpstr>
      <vt:lpstr>Data Exploration</vt:lpstr>
      <vt:lpstr>Cab Users Count</vt:lpstr>
      <vt:lpstr>Cab Users Count</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anju paul</cp:lastModifiedBy>
  <cp:revision>161</cp:revision>
  <cp:lastPrinted>2019-08-24T08:13:50Z</cp:lastPrinted>
  <dcterms:created xsi:type="dcterms:W3CDTF">2019-08-19T15:39:24Z</dcterms:created>
  <dcterms:modified xsi:type="dcterms:W3CDTF">2022-06-17T20:30:18Z</dcterms:modified>
</cp:coreProperties>
</file>