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301" r:id="rId7"/>
    <p:sldId id="302" r:id="rId8"/>
    <p:sldId id="273" r:id="rId9"/>
    <p:sldId id="303" r:id="rId10"/>
    <p:sldId id="304" r:id="rId11"/>
    <p:sldId id="305" r:id="rId12"/>
    <p:sldId id="29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56"/>
  </p:normalViewPr>
  <p:slideViewPr>
    <p:cSldViewPr snapToGrid="0">
      <p:cViewPr varScale="1">
        <p:scale>
          <a:sx n="86" d="100"/>
          <a:sy n="86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784412" y="2325467"/>
            <a:ext cx="8277972" cy="175432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HEALTH CARE – DRUG PERSISTENCY</a:t>
            </a:r>
          </a:p>
          <a:p>
            <a:endParaRPr lang="en-US" sz="4000" dirty="0"/>
          </a:p>
          <a:p>
            <a:r>
              <a:rPr lang="en-US" sz="2800" b="1" dirty="0">
                <a:solidFill>
                  <a:srgbClr val="FF6600"/>
                </a:solidFill>
              </a:rPr>
              <a:t>20</a:t>
            </a:r>
            <a:r>
              <a:rPr lang="en-US" sz="2800" b="1" baseline="30000" dirty="0">
                <a:solidFill>
                  <a:srgbClr val="FF6600"/>
                </a:solidFill>
              </a:rPr>
              <a:t>TH</a:t>
            </a:r>
            <a:r>
              <a:rPr lang="en-US" sz="2800" b="1" dirty="0">
                <a:solidFill>
                  <a:srgbClr val="FF6600"/>
                </a:solidFill>
              </a:rPr>
              <a:t> AUGUST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2FB6-91FA-40DA-9E47-1EE8C28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7"/>
            <a:ext cx="6414052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Proposed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2DA9C-1E00-D4B0-8438-40ED9DD01C65}"/>
              </a:ext>
            </a:extLst>
          </p:cNvPr>
          <p:cNvSpPr txBox="1"/>
          <p:nvPr/>
        </p:nvSpPr>
        <p:spPr>
          <a:xfrm>
            <a:off x="2121764" y="2092515"/>
            <a:ext cx="8025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proposed model is Random Forest Classifier.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Accuracy: </a:t>
            </a:r>
            <a:r>
              <a:rPr lang="en-IN" dirty="0">
                <a:effectLst/>
              </a:rPr>
              <a:t>0.769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Sensitivity: 0.448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Specificity:0.912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AUC Value:0.803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F1 Score:0.752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82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2FB6-91FA-40DA-9E47-1EE8C28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7"/>
            <a:ext cx="6414052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Prediction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2DA9C-1E00-D4B0-8438-40ED9DD01C65}"/>
              </a:ext>
            </a:extLst>
          </p:cNvPr>
          <p:cNvSpPr txBox="1"/>
          <p:nvPr/>
        </p:nvSpPr>
        <p:spPr>
          <a:xfrm>
            <a:off x="2121764" y="2092515"/>
            <a:ext cx="8025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Inputs a series of 6 values (Assumption: Input happens after 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Apply Standard Scaler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Input to RFC model to predict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Convert the numerical output to Categorical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1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5F07-E31E-4CD9-BB23-5011DBFE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5" y="681037"/>
            <a:ext cx="6533322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6CC2-C334-47B4-A968-54987BBA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From various Classification models, Random Forest Classifier was chosen based on the various parameter values. </a:t>
            </a:r>
          </a:p>
          <a:p>
            <a:r>
              <a:rPr lang="en-US" dirty="0"/>
              <a:t>It has the highest accuracy of 76.9</a:t>
            </a:r>
          </a:p>
          <a:p>
            <a:r>
              <a:rPr lang="en-US" dirty="0"/>
              <a:t>This could be the efficient model for the automation of the prediction of persistent or non-persistent drugs.</a:t>
            </a:r>
          </a:p>
        </p:txBody>
      </p:sp>
    </p:spTree>
    <p:extLst>
      <p:ext uri="{BB962C8B-B14F-4D97-AF65-F5344CB8AC3E}">
        <p14:creationId xmlns:p14="http://schemas.microsoft.com/office/powerpoint/2010/main" val="170023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9D7A-A944-4DC1-A509-51FBE7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7" y="675861"/>
            <a:ext cx="6440557" cy="914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E156-7A5C-459C-9DB8-9E378C59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9" y="2531165"/>
            <a:ext cx="9157252" cy="18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One of the challenge for all Pharmaceutical companies is to understand the persistency of drug as per the physician prescription.</a:t>
            </a:r>
          </a:p>
          <a:p>
            <a:pPr marL="0" indent="0">
              <a:buNone/>
            </a:pPr>
            <a:r>
              <a:rPr lang="en-US" sz="2400" dirty="0"/>
              <a:t>To solve this problem,  ABC pharma company is seeking to automate this process of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72465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8A77-2CF7-404F-964F-8B69EB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5" y="589722"/>
            <a:ext cx="6440557" cy="9939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C9E2-154C-46BD-8643-29758612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5" y="2557669"/>
            <a:ext cx="9104244" cy="2716696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To understand the persistency of a drug as per the prescription given by the physician is an important question faced by pharmaceutical companies.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The problem here is to build a classification model to understand the persistency (persistent or not) of a drug for the given dataset.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897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5BD-4078-48B1-BB22-E6D614D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81038"/>
            <a:ext cx="6400800" cy="93572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120E-FBE0-4856-9EC8-9FEB96CD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166151"/>
            <a:ext cx="9077739" cy="401081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Linear</a:t>
            </a:r>
          </a:p>
          <a:p>
            <a:pPr lvl="1"/>
            <a:r>
              <a:rPr lang="en-US" sz="2000" dirty="0"/>
              <a:t>Logistic Regression – Linear</a:t>
            </a:r>
          </a:p>
          <a:p>
            <a:pPr lvl="1"/>
            <a:r>
              <a:rPr lang="en-US" sz="2000" dirty="0"/>
              <a:t>Support Vector Classifier</a:t>
            </a:r>
          </a:p>
          <a:p>
            <a:pPr lvl="1"/>
            <a:r>
              <a:rPr lang="en-US" sz="2000" dirty="0"/>
              <a:t>Naïve Bayes</a:t>
            </a:r>
          </a:p>
          <a:p>
            <a:pPr lvl="1"/>
            <a:r>
              <a:rPr lang="en-US" sz="2000" dirty="0"/>
              <a:t>K-Nearest Neighbors</a:t>
            </a:r>
          </a:p>
          <a:p>
            <a:pPr lvl="1"/>
            <a:r>
              <a:rPr lang="en-US" sz="2000" dirty="0"/>
              <a:t>Decision Tree</a:t>
            </a:r>
          </a:p>
          <a:p>
            <a:r>
              <a:rPr lang="en-US" sz="2400" dirty="0"/>
              <a:t>Ensemble Bagging</a:t>
            </a:r>
          </a:p>
          <a:p>
            <a:pPr lvl="1"/>
            <a:r>
              <a:rPr lang="en-US" sz="2000" dirty="0"/>
              <a:t>Random Forest</a:t>
            </a:r>
          </a:p>
          <a:p>
            <a:r>
              <a:rPr lang="en-US" sz="2400" dirty="0"/>
              <a:t>Boosting</a:t>
            </a:r>
          </a:p>
          <a:p>
            <a:pPr lvl="1"/>
            <a:r>
              <a:rPr lang="en-US" sz="2000" dirty="0" err="1"/>
              <a:t>Adaboost</a:t>
            </a:r>
            <a:endParaRPr lang="en-US" sz="2000" dirty="0"/>
          </a:p>
          <a:p>
            <a:pPr lvl="1"/>
            <a:r>
              <a:rPr lang="en-US" sz="2000" dirty="0" err="1"/>
              <a:t>XGBoost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58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0B51-A728-4977-80FF-339E5227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8"/>
            <a:ext cx="6440556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Tools Used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0283-D1DD-4DE9-846E-253BE419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92785"/>
            <a:ext cx="9157252" cy="3984178"/>
          </a:xfrm>
        </p:spPr>
        <p:txBody>
          <a:bodyPr>
            <a:normAutofit/>
          </a:bodyPr>
          <a:lstStyle/>
          <a:p>
            <a:r>
              <a:rPr lang="en-US" sz="2400" dirty="0"/>
              <a:t>Accuracy Score</a:t>
            </a:r>
          </a:p>
          <a:p>
            <a:r>
              <a:rPr lang="en-US" sz="2400" dirty="0"/>
              <a:t>Confusion Matrix</a:t>
            </a:r>
          </a:p>
          <a:p>
            <a:r>
              <a:rPr lang="en-US" sz="2400" dirty="0"/>
              <a:t>Classification Report</a:t>
            </a:r>
          </a:p>
          <a:p>
            <a:r>
              <a:rPr lang="en-US" sz="2400" dirty="0"/>
              <a:t>Specificity, Sensitivity</a:t>
            </a:r>
          </a:p>
          <a:p>
            <a:r>
              <a:rPr lang="en-US" sz="2400" dirty="0"/>
              <a:t>Receiver Operating Characteristics (ROC) Curve</a:t>
            </a:r>
          </a:p>
          <a:p>
            <a:r>
              <a:rPr lang="en-US" sz="2400" dirty="0"/>
              <a:t>Precision Recall Curve</a:t>
            </a:r>
          </a:p>
          <a:p>
            <a:r>
              <a:rPr lang="en-US" sz="2400" dirty="0"/>
              <a:t>AUC Value</a:t>
            </a:r>
          </a:p>
          <a:p>
            <a:r>
              <a:rPr lang="en-US" sz="2400" dirty="0"/>
              <a:t>F1 Score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12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2FB6-91FA-40DA-9E47-1EE8C28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7"/>
            <a:ext cx="6414052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ROC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2DA9C-1E00-D4B0-8438-40ED9DD01C65}"/>
              </a:ext>
            </a:extLst>
          </p:cNvPr>
          <p:cNvSpPr txBox="1"/>
          <p:nvPr/>
        </p:nvSpPr>
        <p:spPr>
          <a:xfrm>
            <a:off x="1518081" y="5643331"/>
            <a:ext cx="97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Classifier and </a:t>
            </a:r>
            <a:r>
              <a:rPr lang="en-US" dirty="0" err="1"/>
              <a:t>Adaboost</a:t>
            </a:r>
            <a:r>
              <a:rPr lang="en-US" dirty="0"/>
              <a:t> has similar Curve.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B986D-EF59-B8A7-0BC8-552C8F6A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09" y="1719262"/>
            <a:ext cx="8913181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0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2FB6-91FA-40DA-9E47-1EE8C28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7"/>
            <a:ext cx="6414052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Precision-Recall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C71C9-BEAA-01EE-3AFB-320A5E8D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75" y="1685925"/>
            <a:ext cx="9721049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2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2FB6-91FA-40DA-9E47-1EE8C28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7"/>
            <a:ext cx="6414052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Comparison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E26F9-9248-FD84-A721-7D41CF46D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0" y="1832614"/>
            <a:ext cx="10449019" cy="2447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02DA9C-1E00-D4B0-8438-40ED9DD01C65}"/>
              </a:ext>
            </a:extLst>
          </p:cNvPr>
          <p:cNvSpPr txBox="1"/>
          <p:nvPr/>
        </p:nvSpPr>
        <p:spPr>
          <a:xfrm>
            <a:off x="1260629" y="4634144"/>
            <a:ext cx="97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model from the above values is Random Forest Classifier.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56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2FB6-91FA-40DA-9E47-1EE8C28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7"/>
            <a:ext cx="6414052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Comparison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2DA9C-1E00-D4B0-8438-40ED9DD01C65}"/>
              </a:ext>
            </a:extLst>
          </p:cNvPr>
          <p:cNvSpPr txBox="1"/>
          <p:nvPr/>
        </p:nvSpPr>
        <p:spPr>
          <a:xfrm>
            <a:off x="1526959" y="5989813"/>
            <a:ext cx="97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model from the above values is Random Forest Classifier.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FCEEE-A2CB-0988-0071-483FAE44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4" y="2046217"/>
            <a:ext cx="10386874" cy="394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1033</TotalTime>
  <Words>297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Background</vt:lpstr>
      <vt:lpstr>Problem Statement</vt:lpstr>
      <vt:lpstr>Models </vt:lpstr>
      <vt:lpstr>Tools Used for Comparison</vt:lpstr>
      <vt:lpstr>ROC CURVE</vt:lpstr>
      <vt:lpstr>Precision-Recall CURVE</vt:lpstr>
      <vt:lpstr>Comparison Matrix</vt:lpstr>
      <vt:lpstr>Comparison Matrix</vt:lpstr>
      <vt:lpstr>Proposed Model</vt:lpstr>
      <vt:lpstr>Prediction System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 Okello</dc:creator>
  <cp:lastModifiedBy>anju paul</cp:lastModifiedBy>
  <cp:revision>85</cp:revision>
  <dcterms:created xsi:type="dcterms:W3CDTF">2021-09-28T07:05:04Z</dcterms:created>
  <dcterms:modified xsi:type="dcterms:W3CDTF">2022-08-20T00:29:06Z</dcterms:modified>
</cp:coreProperties>
</file>