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1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AB100-DATA%20ANALYTICS\DAPROJECT\Group_3_cleaned_data_pivot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[Group_3_cleaned_data_pivotchart.xlsx]Pivot!PivotTable1</c:name>
    <c:fmtId val="2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Sum of is_canceled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Pivot!$A$4:$A$33</c:f>
              <c:multiLvlStrCache>
                <c:ptCount val="26"/>
                <c:lvl>
                  <c:pt idx="0">
                    <c:v>July</c:v>
                  </c:pt>
                  <c:pt idx="1">
                    <c:v>August</c:v>
                  </c:pt>
                  <c:pt idx="2">
                    <c:v>September</c:v>
                  </c:pt>
                  <c:pt idx="3">
                    <c:v>October</c:v>
                  </c:pt>
                  <c:pt idx="4">
                    <c:v>November</c:v>
                  </c:pt>
                  <c:pt idx="5">
                    <c:v>December</c:v>
                  </c:pt>
                  <c:pt idx="6">
                    <c:v>January</c:v>
                  </c:pt>
                  <c:pt idx="7">
                    <c:v>February</c:v>
                  </c:pt>
                  <c:pt idx="8">
                    <c:v>March</c:v>
                  </c:pt>
                  <c:pt idx="9">
                    <c:v>April</c:v>
                  </c:pt>
                  <c:pt idx="10">
                    <c:v>May</c:v>
                  </c:pt>
                  <c:pt idx="11">
                    <c:v>June</c:v>
                  </c:pt>
                  <c:pt idx="12">
                    <c:v>July</c:v>
                  </c:pt>
                  <c:pt idx="13">
                    <c:v>August</c:v>
                  </c:pt>
                  <c:pt idx="14">
                    <c:v>September</c:v>
                  </c:pt>
                  <c:pt idx="15">
                    <c:v>October</c:v>
                  </c:pt>
                  <c:pt idx="16">
                    <c:v>November</c:v>
                  </c:pt>
                  <c:pt idx="17">
                    <c:v>December</c:v>
                  </c:pt>
                  <c:pt idx="18">
                    <c:v>January</c:v>
                  </c:pt>
                  <c:pt idx="19">
                    <c:v>February</c:v>
                  </c:pt>
                  <c:pt idx="20">
                    <c:v>March</c:v>
                  </c:pt>
                  <c:pt idx="21">
                    <c:v>April</c:v>
                  </c:pt>
                  <c:pt idx="22">
                    <c:v>May</c:v>
                  </c:pt>
                  <c:pt idx="23">
                    <c:v>June</c:v>
                  </c:pt>
                  <c:pt idx="24">
                    <c:v>July</c:v>
                  </c:pt>
                  <c:pt idx="25">
                    <c:v>August</c:v>
                  </c:pt>
                </c:lvl>
                <c:lvl>
                  <c:pt idx="0">
                    <c:v>2015</c:v>
                  </c:pt>
                  <c:pt idx="6">
                    <c:v>2016</c:v>
                  </c:pt>
                  <c:pt idx="18">
                    <c:v>2017</c:v>
                  </c:pt>
                </c:lvl>
              </c:multiLvlStrCache>
            </c:multiLvlStrRef>
          </c:cat>
          <c:val>
            <c:numRef>
              <c:f>Pivot!$B$4:$B$33</c:f>
              <c:numCache>
                <c:formatCode>General</c:formatCode>
                <c:ptCount val="26"/>
                <c:pt idx="0">
                  <c:v>1254</c:v>
                </c:pt>
                <c:pt idx="1">
                  <c:v>1590</c:v>
                </c:pt>
                <c:pt idx="2">
                  <c:v>2074</c:v>
                </c:pt>
                <c:pt idx="3">
                  <c:v>1705</c:v>
                </c:pt>
                <c:pt idx="4">
                  <c:v>481</c:v>
                </c:pt>
                <c:pt idx="5">
                  <c:v>965</c:v>
                </c:pt>
                <c:pt idx="6">
                  <c:v>550</c:v>
                </c:pt>
                <c:pt idx="7">
                  <c:v>1325</c:v>
                </c:pt>
                <c:pt idx="8">
                  <c:v>1466</c:v>
                </c:pt>
                <c:pt idx="9">
                  <c:v>2052</c:v>
                </c:pt>
                <c:pt idx="10">
                  <c:v>1907</c:v>
                </c:pt>
                <c:pt idx="11">
                  <c:v>2092</c:v>
                </c:pt>
                <c:pt idx="12">
                  <c:v>1489</c:v>
                </c:pt>
                <c:pt idx="13">
                  <c:v>1820</c:v>
                </c:pt>
                <c:pt idx="14">
                  <c:v>2018</c:v>
                </c:pt>
                <c:pt idx="15">
                  <c:v>2504</c:v>
                </c:pt>
                <c:pt idx="16">
                  <c:v>1629</c:v>
                </c:pt>
                <c:pt idx="17">
                  <c:v>1388</c:v>
                </c:pt>
                <c:pt idx="18">
                  <c:v>1245</c:v>
                </c:pt>
                <c:pt idx="19">
                  <c:v>1350</c:v>
                </c:pt>
                <c:pt idx="20">
                  <c:v>1670</c:v>
                </c:pt>
                <c:pt idx="21">
                  <c:v>2452</c:v>
                </c:pt>
                <c:pt idx="22">
                  <c:v>2752</c:v>
                </c:pt>
                <c:pt idx="23">
                  <c:v>2431</c:v>
                </c:pt>
                <c:pt idx="24">
                  <c:v>1977</c:v>
                </c:pt>
                <c:pt idx="25">
                  <c:v>1802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11-4A2F-8092-0B5683358E22}"/>
            </c:ext>
          </c:extLst>
        </c:ser>
        <c:ser>
          <c:idx val="1"/>
          <c:order val="1"/>
          <c:tx>
            <c:strRef>
              <c:f>Pivot!$C$3</c:f>
              <c:strCache>
                <c:ptCount val="1"/>
                <c:pt idx="0">
                  <c:v>Count of is_canceled2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Pivot!$A$4:$A$33</c:f>
              <c:multiLvlStrCache>
                <c:ptCount val="26"/>
                <c:lvl>
                  <c:pt idx="0">
                    <c:v>July</c:v>
                  </c:pt>
                  <c:pt idx="1">
                    <c:v>August</c:v>
                  </c:pt>
                  <c:pt idx="2">
                    <c:v>September</c:v>
                  </c:pt>
                  <c:pt idx="3">
                    <c:v>October</c:v>
                  </c:pt>
                  <c:pt idx="4">
                    <c:v>November</c:v>
                  </c:pt>
                  <c:pt idx="5">
                    <c:v>December</c:v>
                  </c:pt>
                  <c:pt idx="6">
                    <c:v>January</c:v>
                  </c:pt>
                  <c:pt idx="7">
                    <c:v>February</c:v>
                  </c:pt>
                  <c:pt idx="8">
                    <c:v>March</c:v>
                  </c:pt>
                  <c:pt idx="9">
                    <c:v>April</c:v>
                  </c:pt>
                  <c:pt idx="10">
                    <c:v>May</c:v>
                  </c:pt>
                  <c:pt idx="11">
                    <c:v>June</c:v>
                  </c:pt>
                  <c:pt idx="12">
                    <c:v>July</c:v>
                  </c:pt>
                  <c:pt idx="13">
                    <c:v>August</c:v>
                  </c:pt>
                  <c:pt idx="14">
                    <c:v>September</c:v>
                  </c:pt>
                  <c:pt idx="15">
                    <c:v>October</c:v>
                  </c:pt>
                  <c:pt idx="16">
                    <c:v>November</c:v>
                  </c:pt>
                  <c:pt idx="17">
                    <c:v>December</c:v>
                  </c:pt>
                  <c:pt idx="18">
                    <c:v>January</c:v>
                  </c:pt>
                  <c:pt idx="19">
                    <c:v>February</c:v>
                  </c:pt>
                  <c:pt idx="20">
                    <c:v>March</c:v>
                  </c:pt>
                  <c:pt idx="21">
                    <c:v>April</c:v>
                  </c:pt>
                  <c:pt idx="22">
                    <c:v>May</c:v>
                  </c:pt>
                  <c:pt idx="23">
                    <c:v>June</c:v>
                  </c:pt>
                  <c:pt idx="24">
                    <c:v>July</c:v>
                  </c:pt>
                  <c:pt idx="25">
                    <c:v>August</c:v>
                  </c:pt>
                </c:lvl>
                <c:lvl>
                  <c:pt idx="0">
                    <c:v>2015</c:v>
                  </c:pt>
                  <c:pt idx="6">
                    <c:v>2016</c:v>
                  </c:pt>
                  <c:pt idx="18">
                    <c:v>2017</c:v>
                  </c:pt>
                </c:lvl>
              </c:multiLvlStrCache>
            </c:multiLvlStrRef>
          </c:cat>
          <c:val>
            <c:numRef>
              <c:f>Pivot!$C$4:$C$33</c:f>
              <c:numCache>
                <c:formatCode>General</c:formatCode>
                <c:ptCount val="26"/>
                <c:pt idx="0">
                  <c:v>2712</c:v>
                </c:pt>
                <c:pt idx="1">
                  <c:v>3790</c:v>
                </c:pt>
                <c:pt idx="2">
                  <c:v>5009</c:v>
                </c:pt>
                <c:pt idx="3">
                  <c:v>4824</c:v>
                </c:pt>
                <c:pt idx="4">
                  <c:v>2274</c:v>
                </c:pt>
                <c:pt idx="5">
                  <c:v>2795</c:v>
                </c:pt>
                <c:pt idx="6">
                  <c:v>2183</c:v>
                </c:pt>
                <c:pt idx="7">
                  <c:v>3819</c:v>
                </c:pt>
                <c:pt idx="8">
                  <c:v>4738</c:v>
                </c:pt>
                <c:pt idx="9">
                  <c:v>5346</c:v>
                </c:pt>
                <c:pt idx="10">
                  <c:v>5367</c:v>
                </c:pt>
                <c:pt idx="11">
                  <c:v>5227</c:v>
                </c:pt>
                <c:pt idx="12">
                  <c:v>4506</c:v>
                </c:pt>
                <c:pt idx="13">
                  <c:v>5011</c:v>
                </c:pt>
                <c:pt idx="14">
                  <c:v>5342</c:v>
                </c:pt>
                <c:pt idx="15">
                  <c:v>6105</c:v>
                </c:pt>
                <c:pt idx="16">
                  <c:v>4367</c:v>
                </c:pt>
                <c:pt idx="17">
                  <c:v>3761</c:v>
                </c:pt>
                <c:pt idx="18">
                  <c:v>3618</c:v>
                </c:pt>
                <c:pt idx="19">
                  <c:v>4101</c:v>
                </c:pt>
                <c:pt idx="20">
                  <c:v>4901</c:v>
                </c:pt>
                <c:pt idx="21">
                  <c:v>5607</c:v>
                </c:pt>
                <c:pt idx="22">
                  <c:v>6243</c:v>
                </c:pt>
                <c:pt idx="23">
                  <c:v>5592</c:v>
                </c:pt>
                <c:pt idx="24">
                  <c:v>5262</c:v>
                </c:pt>
                <c:pt idx="25">
                  <c:v>4871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11-4A2F-8092-0B5683358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4697455"/>
        <c:axId val="1964698415"/>
      </c:barChart>
      <c:catAx>
        <c:axId val="1964697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4698415"/>
        <c:crosses val="autoZero"/>
        <c:auto val="1"/>
        <c:lblAlgn val="ctr"/>
        <c:lblOffset val="100"/>
        <c:noMultiLvlLbl val="0"/>
      </c:catAx>
      <c:valAx>
        <c:axId val="1964698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4697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93AC-24BC-D939-83D5-F38727D4D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3519B-ECEB-6BA8-F18B-557FAABD7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BCCEB-E63B-54A1-0A41-FC5F9A98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521F-2540-1026-9018-0DC86F20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B15A-BA9C-CF28-FF6E-993E7008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46E5-BBE4-FBA3-6B2D-F7295A8C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A6B89-4702-123A-D3DA-75964877C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592E-06E9-4C7C-E9C1-C05EED96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3EB2-15C0-1F1F-3A50-E05FBD0A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0748-EB37-DDEB-8ADC-0AB50E09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40BBD-0327-58DE-91AE-893163E97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45C4E-5A0D-317F-8023-24C783B53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B53F9-4FDA-E0C2-EC88-4D33F0A5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07E23-9E26-73FB-07A8-0C666F40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F320-8149-B9B6-BC09-EE9283F2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D3C2-D4A9-DE8C-0C5A-03F69034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E83C6-824F-B4FA-FA9D-E67804197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E2D4-F2C8-02EC-7D35-B1B58450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B4E15-27F2-47C2-50A7-91674374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6DC0B-A411-BFE8-BE9F-C191B470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F0A0-2306-A318-923C-D9E24ABF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0266C-9C8F-3C56-47E4-69057E94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BA31-BF3B-94CF-574D-C2186BC7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0A9E-C231-FF1C-EB3E-9E13F8AB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F3E0-D172-D367-BF98-D7E2D5C0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8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304B-8829-A669-A1C5-654659EA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5F48-B6AF-706E-F499-D20E0529C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6E7FB-8FC9-CB15-E2B7-8984B0BD1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54EAC-F195-BD21-12C1-55DCA396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7719D-0EAE-0519-DED4-8EA8FE90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CCE0-E07E-595F-C1CC-47D4F45D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F1A5-57F0-6CEE-D819-839650F1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1EBB2-D86D-075F-B026-4AFA899F5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642EC-8D7E-A5AE-4CF5-E21C62C88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556C0-2E5D-1D5D-2011-AC3902073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0BCCF-D25F-A905-C30E-64E40A92F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086D1-CE6D-8E1B-81EA-28C878C8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558A7-E602-AAA4-93B0-C22CADBC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9CBDF-FE90-1824-DCBF-C4B163F4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A97F-6CC7-AC68-3D8A-369BEBC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6CB96-AF48-172C-C9F3-E3697CC0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9C14C-3122-EA37-DFDF-BC3F2606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19B9F-DD5A-0B2B-5C94-66AD5B75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8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AEC81-F0E0-0D56-635D-7967D33A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478BD-7217-4E66-DACF-CDE4DDDD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8E132-ED28-0E82-2E15-416444BC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4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B3D6-BD33-6D3D-BBD1-FC0328AD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8271-C2AF-E986-6E5D-79832217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68C9C-B621-F641-8F5F-19E09C78B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AC9EF-A019-BC53-2DD5-3259A485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BDB70-BBE6-DDF3-37AA-DF84F8A4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8F81C-EAD6-3F43-318F-CA0A2DF9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8924-1659-2F23-1964-C4505684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48653-04FA-4B6F-ABA3-82036B6DE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72739-435D-0151-5500-D97BAB934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B49FD-C38C-658C-275E-95E422E6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AAF53-49D2-C5EB-9229-8D77FBE1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006DF-F017-D49A-660A-E5F43E30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D3FB3-4F29-BE66-A0BD-5B6EB222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819B7-26EF-ACAF-4408-D1F4D1C5B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0EC7-9E57-7BEA-F266-41EAB9F9F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F948B-E26D-B0C0-A344-7880413D3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93B06-A380-D938-C619-9B7E0C6D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9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otel with a tree and a sign&#10;&#10;Description automatically generated">
            <a:extLst>
              <a:ext uri="{FF2B5EF4-FFF2-40B4-BE49-F238E27FC236}">
                <a16:creationId xmlns:a16="http://schemas.microsoft.com/office/drawing/2014/main" id="{CACD5A5E-634F-1CAA-E7BD-3F87DE334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9" b="13267"/>
          <a:stretch/>
        </p:blipFill>
        <p:spPr>
          <a:xfrm>
            <a:off x="2539395" y="0"/>
            <a:ext cx="966964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640B2F-B890-5455-1DAE-5EC378B7F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38" y="1117975"/>
            <a:ext cx="5618074" cy="1651407"/>
          </a:xfrm>
          <a:noFill/>
        </p:spPr>
        <p:txBody>
          <a:bodyPr>
            <a:normAutofit/>
          </a:bodyPr>
          <a:lstStyle/>
          <a:p>
            <a:r>
              <a:rPr lang="en-US" sz="5200" b="1" dirty="0"/>
              <a:t>Hotel Booking Analysis Dashboard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1376E2-3270-C694-4C21-16F1F11D9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456" y="2868138"/>
            <a:ext cx="5991149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Understanding booking cancellation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4D273-7677-BC53-EB0A-893D4E23DFAD}"/>
              </a:ext>
            </a:extLst>
          </p:cNvPr>
          <p:cNvSpPr txBox="1"/>
          <p:nvPr/>
        </p:nvSpPr>
        <p:spPr>
          <a:xfrm>
            <a:off x="162763" y="5267116"/>
            <a:ext cx="61045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Group 3:</a:t>
            </a:r>
          </a:p>
          <a:p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A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iswarya</a:t>
            </a:r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Lakshmi (0856361) </a:t>
            </a:r>
          </a:p>
          <a:p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 George (0830725) </a:t>
            </a:r>
          </a:p>
          <a:p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Kateryna </a:t>
            </a:r>
            <a:r>
              <a:rPr lang="en-CA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Podopryhora</a:t>
            </a:r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(0864222) </a:t>
            </a:r>
          </a:p>
          <a:p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Roshan Joseph (0852827)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896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73FDAAB-DEB7-D975-5779-0B0DEDE0D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6"/>
            <a:ext cx="10905066" cy="436202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CBE3-EDB0-A4E2-DB2D-64D5211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E001E-36AE-2B03-9762-5BFF875AC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One of the four reservations is cancelled.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Majority of the Bookings are through Online platforms.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Most of the customers are new. Only few were preferred for revisiting the hotel.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busiest months are July and August.  Least bookings were made at the start and end of the year.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Average cancellation is higher for rooms in waiting list.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We made a predictive model using Decision tree to predict whether a customer will cancel the booking or not.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0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666D4-2A15-9D53-D062-7D679808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1DE9B-B9E4-01CA-9D2B-8076C0F2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PowerBI essential Training, LinkedIn Learning.</a:t>
            </a:r>
          </a:p>
          <a:p>
            <a:r>
              <a:rPr lang="en-US" dirty="0"/>
              <a:t>https://www.stat.cmu.edu/capstoneresearch/spring2022/315files_s22/team21.html</a:t>
            </a:r>
          </a:p>
        </p:txBody>
      </p:sp>
    </p:spTree>
    <p:extLst>
      <p:ext uri="{BB962C8B-B14F-4D97-AF65-F5344CB8AC3E}">
        <p14:creationId xmlns:p14="http://schemas.microsoft.com/office/powerpoint/2010/main" val="99333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921C-F57C-251E-1942-AB2AE52F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098B-9E89-3C76-8F67-B0B42F5F8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D5468D-9A26-EEE1-CE1F-50A07C0C281D}"/>
              </a:ext>
            </a:extLst>
          </p:cNvPr>
          <p:cNvSpPr/>
          <p:nvPr/>
        </p:nvSpPr>
        <p:spPr>
          <a:xfrm>
            <a:off x="1035695" y="2491273"/>
            <a:ext cx="382555" cy="3265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ADC27-D83D-E5A0-477D-48EDB6607D2A}"/>
              </a:ext>
            </a:extLst>
          </p:cNvPr>
          <p:cNvSpPr txBox="1"/>
          <p:nvPr/>
        </p:nvSpPr>
        <p:spPr>
          <a:xfrm>
            <a:off x="1772814" y="2491273"/>
            <a:ext cx="907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Identify Key Factors</a:t>
            </a:r>
            <a:r>
              <a:rPr lang="en-US" dirty="0"/>
              <a:t>: Determine the factors that significantly influence booking cancellations.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BF4AFB-128F-E68B-DF33-4BD9E3206701}"/>
              </a:ext>
            </a:extLst>
          </p:cNvPr>
          <p:cNvSpPr/>
          <p:nvPr/>
        </p:nvSpPr>
        <p:spPr>
          <a:xfrm>
            <a:off x="1035696" y="3787943"/>
            <a:ext cx="382555" cy="3265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C1F66-66A8-DB55-D344-E1E38A911C25}"/>
              </a:ext>
            </a:extLst>
          </p:cNvPr>
          <p:cNvSpPr txBox="1"/>
          <p:nvPr/>
        </p:nvSpPr>
        <p:spPr>
          <a:xfrm>
            <a:off x="1772813" y="3628064"/>
            <a:ext cx="907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:  </a:t>
            </a:r>
            <a:r>
              <a:rPr lang="en-US" dirty="0"/>
              <a:t>Using </a:t>
            </a:r>
            <a:r>
              <a:rPr lang="en-US" dirty="0" err="1"/>
              <a:t>PowerBI</a:t>
            </a:r>
            <a:r>
              <a:rPr lang="en-US" dirty="0"/>
              <a:t>, present the factors impacting the ‘</a:t>
            </a:r>
            <a:r>
              <a:rPr lang="en-US" dirty="0" err="1"/>
              <a:t>is_canceled</a:t>
            </a:r>
            <a:r>
              <a:rPr lang="en-US" dirty="0"/>
              <a:t>’ variable in a comprehensible and clear  manner.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C0E7CE-6AC3-7F26-8408-E6A0C3953FBD}"/>
              </a:ext>
            </a:extLst>
          </p:cNvPr>
          <p:cNvSpPr/>
          <p:nvPr/>
        </p:nvSpPr>
        <p:spPr>
          <a:xfrm>
            <a:off x="1035697" y="5056672"/>
            <a:ext cx="382555" cy="3265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AC069-55C4-13F7-F628-1CD6B12F5C14}"/>
              </a:ext>
            </a:extLst>
          </p:cNvPr>
          <p:cNvSpPr txBox="1"/>
          <p:nvPr/>
        </p:nvSpPr>
        <p:spPr>
          <a:xfrm>
            <a:off x="1772813" y="4896793"/>
            <a:ext cx="907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Deriving Insights</a:t>
            </a:r>
            <a:r>
              <a:rPr lang="en-US" dirty="0"/>
              <a:t>: Understanding trends and patterns in hotel bookings, specifically focusing on whether customers cancel their reservations.</a:t>
            </a:r>
          </a:p>
        </p:txBody>
      </p:sp>
    </p:spTree>
    <p:extLst>
      <p:ext uri="{BB962C8B-B14F-4D97-AF65-F5344CB8AC3E}">
        <p14:creationId xmlns:p14="http://schemas.microsoft.com/office/powerpoint/2010/main" val="229690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holding a magnifying glass&#10;&#10;Description automatically generated">
            <a:extLst>
              <a:ext uri="{FF2B5EF4-FFF2-40B4-BE49-F238E27FC236}">
                <a16:creationId xmlns:a16="http://schemas.microsoft.com/office/drawing/2014/main" id="{5268ED39-D92A-F8CC-44D4-954CC7F84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07D15-FCA2-C1CC-497C-CF49D4F0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97070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FCDE-D307-EA34-8C3C-982B3B89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1680"/>
            <a:ext cx="5506345" cy="448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DATASET: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dataset contains a diverse range of features , including booking details, customer information and reservation specifics for two types of Hotel, City hotel and Resort hotel.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Data spans across the years 2015, 2016 and 2017.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Dataset consists of 119390 rows and 36 variables.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Dependent variable : ‘</a:t>
            </a:r>
            <a:r>
              <a:rPr lang="en-US" sz="1800" dirty="0" err="1"/>
              <a:t>is_canceled</a:t>
            </a:r>
            <a:r>
              <a:rPr lang="en-US" sz="1800" dirty="0"/>
              <a:t>’ indicates whether the booking was cancelled(1) or not(0).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0094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192D1-7A77-62A8-3F71-EA9AC2D4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TOOLS WE USED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0B58273E-CB08-23BB-2D9C-B9667C270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5087" y="2866512"/>
            <a:ext cx="1337388" cy="1337388"/>
          </a:xfrm>
          <a:prstGeom prst="rect">
            <a:avLst/>
          </a:prstGeom>
        </p:spPr>
      </p:pic>
      <p:pic>
        <p:nvPicPr>
          <p:cNvPr id="10" name="Graphic 9" descr="Upward trend RTL">
            <a:extLst>
              <a:ext uri="{FF2B5EF4-FFF2-40B4-BE49-F238E27FC236}">
                <a16:creationId xmlns:a16="http://schemas.microsoft.com/office/drawing/2014/main" id="{0E38AD9E-35C0-758D-F83F-90DB4B2E0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5215" y="3982188"/>
            <a:ext cx="1035699" cy="1035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2A54B5-FB6B-81B2-B920-1458BB1F5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87" y="4151269"/>
            <a:ext cx="1009262" cy="10092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3A26D0-1209-FA6D-0E23-36509EDDC3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77" y="1868456"/>
            <a:ext cx="934995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26A36D-E54B-04FB-BB6E-0611633492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31" y="1754172"/>
            <a:ext cx="1125895" cy="112589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08A1DD-EA9D-BD75-18B5-7009BF2C9ABC}"/>
              </a:ext>
            </a:extLst>
          </p:cNvPr>
          <p:cNvCxnSpPr>
            <a:cxnSpLocks/>
          </p:cNvCxnSpPr>
          <p:nvPr/>
        </p:nvCxnSpPr>
        <p:spPr>
          <a:xfrm>
            <a:off x="3769188" y="2343268"/>
            <a:ext cx="1742890" cy="1103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465A77-DE33-0F40-D188-407ABA4D7817}"/>
              </a:ext>
            </a:extLst>
          </p:cNvPr>
          <p:cNvCxnSpPr/>
          <p:nvPr/>
        </p:nvCxnSpPr>
        <p:spPr>
          <a:xfrm flipV="1">
            <a:off x="6130191" y="2568944"/>
            <a:ext cx="1836575" cy="85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AFBE9D-EB21-009D-E2F6-F7106CE1EC8D}"/>
              </a:ext>
            </a:extLst>
          </p:cNvPr>
          <p:cNvCxnSpPr>
            <a:cxnSpLocks/>
          </p:cNvCxnSpPr>
          <p:nvPr/>
        </p:nvCxnSpPr>
        <p:spPr>
          <a:xfrm flipV="1">
            <a:off x="3556918" y="3597303"/>
            <a:ext cx="2024743" cy="90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C736F8-8963-CD8B-7D41-D26690BBC941}"/>
              </a:ext>
            </a:extLst>
          </p:cNvPr>
          <p:cNvCxnSpPr/>
          <p:nvPr/>
        </p:nvCxnSpPr>
        <p:spPr>
          <a:xfrm>
            <a:off x="6013581" y="3597303"/>
            <a:ext cx="2155372" cy="1138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4EDC3B-73A4-3F41-63EA-DF3E25D00D9A}"/>
              </a:ext>
            </a:extLst>
          </p:cNvPr>
          <p:cNvSpPr txBox="1"/>
          <p:nvPr/>
        </p:nvSpPr>
        <p:spPr>
          <a:xfrm>
            <a:off x="363743" y="1784114"/>
            <a:ext cx="2276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MS Excel</a:t>
            </a:r>
            <a:endParaRPr lang="en-US" sz="1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P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rototypes or mock-ups of dashboards.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Created Pivot charts to group and summarize data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00720E-08C0-BE50-2E4B-74064F60FB72}"/>
              </a:ext>
            </a:extLst>
          </p:cNvPr>
          <p:cNvSpPr txBox="1"/>
          <p:nvPr/>
        </p:nvSpPr>
        <p:spPr>
          <a:xfrm>
            <a:off x="9311951" y="1868456"/>
            <a:ext cx="2691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PowerBI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To gain insights, trends and patterns.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Created interactive Dashboards.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F0BCF7-2270-2CB4-4306-98D96F25CD0D}"/>
              </a:ext>
            </a:extLst>
          </p:cNvPr>
          <p:cNvSpPr txBox="1"/>
          <p:nvPr/>
        </p:nvSpPr>
        <p:spPr>
          <a:xfrm>
            <a:off x="363743" y="4203900"/>
            <a:ext cx="2183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Power Query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Cleaning, Transformations as part of data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87C7DF-8165-2AD7-A246-3A90112F8D8A}"/>
              </a:ext>
            </a:extLst>
          </p:cNvPr>
          <p:cNvSpPr txBox="1"/>
          <p:nvPr/>
        </p:nvSpPr>
        <p:spPr>
          <a:xfrm>
            <a:off x="9209315" y="4532343"/>
            <a:ext cx="2852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Microsoft Azure ML studio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Constructed a decision tree and predict its accuracy.</a:t>
            </a:r>
          </a:p>
        </p:txBody>
      </p:sp>
    </p:spTree>
    <p:extLst>
      <p:ext uri="{BB962C8B-B14F-4D97-AF65-F5344CB8AC3E}">
        <p14:creationId xmlns:p14="http://schemas.microsoft.com/office/powerpoint/2010/main" val="5156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3C67D0-AEDA-32EE-001F-E10271AE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135813-7455-09AD-46A7-60EDE723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166"/>
            <a:ext cx="10619792" cy="59237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VARIABLES UNDER CONSIDERATION:</a:t>
            </a:r>
          </a:p>
          <a:p>
            <a:r>
              <a:rPr lang="en-US" sz="1800" b="1" dirty="0"/>
              <a:t>hotel:</a:t>
            </a:r>
            <a:r>
              <a:rPr lang="en-US" sz="1800" dirty="0"/>
              <a:t> Type of Hotel (Categorical).</a:t>
            </a:r>
          </a:p>
          <a:p>
            <a:r>
              <a:rPr lang="en-US" sz="1800" b="1" dirty="0" err="1"/>
              <a:t>lead_time</a:t>
            </a:r>
            <a:r>
              <a:rPr lang="en-US" sz="1800" dirty="0"/>
              <a:t>: Number of days between booking date and arrival date.(Numeric).</a:t>
            </a:r>
          </a:p>
          <a:p>
            <a:r>
              <a:rPr lang="en-US" sz="1800" b="1" dirty="0" err="1"/>
              <a:t>arrival_date_year</a:t>
            </a:r>
            <a:r>
              <a:rPr lang="en-US" sz="1800" dirty="0"/>
              <a:t>: The year of Arrival date-2015,2016,2017 (Numeric).</a:t>
            </a:r>
          </a:p>
          <a:p>
            <a:r>
              <a:rPr lang="en-US" sz="1800" b="1" dirty="0" err="1"/>
              <a:t>arrival_date_month</a:t>
            </a:r>
            <a:r>
              <a:rPr lang="en-US" sz="1800" dirty="0"/>
              <a:t>:  Month of  Arrival date.(Categorical).</a:t>
            </a:r>
          </a:p>
          <a:p>
            <a:r>
              <a:rPr lang="en-US" sz="1800" b="1" dirty="0" err="1"/>
              <a:t>reserved_room_type</a:t>
            </a:r>
            <a:r>
              <a:rPr lang="en-US" sz="1800" dirty="0"/>
              <a:t>:  The Type of Room reserved.(Marked by letters)</a:t>
            </a:r>
          </a:p>
          <a:p>
            <a:r>
              <a:rPr lang="en-US" sz="1800" b="1" dirty="0"/>
              <a:t>country:</a:t>
            </a:r>
            <a:r>
              <a:rPr lang="en-US" sz="1800" dirty="0"/>
              <a:t> Country of customer.</a:t>
            </a:r>
          </a:p>
          <a:p>
            <a:r>
              <a:rPr lang="en-US" sz="1800" b="1" dirty="0" err="1"/>
              <a:t>market_segment</a:t>
            </a:r>
            <a:r>
              <a:rPr lang="en-US" sz="1800" b="1" dirty="0"/>
              <a:t>: 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Market segment designation. In categories, the term "TA" means "Travel Agents" and "TO" means "Tour Operators“.</a:t>
            </a:r>
          </a:p>
          <a:p>
            <a:r>
              <a:rPr lang="en-US" sz="1800" b="1" dirty="0" err="1">
                <a:highlight>
                  <a:srgbClr val="FFFFFF"/>
                </a:highlight>
                <a:latin typeface="-apple-system"/>
              </a:rPr>
              <a:t>distribution_channel</a:t>
            </a:r>
            <a:r>
              <a:rPr lang="en-US" sz="1800" dirty="0">
                <a:highlight>
                  <a:srgbClr val="FFFFFF"/>
                </a:highlight>
                <a:latin typeface="-apple-system"/>
              </a:rPr>
              <a:t>: </a:t>
            </a:r>
            <a:r>
              <a:rPr lang="en-US" sz="1800" b="0" i="0" dirty="0">
                <a:effectLst/>
                <a:latin typeface="-apple-system"/>
              </a:rPr>
              <a:t>Booking distribution channel. The term "TA" means "Travel Agents" and "TO" means "Tour Operators“.</a:t>
            </a:r>
          </a:p>
          <a:p>
            <a:r>
              <a:rPr lang="en-US" sz="1800" b="1" dirty="0" err="1">
                <a:latin typeface="-apple-system"/>
              </a:rPr>
              <a:t>is_repeated_guest</a:t>
            </a:r>
            <a:r>
              <a:rPr lang="en-US" sz="1800" dirty="0">
                <a:latin typeface="-apple-system"/>
              </a:rPr>
              <a:t>: </a:t>
            </a:r>
            <a:r>
              <a:rPr lang="en-US" sz="1800" b="0" i="0" dirty="0">
                <a:effectLst/>
                <a:latin typeface="-apple-system"/>
              </a:rPr>
              <a:t>Value indicating if the booking name was from a repeated guest (1) or not (0).</a:t>
            </a:r>
          </a:p>
          <a:p>
            <a:r>
              <a:rPr lang="en-US" sz="1800" b="1" dirty="0" err="1">
                <a:latin typeface="-apple-system"/>
              </a:rPr>
              <a:t>days_in_waiting_list</a:t>
            </a:r>
            <a:r>
              <a:rPr lang="en-US" sz="1800" dirty="0">
                <a:latin typeface="-apple-system"/>
              </a:rPr>
              <a:t>: </a:t>
            </a:r>
            <a:r>
              <a:rPr lang="en-US" sz="1800" b="0" i="0" dirty="0">
                <a:effectLst/>
                <a:latin typeface="-apple-system"/>
              </a:rPr>
              <a:t>Number of days the booking was in the waiting list before it was confirmed to the customer.</a:t>
            </a:r>
            <a:endParaRPr lang="en-US" sz="1800" dirty="0">
              <a:latin typeface="-apple-system"/>
            </a:endParaRPr>
          </a:p>
          <a:p>
            <a:r>
              <a:rPr lang="en-US" sz="1800" b="1" dirty="0" err="1">
                <a:latin typeface="-apple-system"/>
              </a:rPr>
              <a:t>c</a:t>
            </a:r>
            <a:r>
              <a:rPr lang="en-US" sz="1800" b="1" i="0" dirty="0" err="1">
                <a:effectLst/>
                <a:latin typeface="-apple-system"/>
              </a:rPr>
              <a:t>ustomer_type</a:t>
            </a:r>
            <a:r>
              <a:rPr lang="en-US" sz="1800" b="0" i="0" dirty="0">
                <a:effectLst/>
                <a:latin typeface="-apple-system"/>
              </a:rPr>
              <a:t>: </a:t>
            </a:r>
            <a:r>
              <a:rPr lang="en-US" sz="1800" b="0" i="0" dirty="0">
                <a:effectLst/>
                <a:highlight>
                  <a:srgbClr val="FFFFFF"/>
                </a:highlight>
              </a:rPr>
              <a:t>Type of booking.</a:t>
            </a:r>
          </a:p>
          <a:p>
            <a:r>
              <a:rPr lang="en-US" sz="1800" b="1" dirty="0" err="1">
                <a:highlight>
                  <a:srgbClr val="FFFFFF"/>
                </a:highlight>
              </a:rPr>
              <a:t>adr</a:t>
            </a:r>
            <a:r>
              <a:rPr lang="en-US" sz="1800" dirty="0">
                <a:highlight>
                  <a:srgbClr val="FFFFFF"/>
                </a:highlight>
              </a:rPr>
              <a:t>:  </a:t>
            </a:r>
            <a:r>
              <a:rPr lang="en-US" sz="1800" b="0" i="0" dirty="0">
                <a:effectLst/>
                <a:latin typeface="-apple-system"/>
              </a:rPr>
              <a:t>Average Daily Rate as defined by dividing the sum of all lodging transactions by the total number of staying nights.</a:t>
            </a:r>
            <a:endParaRPr lang="en-US" sz="1800" b="0" i="0" dirty="0">
              <a:effectLst/>
            </a:endParaRPr>
          </a:p>
          <a:p>
            <a:pPr marL="0" indent="0">
              <a:buNone/>
            </a:pPr>
            <a:endParaRPr lang="en-US" sz="1800" b="0" i="0" dirty="0">
              <a:effectLst/>
            </a:endParaRP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966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8416-D5DE-84D0-F71F-0BF40B49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04" y="500062"/>
            <a:ext cx="10120579" cy="132556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DATA CLEANING AND TRANSFORMATION</a:t>
            </a:r>
            <a:endParaRPr lang="en-A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118D-1320-4FA6-4413-A6AEF9C5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For an effective data analysis project data cleaning is a crucial step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Data cleaning helps to fix the errors and inconsistencies of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Makes the data suitable to draw valuable inferences for effective decision making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Here we have done a few data cleaning and transformation steps to make data appropriate for analysis</a:t>
            </a:r>
          </a:p>
          <a:p>
            <a:pPr marL="228600" lvl="1"/>
            <a:endParaRPr lang="en-GB" sz="20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Dropped unnecessary columns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The columns with data that does not influence the target variable in any significant manner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Unnecessary columns with variables that contain the personal information of customers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The columns such as name, credit card, phone number are removed</a:t>
            </a:r>
          </a:p>
          <a:p>
            <a:pPr marL="685800" lvl="2"/>
            <a:endParaRPr lang="en-GB" sz="20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Changed data types 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Changed datatype of ‘</a:t>
            </a:r>
            <a:r>
              <a:rPr lang="en-GB" sz="2000" dirty="0" err="1"/>
              <a:t>adr</a:t>
            </a:r>
            <a:r>
              <a:rPr lang="en-GB" sz="2000" dirty="0"/>
              <a:t>’ variable from decimal to whole number</a:t>
            </a:r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en-GB" sz="1800" dirty="0"/>
              <a:t>Helps in improving data interpretability and also suitable for visualizations</a:t>
            </a:r>
          </a:p>
          <a:p>
            <a:endParaRPr lang="en-US" dirty="0"/>
          </a:p>
        </p:txBody>
      </p:sp>
      <p:pic>
        <p:nvPicPr>
          <p:cNvPr id="7" name="Picture 6" descr="A computer and a computer with graphs and charts&#10;&#10;Description automatically generated">
            <a:extLst>
              <a:ext uri="{FF2B5EF4-FFF2-40B4-BE49-F238E27FC236}">
                <a16:creationId xmlns:a16="http://schemas.microsoft.com/office/drawing/2014/main" id="{79B8B6EC-2D2F-749E-8401-F174C1AAD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809" y="500062"/>
            <a:ext cx="3380947" cy="1697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76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AEC2-C4ED-573C-FE82-3C7D09FC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63"/>
          </a:xfrm>
        </p:spPr>
        <p:txBody>
          <a:bodyPr>
            <a:normAutofit fontScale="90000"/>
          </a:bodyPr>
          <a:lstStyle/>
          <a:p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15A9-2F9E-30D6-F713-956032C9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844845"/>
          </a:xfrm>
        </p:spPr>
        <p:txBody>
          <a:bodyPr>
            <a:normAutofit/>
          </a:bodyPr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Deleted outliers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Deleted unidentified categories from the columns ‘</a:t>
            </a:r>
            <a:r>
              <a:rPr lang="en-GB" sz="2000" dirty="0" err="1"/>
              <a:t>distribution_channel</a:t>
            </a:r>
            <a:r>
              <a:rPr lang="en-GB" sz="2000" dirty="0"/>
              <a:t>’ and ‘</a:t>
            </a:r>
            <a:r>
              <a:rPr lang="en-GB" sz="2000" dirty="0" err="1"/>
              <a:t>market_segment</a:t>
            </a:r>
            <a:r>
              <a:rPr lang="en-GB" sz="2000" dirty="0"/>
              <a:t>’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Certain grouping of variables are done  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Average </a:t>
            </a:r>
            <a:r>
              <a:rPr lang="en-GB" sz="2000" dirty="0" err="1"/>
              <a:t>adr</a:t>
            </a:r>
            <a:r>
              <a:rPr lang="en-GB" sz="2000" dirty="0"/>
              <a:t> for hotel is found out for both resort hotel and city hotel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Average </a:t>
            </a:r>
            <a:r>
              <a:rPr lang="en-GB" sz="2000" dirty="0" err="1"/>
              <a:t>adr</a:t>
            </a:r>
            <a:r>
              <a:rPr lang="en-GB" sz="2000" dirty="0"/>
              <a:t> monthly is also found out which helps to obtain average </a:t>
            </a:r>
            <a:r>
              <a:rPr lang="en-GB" sz="2000" dirty="0" err="1"/>
              <a:t>adr</a:t>
            </a:r>
            <a:r>
              <a:rPr lang="en-GB" sz="2000" dirty="0"/>
              <a:t> for each arrival month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Grouping months into seasons to track season trends which can be more influential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Added new columns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Lead time categorical column is added by classifying the lead time into different categories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Month number column is added so that months can be sorted chronologically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Assignment_to_waiting_list</a:t>
            </a:r>
            <a:r>
              <a:rPr lang="en-GB" sz="2000" dirty="0"/>
              <a:t> is also added which is a categorical variable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A column named </a:t>
            </a:r>
            <a:r>
              <a:rPr lang="en-GB" sz="2000" dirty="0" err="1"/>
              <a:t>adr_categorical</a:t>
            </a:r>
            <a:r>
              <a:rPr lang="en-GB" sz="2000" dirty="0"/>
              <a:t> is  added based on the column </a:t>
            </a:r>
            <a:r>
              <a:rPr lang="en-GB" sz="2000" dirty="0" err="1"/>
              <a:t>adr</a:t>
            </a:r>
            <a:r>
              <a:rPr lang="en-GB" sz="2000" dirty="0"/>
              <a:t> which is categorized into low, medium and high</a:t>
            </a:r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en-GB" sz="1800" dirty="0"/>
              <a:t>low&lt;=100, medium&lt;=200, high&lt;=350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853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40C2-9C0E-2353-F660-B4BFE8E2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5774"/>
          </a:xfrm>
        </p:spPr>
        <p:txBody>
          <a:bodyPr/>
          <a:lstStyle/>
          <a:p>
            <a:pPr algn="ctr"/>
            <a:r>
              <a:rPr lang="en-US" b="1" dirty="0"/>
              <a:t>KEY INSIGHTS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6C46-EBCE-6BE0-D833-F6F66972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996"/>
            <a:ext cx="10515600" cy="5215737"/>
          </a:xfrm>
        </p:spPr>
        <p:txBody>
          <a:bodyPr/>
          <a:lstStyle/>
          <a:p>
            <a:r>
              <a:rPr lang="en-US" sz="1800" dirty="0"/>
              <a:t>More than 60% of the booking are for City Hotel.</a:t>
            </a:r>
          </a:p>
          <a:p>
            <a:r>
              <a:rPr lang="en-US" sz="1800" dirty="0"/>
              <a:t>Almost 35% of bookings were canceled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5EBF17-656D-965D-28A0-91968B553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713100"/>
              </p:ext>
            </p:extLst>
          </p:nvPr>
        </p:nvGraphicFramePr>
        <p:xfrm>
          <a:off x="838200" y="2508756"/>
          <a:ext cx="7885922" cy="371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569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40A59-9455-859D-9F5F-614FAF19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of Decision Tree</a:t>
            </a:r>
          </a:p>
        </p:txBody>
      </p:sp>
      <p:pic>
        <p:nvPicPr>
          <p:cNvPr id="8" name="Content Placeholder 7" descr="A graph on a screen">
            <a:extLst>
              <a:ext uri="{FF2B5EF4-FFF2-40B4-BE49-F238E27FC236}">
                <a16:creationId xmlns:a16="http://schemas.microsoft.com/office/drawing/2014/main" id="{0EDAA0CD-A234-C967-4A38-40BA2EF98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5" r="-2" b="19880"/>
          <a:stretch/>
        </p:blipFill>
        <p:spPr>
          <a:xfrm>
            <a:off x="469" y="2277534"/>
            <a:ext cx="6001595" cy="4023272"/>
          </a:xfrm>
          <a:prstGeom prst="rect">
            <a:avLst/>
          </a:prstGeom>
        </p:spPr>
      </p:pic>
      <p:pic>
        <p:nvPicPr>
          <p:cNvPr id="10" name="Picture 9" descr="A screenshot of a diagram">
            <a:extLst>
              <a:ext uri="{FF2B5EF4-FFF2-40B4-BE49-F238E27FC236}">
                <a16:creationId xmlns:a16="http://schemas.microsoft.com/office/drawing/2014/main" id="{2EB7F8E9-EDBD-9D6A-2B54-86D7667099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 r="-2" b="-2"/>
          <a:stretch/>
        </p:blipFill>
        <p:spPr>
          <a:xfrm>
            <a:off x="5991662" y="2277534"/>
            <a:ext cx="6001595" cy="40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7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855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Hotel Booking Analysis Dashboard</vt:lpstr>
      <vt:lpstr>INTRODUCTION</vt:lpstr>
      <vt:lpstr>DATA OVERVIEW</vt:lpstr>
      <vt:lpstr>TOOLS WE USED</vt:lpstr>
      <vt:lpstr>  </vt:lpstr>
      <vt:lpstr>DATA CLEANING AND TRANSFORMATION</vt:lpstr>
      <vt:lpstr> </vt:lpstr>
      <vt:lpstr>KEY INSIGHTS FROM THE DATA</vt:lpstr>
      <vt:lpstr>Implementation of Decision Tree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Analysis Dashboard</dc:title>
  <dc:creator>Aiswarya Lakshmi</dc:creator>
  <cp:lastModifiedBy>Anju George</cp:lastModifiedBy>
  <cp:revision>23</cp:revision>
  <dcterms:created xsi:type="dcterms:W3CDTF">2024-04-14T01:25:23Z</dcterms:created>
  <dcterms:modified xsi:type="dcterms:W3CDTF">2024-04-30T04:40:01Z</dcterms:modified>
</cp:coreProperties>
</file>