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146847057" r:id="rId8"/>
    <p:sldId id="2146847056" r:id="rId9"/>
    <p:sldId id="2146847059" r:id="rId10"/>
    <p:sldId id="2146847058" r:id="rId11"/>
    <p:sldId id="265" r:id="rId12"/>
    <p:sldId id="266" r:id="rId13"/>
    <p:sldId id="2146847060" r:id="rId14"/>
    <p:sldId id="2146847061" r:id="rId15"/>
    <p:sldId id="267" r:id="rId16"/>
    <p:sldId id="2146847062" r:id="rId17"/>
    <p:sldId id="268"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1" d="2"/>
          <a:sy n="1" d="2"/>
        </p:scale>
        <p:origin x="-60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dirty="0"/>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p:txBody>
          <a:bodyPr/>
          <a:lstStyle/>
          <a:p>
            <a:r>
              <a:rPr lang="en-US" smtClean="0"/>
              <a:t>KEY LOGGERS</a:t>
            </a:r>
            <a:endParaRPr lang="en-US" dirty="0"/>
          </a:p>
        </p:txBody>
      </p:sp>
      <p:sp>
        <p:nvSpPr>
          <p:cNvPr id="6" name="Subtitle 5"/>
          <p:cNvSpPr>
            <a:spLocks noGrp="1"/>
          </p:cNvSpPr>
          <p:nvPr>
            <p:ph type="subTitle" idx="1"/>
          </p:nvPr>
        </p:nvSpPr>
        <p:spPr/>
        <p:txBody>
          <a:bodyPr/>
          <a:lstStyle/>
          <a:p>
            <a:endParaRPr lang="en-US"/>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03229" y="3538615"/>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smtClean="0">
                <a:solidFill>
                  <a:schemeClr val="bg1"/>
                </a:solidFill>
                <a:latin typeface="Arial"/>
                <a:cs typeface="Arial"/>
              </a:rPr>
              <a:t>  </a:t>
            </a:r>
            <a:r>
              <a:rPr lang="en-US" sz="2000" b="1" dirty="0" err="1" smtClean="0">
                <a:solidFill>
                  <a:schemeClr val="bg1"/>
                </a:solidFill>
                <a:latin typeface="Arial"/>
                <a:cs typeface="Arial"/>
              </a:rPr>
              <a:t>Anjugam.C</a:t>
            </a:r>
            <a:endParaRPr lang="en-US" sz="2000" b="1" dirty="0" smtClean="0">
              <a:solidFill>
                <a:schemeClr val="bg1"/>
              </a:solidFill>
              <a:latin typeface="Arial"/>
              <a:cs typeface="Arial"/>
            </a:endParaRPr>
          </a:p>
          <a:p>
            <a:r>
              <a:rPr lang="en-US" sz="2000" b="1" dirty="0" smtClean="0">
                <a:solidFill>
                  <a:schemeClr val="bg1"/>
                </a:solidFill>
                <a:latin typeface="Arial"/>
                <a:cs typeface="Arial"/>
              </a:rPr>
              <a:t>  Sri Bharathi Engineering College for Women, Pudukkottai</a:t>
            </a:r>
          </a:p>
          <a:p>
            <a:r>
              <a:rPr lang="en-US" sz="2000" b="1" dirty="0" smtClean="0">
                <a:solidFill>
                  <a:schemeClr val="bg1"/>
                </a:solidFill>
                <a:latin typeface="Arial"/>
                <a:cs typeface="Arial"/>
              </a:rPr>
              <a:t>  CSE</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00100"/>
            <a:ext cx="11296650" cy="6001643"/>
          </a:xfrm>
          <a:prstGeom prst="rect">
            <a:avLst/>
          </a:prstGeom>
          <a:noFill/>
        </p:spPr>
        <p:txBody>
          <a:bodyPr wrap="square" rtlCol="0">
            <a:spAutoFit/>
          </a:bodyPr>
          <a:lstStyle/>
          <a:p>
            <a:r>
              <a:rPr lang="en-US" sz="2400" b="1" dirty="0" smtClean="0">
                <a:latin typeface="Calibri" pitchFamily="34" charset="0"/>
                <a:cs typeface="Calibri" pitchFamily="34" charset="0"/>
              </a:rPr>
              <a:t>Training Process:</a:t>
            </a:r>
          </a:p>
          <a:p>
            <a:endParaRPr lang="en-US" sz="2400" dirty="0" smtClean="0">
              <a:latin typeface="Calibri" pitchFamily="34" charset="0"/>
              <a:cs typeface="Calibri" pitchFamily="34" charset="0"/>
            </a:endParaRPr>
          </a:p>
          <a:p>
            <a:r>
              <a:rPr lang="en-US" sz="2400" dirty="0" smtClean="0">
                <a:latin typeface="Calibri" pitchFamily="34" charset="0"/>
                <a:cs typeface="Calibri" pitchFamily="34" charset="0"/>
              </a:rPr>
              <a:t>1. Collecting a diverse dataset of normal user behavior and known key logger activity.</a:t>
            </a:r>
          </a:p>
          <a:p>
            <a:r>
              <a:rPr lang="en-US" sz="2400" dirty="0" smtClean="0">
                <a:latin typeface="Calibri" pitchFamily="34" charset="0"/>
                <a:cs typeface="Calibri" pitchFamily="34" charset="0"/>
              </a:rPr>
              <a:t>2. Extracting relevant features from the collected data.</a:t>
            </a:r>
          </a:p>
          <a:p>
            <a:r>
              <a:rPr lang="en-US" sz="2400" dirty="0" smtClean="0">
                <a:latin typeface="Calibri" pitchFamily="34" charset="0"/>
                <a:cs typeface="Calibri" pitchFamily="34" charset="0"/>
              </a:rPr>
              <a:t>3. Training a behavior-based anomaly detection model using supervised learning techniques.</a:t>
            </a:r>
          </a:p>
          <a:p>
            <a:r>
              <a:rPr lang="en-US" sz="2400" dirty="0" smtClean="0">
                <a:latin typeface="Calibri" pitchFamily="34" charset="0"/>
                <a:cs typeface="Calibri" pitchFamily="34" charset="0"/>
              </a:rPr>
              <a:t>4. Validating and tuning the trained model to optimize performance.</a:t>
            </a:r>
          </a:p>
          <a:p>
            <a:r>
              <a:rPr lang="en-US" sz="2400" dirty="0" smtClean="0">
                <a:latin typeface="Calibri" pitchFamily="34" charset="0"/>
                <a:cs typeface="Calibri" pitchFamily="34" charset="0"/>
              </a:rPr>
              <a:t>5. Integrating and deploying the model into existing cybersecurity systems for real-time monitoring and response.</a:t>
            </a:r>
          </a:p>
          <a:p>
            <a:endParaRPr lang="en-US" sz="2400" b="1" dirty="0" smtClean="0">
              <a:latin typeface="Calibri" pitchFamily="34" charset="0"/>
              <a:cs typeface="Calibri" pitchFamily="34" charset="0"/>
            </a:endParaRPr>
          </a:p>
          <a:p>
            <a:r>
              <a:rPr lang="en-US" sz="2400" b="1" dirty="0" smtClean="0"/>
              <a:t>Prediction Process:</a:t>
            </a:r>
          </a:p>
          <a:p>
            <a:endParaRPr lang="en-US" sz="2400" b="1" dirty="0" smtClean="0">
              <a:latin typeface="Calibri" pitchFamily="34" charset="0"/>
              <a:cs typeface="Calibri" pitchFamily="34" charset="0"/>
            </a:endParaRPr>
          </a:p>
          <a:p>
            <a:r>
              <a:rPr lang="en-US" sz="2400" dirty="0" smtClean="0"/>
              <a:t>1.Real-time monitoring of system and user behavior.</a:t>
            </a:r>
          </a:p>
          <a:p>
            <a:r>
              <a:rPr lang="en-US" sz="2400" dirty="0" smtClean="0"/>
              <a:t>2. Extraction of relevant features from monitored data.</a:t>
            </a:r>
          </a:p>
          <a:p>
            <a:endParaRPr lang="en-US" sz="2400" b="1" dirty="0" smtClean="0">
              <a:latin typeface="Calibri" pitchFamily="34" charset="0"/>
              <a:cs typeface="Calibri" pitchFamily="34" charset="0"/>
            </a:endParaRPr>
          </a:p>
          <a:p>
            <a:endParaRPr lang="en-US" sz="2400"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300" y="1066800"/>
            <a:ext cx="10420350" cy="4524315"/>
          </a:xfrm>
          <a:prstGeom prst="rect">
            <a:avLst/>
          </a:prstGeom>
          <a:noFill/>
        </p:spPr>
        <p:txBody>
          <a:bodyPr wrap="square" rtlCol="0">
            <a:spAutoFit/>
          </a:bodyPr>
          <a:lstStyle/>
          <a:p>
            <a:r>
              <a:rPr lang="en-US" sz="2400" dirty="0" smtClean="0">
                <a:latin typeface="Calibri" pitchFamily="34" charset="0"/>
                <a:cs typeface="Calibri" pitchFamily="34" charset="0"/>
              </a:rPr>
              <a:t>3. Utilization of behavior-based anomaly detection algorithms to identify abnormal patterns indicative of key logger activity.</a:t>
            </a:r>
          </a:p>
          <a:p>
            <a:r>
              <a:rPr lang="en-US" sz="2400" dirty="0" smtClean="0">
                <a:latin typeface="Calibri" pitchFamily="34" charset="0"/>
                <a:cs typeface="Calibri" pitchFamily="34" charset="0"/>
              </a:rPr>
              <a:t>4. Generation of alerts when suspicious activity is detected.</a:t>
            </a:r>
          </a:p>
          <a:p>
            <a:r>
              <a:rPr lang="en-US" sz="2400" dirty="0" smtClean="0">
                <a:latin typeface="Calibri" pitchFamily="34" charset="0"/>
                <a:cs typeface="Calibri" pitchFamily="34" charset="0"/>
              </a:rPr>
              <a:t>5. Initiation of response actions to mitigate the key logger threat.</a:t>
            </a:r>
          </a:p>
          <a:p>
            <a:r>
              <a:rPr lang="en-US" sz="2400" dirty="0" smtClean="0">
                <a:latin typeface="Calibri" pitchFamily="34" charset="0"/>
                <a:cs typeface="Calibri" pitchFamily="34" charset="0"/>
              </a:rPr>
              <a:t>6. Incorporation of feedback from response actions to improve detection and mitigation strategies.</a:t>
            </a: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solidFill>
                  <a:schemeClr val="tx1"/>
                </a:solidFill>
                <a:latin typeface="Calibri" pitchFamily="34" charset="0"/>
                <a:cs typeface="Calibri" pitchFamily="34" charset="0"/>
              </a:rPr>
              <a:t>The result of implementing the described approach is a robust system capable of effectively detecting and mitigating key logger activity in real-time. By continuously monitoring system and user behavior, extracting relevant features, and utilizing behavior-based anomaly detection algorithms, the system can identify abnormal patterns indicative of key logger activity with high accuracy. </a:t>
            </a:r>
          </a:p>
          <a:p>
            <a:pPr marL="0" indent="0">
              <a:buNone/>
            </a:pPr>
            <a:endParaRPr lang="en-US" sz="2400" dirty="0" smtClean="0">
              <a:solidFill>
                <a:schemeClr val="tx1"/>
              </a:solidFill>
              <a:latin typeface="Calibri" pitchFamily="34" charset="0"/>
              <a:cs typeface="Calibri" pitchFamily="34" charset="0"/>
            </a:endParaRPr>
          </a:p>
          <a:p>
            <a:pPr marL="0" indent="0">
              <a:buNone/>
            </a:pPr>
            <a:r>
              <a:rPr lang="en-US" sz="2400" dirty="0" smtClean="0">
                <a:solidFill>
                  <a:schemeClr val="tx1"/>
                </a:solidFill>
                <a:latin typeface="Calibri" pitchFamily="34" charset="0"/>
                <a:cs typeface="Calibri" pitchFamily="34" charset="0"/>
              </a:rPr>
              <a:t>As a result, organizations can promptly respond to detected threats, mitigating the risk of data breaches, financial loss, and privacy violations associated with keyloggers. Furthermore, the incorporation of feedback from response actions allows for ongoing improvement of detection and mitigation strategies, enhancing overall cybersecurity resilience.</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04950" y="2986088"/>
            <a:ext cx="9603562" cy="1871662"/>
          </a:xfrm>
          <a:prstGeom prst="rect">
            <a:avLst/>
          </a:prstGeom>
          <a:noFill/>
          <a:ln w="9525">
            <a:noFill/>
            <a:miter lim="800000"/>
            <a:headEnd/>
            <a:tailEnd/>
          </a:ln>
          <a:effectLst/>
        </p:spPr>
      </p:pic>
      <p:sp>
        <p:nvSpPr>
          <p:cNvPr id="3" name="TextBox 2"/>
          <p:cNvSpPr txBox="1"/>
          <p:nvPr/>
        </p:nvSpPr>
        <p:spPr>
          <a:xfrm>
            <a:off x="1466850" y="1428750"/>
            <a:ext cx="2099549" cy="707886"/>
          </a:xfrm>
          <a:prstGeom prst="rect">
            <a:avLst/>
          </a:prstGeom>
          <a:noFill/>
        </p:spPr>
        <p:txBody>
          <a:bodyPr wrap="none" rtlCol="0">
            <a:spAutoFit/>
          </a:bodyPr>
          <a:lstStyle/>
          <a:p>
            <a:r>
              <a:rPr lang="en-US" sz="4000" b="1" dirty="0" smtClean="0">
                <a:solidFill>
                  <a:schemeClr val="accent1"/>
                </a:solidFill>
                <a:latin typeface="Calibri" pitchFamily="34" charset="0"/>
                <a:cs typeface="Calibri" pitchFamily="34" charset="0"/>
              </a:rPr>
              <a:t>OUTPUT:</a:t>
            </a:r>
            <a:endParaRPr lang="en-US" sz="4000" b="1" dirty="0">
              <a:solidFill>
                <a:schemeClr val="accent1"/>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619292" y="1568726"/>
            <a:ext cx="11029615" cy="4673324"/>
          </a:xfrm>
        </p:spPr>
        <p:txBody>
          <a:bodyPr>
            <a:noAutofit/>
          </a:bodyPr>
          <a:lstStyle/>
          <a:p>
            <a:pPr marL="305435" indent="-305435"/>
            <a:r>
              <a:rPr lang="en-US" sz="2400" dirty="0" smtClean="0">
                <a:solidFill>
                  <a:srgbClr val="0F0F0F"/>
                </a:solidFill>
                <a:latin typeface="Calibri" pitchFamily="34" charset="0"/>
                <a:ea typeface="+mn-lt"/>
                <a:cs typeface="Calibri" pitchFamily="34" charset="0"/>
              </a:rPr>
              <a:t>In conclusion, combating the threat of key loggers requires a comprehensive approach that encompasses preventive measures, such as antivirus software and security policies, as well as proactive detection and response strategies. By leveraging behavior-based anomaly detection algorithms and real-time monitoring, organizations can effectively detect and mitigate key logger activity, minimizing the risk of data breaches and other cybersecurity incidents.</a:t>
            </a:r>
          </a:p>
          <a:p>
            <a:pPr marL="305435" indent="-305435">
              <a:buNone/>
            </a:pPr>
            <a:endParaRPr lang="en-US" sz="2400" dirty="0" smtClean="0">
              <a:solidFill>
                <a:srgbClr val="0F0F0F"/>
              </a:solidFill>
              <a:latin typeface="Calibri" pitchFamily="34" charset="0"/>
              <a:ea typeface="+mn-lt"/>
              <a:cs typeface="Calibri" pitchFamily="34" charset="0"/>
            </a:endParaRPr>
          </a:p>
          <a:p>
            <a:pPr marL="305435" indent="-305435"/>
            <a:r>
              <a:rPr lang="en-US" sz="2400" dirty="0" smtClean="0">
                <a:solidFill>
                  <a:srgbClr val="0F0F0F"/>
                </a:solidFill>
                <a:latin typeface="Calibri" pitchFamily="34" charset="0"/>
                <a:ea typeface="+mn-lt"/>
                <a:cs typeface="Calibri" pitchFamily="34" charset="0"/>
              </a:rPr>
              <a:t>Furthermore, continuous improvement through feedback analysis ensures that detection and mitigation strategies remain effective in the face of evolving threats. Overall, by implementing the described approach, individuals and organizations can enhance their cybersecurity posture and safeguard sensitive information from the pervasive threat posed by key loggers.</a:t>
            </a:r>
            <a:endParaRPr lang="en-IN" sz="2400" dirty="0">
              <a:latin typeface="Calibri" pitchFamily="34" charset="0"/>
              <a:cs typeface="Calibri" pitchFamily="34" charset="0"/>
            </a:endParaRPr>
          </a:p>
        </p:txBody>
      </p:sp>
    </p:spTree>
    <p:extLst>
      <p:ext uri="{BB962C8B-B14F-4D97-AF65-F5344CB8AC3E}">
        <p14:creationId xmlns=""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485942" y="1683026"/>
            <a:ext cx="11029615" cy="4673324"/>
          </a:xfrm>
        </p:spPr>
        <p:txBody>
          <a:bodyPr>
            <a:noAutofit/>
          </a:bodyPr>
          <a:lstStyle/>
          <a:p>
            <a:pPr marL="305435" indent="-305435">
              <a:buNone/>
            </a:pPr>
            <a:r>
              <a:rPr lang="en-US" sz="2400" dirty="0" smtClean="0">
                <a:solidFill>
                  <a:schemeClr val="tx1"/>
                </a:solidFill>
                <a:latin typeface="Calibri" pitchFamily="34" charset="0"/>
                <a:cs typeface="Calibri" pitchFamily="34" charset="0"/>
              </a:rPr>
              <a:t>The future scope for combating key loggers and enhancing cybersecurity resilience includes:</a:t>
            </a:r>
          </a:p>
          <a:p>
            <a:pPr marL="305435" indent="-305435">
              <a:buNone/>
            </a:pPr>
            <a:r>
              <a:rPr lang="en-US" sz="2400" dirty="0" smtClean="0">
                <a:solidFill>
                  <a:schemeClr val="tx1"/>
                </a:solidFill>
                <a:latin typeface="Calibri" pitchFamily="34" charset="0"/>
                <a:cs typeface="Calibri" pitchFamily="34" charset="0"/>
              </a:rPr>
              <a:t>1. Advancements in machine learning and artificial intelligence for detection.</a:t>
            </a:r>
          </a:p>
          <a:p>
            <a:pPr marL="305435" indent="-305435">
              <a:buNone/>
            </a:pPr>
            <a:r>
              <a:rPr lang="en-US" sz="2400" dirty="0" smtClean="0">
                <a:solidFill>
                  <a:schemeClr val="tx1"/>
                </a:solidFill>
                <a:latin typeface="Calibri" pitchFamily="34" charset="0"/>
                <a:cs typeface="Calibri" pitchFamily="34" charset="0"/>
              </a:rPr>
              <a:t>2. Integration of behavioral biometrics for authentication.</a:t>
            </a:r>
          </a:p>
          <a:p>
            <a:pPr marL="305435" indent="-305435">
              <a:buNone/>
            </a:pPr>
            <a:r>
              <a:rPr lang="en-US" sz="2400" dirty="0" smtClean="0">
                <a:solidFill>
                  <a:schemeClr val="tx1"/>
                </a:solidFill>
                <a:latin typeface="Calibri" pitchFamily="34" charset="0"/>
                <a:cs typeface="Calibri" pitchFamily="34" charset="0"/>
              </a:rPr>
              <a:t>3. Innovations in endpoint security solutions.</a:t>
            </a:r>
          </a:p>
          <a:p>
            <a:pPr marL="305435" indent="-305435">
              <a:buNone/>
            </a:pPr>
            <a:r>
              <a:rPr lang="en-US" sz="2400" dirty="0" smtClean="0">
                <a:solidFill>
                  <a:schemeClr val="tx1"/>
                </a:solidFill>
                <a:latin typeface="Calibri" pitchFamily="34" charset="0"/>
                <a:cs typeface="Calibri" pitchFamily="34" charset="0"/>
              </a:rPr>
              <a:t>4. Collaboration and information sharing for threat intelligence.</a:t>
            </a:r>
          </a:p>
          <a:p>
            <a:pPr marL="305435" indent="-305435">
              <a:buNone/>
            </a:pPr>
            <a:r>
              <a:rPr lang="en-US" sz="2400" dirty="0" smtClean="0">
                <a:solidFill>
                  <a:schemeClr val="tx1"/>
                </a:solidFill>
                <a:latin typeface="Calibri" pitchFamily="34" charset="0"/>
                <a:cs typeface="Calibri" pitchFamily="34" charset="0"/>
              </a:rPr>
              <a:t>5. Securing Internet of Things (IoT) ecosystems against key loggers.</a:t>
            </a:r>
          </a:p>
          <a:p>
            <a:pPr marL="305435" indent="-305435">
              <a:buNone/>
            </a:pPr>
            <a:r>
              <a:rPr lang="en-US" sz="2400" dirty="0" smtClean="0">
                <a:solidFill>
                  <a:schemeClr val="tx1"/>
                </a:solidFill>
                <a:latin typeface="Calibri" pitchFamily="34" charset="0"/>
                <a:cs typeface="Calibri" pitchFamily="34" charset="0"/>
              </a:rPr>
              <a:t>6. User education and awareness initiatives.</a:t>
            </a:r>
          </a:p>
          <a:p>
            <a:pPr marL="305435" indent="-305435">
              <a:buNone/>
            </a:pPr>
            <a:r>
              <a:rPr lang="en-US" sz="2400" dirty="0" smtClean="0">
                <a:solidFill>
                  <a:schemeClr val="tx1"/>
                </a:solidFill>
                <a:latin typeface="Calibri" pitchFamily="34" charset="0"/>
                <a:cs typeface="Calibri" pitchFamily="34" charset="0"/>
              </a:rPr>
              <a:t>7. Development of regulatory frameworks and industry standards.</a:t>
            </a:r>
            <a:endParaRPr lang="en-US" sz="2400" dirty="0">
              <a:solidFill>
                <a:schemeClr val="tx1"/>
              </a:solidFill>
              <a:latin typeface="Calibri" pitchFamily="34" charset="0"/>
              <a:cs typeface="Calibri"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Calibri" pitchFamily="34" charset="0"/>
                <a:cs typeface="Calibri"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solidFill>
                  <a:schemeClr val="tx1"/>
                </a:solidFill>
                <a:latin typeface="Calibri" pitchFamily="34" charset="0"/>
                <a:ea typeface="+mn-lt"/>
                <a:cs typeface="Calibri" pitchFamily="34" charset="0"/>
              </a:rPr>
              <a:t>Problem </a:t>
            </a:r>
            <a:r>
              <a:rPr lang="en-US" sz="2400" b="1" dirty="0" smtClean="0">
                <a:solidFill>
                  <a:schemeClr val="tx1"/>
                </a:solidFill>
                <a:latin typeface="Calibri" pitchFamily="34" charset="0"/>
                <a:ea typeface="+mn-lt"/>
                <a:cs typeface="Calibri" pitchFamily="34" charset="0"/>
              </a:rPr>
              <a:t>Statement</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Proposed System/Solution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System Development </a:t>
            </a:r>
            <a:r>
              <a:rPr lang="en-US" sz="2400" b="1" dirty="0" smtClean="0">
                <a:solidFill>
                  <a:schemeClr val="tx1"/>
                </a:solidFill>
                <a:latin typeface="Calibri" pitchFamily="34" charset="0"/>
                <a:ea typeface="+mn-lt"/>
                <a:cs typeface="Calibri" pitchFamily="34" charset="0"/>
              </a:rPr>
              <a:t>Approach</a:t>
            </a:r>
            <a:endParaRPr lang="en-US" sz="2400"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Algorithm &amp; Deployment  </a:t>
            </a:r>
            <a:endParaRPr lang="en-US" sz="2400" dirty="0">
              <a:solidFill>
                <a:schemeClr val="tx1"/>
              </a:solidFill>
              <a:latin typeface="Calibri" pitchFamily="34" charset="0"/>
              <a:cs typeface="Calibri" pitchFamily="34" charset="0"/>
            </a:endParaRPr>
          </a:p>
          <a:p>
            <a:pPr marL="305435" indent="-305435"/>
            <a:r>
              <a:rPr lang="en-US" sz="2400" b="1" dirty="0" smtClean="0">
                <a:solidFill>
                  <a:schemeClr val="tx1"/>
                </a:solidFill>
                <a:latin typeface="Calibri" pitchFamily="34" charset="0"/>
                <a:ea typeface="+mn-lt"/>
                <a:cs typeface="Calibri" pitchFamily="34" charset="0"/>
              </a:rPr>
              <a:t>Result</a:t>
            </a:r>
            <a:endParaRPr lang="en-US" sz="2400" b="1" dirty="0">
              <a:solidFill>
                <a:schemeClr val="tx1"/>
              </a:solidFill>
              <a:latin typeface="Calibri" pitchFamily="34" charset="0"/>
              <a:ea typeface="+mn-lt"/>
              <a:cs typeface="Calibri" pitchFamily="34" charset="0"/>
            </a:endParaRPr>
          </a:p>
          <a:p>
            <a:pPr marL="305435" indent="-305435"/>
            <a:r>
              <a:rPr lang="en-US" sz="2400" b="1" dirty="0">
                <a:solidFill>
                  <a:schemeClr val="tx1"/>
                </a:solidFill>
                <a:latin typeface="Calibri" pitchFamily="34" charset="0"/>
                <a:ea typeface="+mn-lt"/>
                <a:cs typeface="Calibri" pitchFamily="34" charset="0"/>
              </a:rPr>
              <a:t>Conclusion</a:t>
            </a:r>
            <a:endParaRPr lang="en-US" sz="2400" dirty="0">
              <a:solidFill>
                <a:schemeClr val="tx1"/>
              </a:solidFill>
              <a:latin typeface="Calibri" pitchFamily="34" charset="0"/>
              <a:cs typeface="Calibri" pitchFamily="34" charset="0"/>
            </a:endParaRPr>
          </a:p>
          <a:p>
            <a:pPr marL="305435" indent="-305435"/>
            <a:r>
              <a:rPr lang="en-US" sz="2400" b="1" dirty="0">
                <a:solidFill>
                  <a:schemeClr val="tx1"/>
                </a:solidFill>
                <a:latin typeface="Calibri" pitchFamily="34" charset="0"/>
                <a:ea typeface="+mn-lt"/>
                <a:cs typeface="Calibri" pitchFamily="34" charset="0"/>
              </a:rPr>
              <a:t>Future Scope</a:t>
            </a:r>
          </a:p>
          <a:p>
            <a:pPr marL="305435" indent="-305435">
              <a:buNone/>
            </a:pPr>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292" y="9688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a:solidFill>
                  <a:schemeClr val="accent1"/>
                </a:solidFill>
                <a:latin typeface="Calibri" pitchFamily="34" charset="0"/>
                <a:cs typeface="Calibri" pitchFamily="34" charset="0"/>
              </a:rPr>
              <a:t>Statem</a:t>
            </a:r>
            <a:r>
              <a:rPr lang="en-US" sz="4400" b="1" dirty="0">
                <a:solidFill>
                  <a:schemeClr val="accent1"/>
                </a:solidFill>
                <a:latin typeface="Arial" panose="020B0604020202020204" pitchFamily="34" charset="0"/>
                <a:cs typeface="Arial" panose="020B0604020202020204" pitchFamily="34" charset="0"/>
              </a:rPr>
              <a:t>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In today's digital age, where cybersecurity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Calibri" pitchFamily="34" charset="0"/>
              <a:cs typeface="Calibri" pitchFamily="34"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chemeClr val="accent1"/>
                </a:solidFill>
                <a:latin typeface="Calibri" pitchFamily="34" charset="0"/>
                <a:cs typeface="Calibri" pitchFamily="34" charset="0"/>
              </a:rPr>
              <a:t>Proposed SOLUTION</a:t>
            </a:r>
            <a:endParaRPr lang="en-US" sz="4000" b="1" dirty="0">
              <a:solidFill>
                <a:schemeClr val="accent1"/>
              </a:solidFill>
              <a:latin typeface="Calibri" pitchFamily="34" charset="0"/>
              <a:cs typeface="Calibri" pitchFamily="34" charset="0"/>
            </a:endParaRPr>
          </a:p>
        </p:txBody>
      </p:sp>
      <p:sp>
        <p:nvSpPr>
          <p:cNvPr id="3" name="TextBox 2"/>
          <p:cNvSpPr txBox="1"/>
          <p:nvPr/>
        </p:nvSpPr>
        <p:spPr>
          <a:xfrm>
            <a:off x="266700" y="1390650"/>
            <a:ext cx="10534650" cy="4893647"/>
          </a:xfrm>
          <a:prstGeom prst="rect">
            <a:avLst/>
          </a:prstGeom>
          <a:noFill/>
        </p:spPr>
        <p:txBody>
          <a:bodyPr wrap="square" rtlCol="0">
            <a:spAutoFit/>
          </a:bodyPr>
          <a:lstStyle/>
          <a:p>
            <a:pPr marL="305435" indent="-305435"/>
            <a:endParaRPr lang="en-IN" sz="2400" b="1" dirty="0" smtClean="0">
              <a:latin typeface="Calibri" pitchFamily="34" charset="0"/>
              <a:cs typeface="Calibri" pitchFamily="34" charset="0"/>
            </a:endParaRPr>
          </a:p>
          <a:p>
            <a:r>
              <a:rPr lang="en-US" sz="2400" dirty="0" smtClean="0">
                <a:latin typeface="Calibri" pitchFamily="34" charset="0"/>
                <a:cs typeface="Calibri" pitchFamily="34" charset="0"/>
              </a:rPr>
              <a:t>There are several steps individuals and organizations can take to protect against key loggers and mitigate the risks associated with them:</a:t>
            </a: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1. Use Antivirus and Antimalware Software</a:t>
            </a:r>
            <a:r>
              <a:rPr lang="en-US" sz="2400" b="1" dirty="0" smtClean="0">
                <a:latin typeface="Calibri" pitchFamily="34" charset="0"/>
                <a:cs typeface="Calibri" pitchFamily="34" charset="0"/>
              </a:rPr>
              <a:t>:</a:t>
            </a:r>
            <a:r>
              <a:rPr lang="en-US" sz="2400" dirty="0" smtClean="0"/>
              <a:t> Set up scheduled scans to run automatically on your system. This ensures that your antivirus software regularly checks for any potential threats lurking on your computer.</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2. Keep Software Updated</a:t>
            </a:r>
            <a:r>
              <a:rPr lang="en-US" sz="2400" b="1" dirty="0" smtClean="0">
                <a:latin typeface="Calibri" pitchFamily="34" charset="0"/>
                <a:cs typeface="Calibri" pitchFamily="34" charset="0"/>
              </a:rPr>
              <a:t>:</a:t>
            </a:r>
            <a:r>
              <a:rPr lang="en-US" sz="2400" dirty="0" smtClean="0"/>
              <a:t> Sometimes, software updates also introduce new security features or enhancements that further bolster your system's defenses against threats like </a:t>
            </a:r>
            <a:r>
              <a:rPr lang="en-US" sz="2400" dirty="0" err="1" smtClean="0"/>
              <a:t>keyloggers</a:t>
            </a:r>
            <a:r>
              <a:rPr lang="en-US" sz="2400" dirty="0" smtClean="0"/>
              <a:t>. Taking advantage of these improvements can help you stay one step ahead of cyber threats.</a:t>
            </a:r>
            <a:endParaRPr lang="en-US" sz="2400" dirty="0" smtClean="0">
              <a:latin typeface="Calibri" pitchFamily="34" charset="0"/>
              <a:cs typeface="Calibri" pitchFamily="34" charset="0"/>
            </a:endParaRPr>
          </a:p>
          <a:p>
            <a:endParaRPr lang="en-US" sz="24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2450" y="642342"/>
            <a:ext cx="10610850" cy="6832640"/>
          </a:xfrm>
          <a:prstGeom prst="rect">
            <a:avLst/>
          </a:prstGeom>
          <a:noFill/>
        </p:spPr>
        <p:txBody>
          <a:bodyPr wrap="square" rtlCol="0">
            <a:spAutoFit/>
          </a:bodyPr>
          <a:lstStyle/>
          <a:p>
            <a:r>
              <a:rPr lang="en-US" sz="2400" b="1" dirty="0" smtClean="0">
                <a:latin typeface="Calibri" pitchFamily="34" charset="0"/>
                <a:cs typeface="Calibri" pitchFamily="34" charset="0"/>
              </a:rPr>
              <a:t>3. Be Cautious of Email Attachments and </a:t>
            </a:r>
            <a:r>
              <a:rPr lang="en-US" sz="2400" b="1" dirty="0" err="1" smtClean="0">
                <a:latin typeface="Calibri" pitchFamily="34" charset="0"/>
                <a:cs typeface="Calibri" pitchFamily="34" charset="0"/>
              </a:rPr>
              <a:t>Links:</a:t>
            </a:r>
            <a:r>
              <a:rPr lang="en-US" sz="2400" dirty="0" err="1" smtClean="0"/>
              <a:t>Attackers</a:t>
            </a:r>
            <a:r>
              <a:rPr lang="en-US" sz="2400" dirty="0" smtClean="0"/>
              <a:t> may impersonate legitimate organizations or individuals in their email communications, making it harder to distinguish between genuine and fraudulent messages. As a result, it's important to scrutinize emails carefully and be wary of unexpected attachments or links, especially if they come from unfamiliar sources.</a:t>
            </a:r>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4. Use </a:t>
            </a:r>
            <a:r>
              <a:rPr lang="en-US" sz="2400" b="1" dirty="0" smtClean="0">
                <a:latin typeface="Calibri" pitchFamily="34" charset="0"/>
                <a:cs typeface="Calibri" pitchFamily="34" charset="0"/>
              </a:rPr>
              <a:t>Firewalls:</a:t>
            </a:r>
            <a:r>
              <a:rPr lang="en-US" dirty="0" smtClean="0"/>
              <a:t> </a:t>
            </a:r>
            <a:r>
              <a:rPr lang="en-US" sz="2400" dirty="0" smtClean="0"/>
              <a:t>Most firewalls allow you to create custom rules to specify which types of traffic are allowed or blocked based on criteria such as port number, protocol, and IP address. This flexibility enables you to tailor the firewall configuration to meet your specific security requirements.</a:t>
            </a:r>
            <a:endParaRPr lang="en-US" sz="2400"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sz="2400" b="1" dirty="0" smtClean="0">
                <a:latin typeface="Calibri" pitchFamily="34" charset="0"/>
                <a:cs typeface="Calibri" pitchFamily="34" charset="0"/>
              </a:rPr>
              <a:t>5. Practice Safe Browsing Habits</a:t>
            </a:r>
            <a:r>
              <a:rPr lang="en-US" sz="2400" b="1" dirty="0" smtClean="0">
                <a:latin typeface="Calibri" pitchFamily="34" charset="0"/>
                <a:cs typeface="Calibri" pitchFamily="34" charset="0"/>
              </a:rPr>
              <a:t>:</a:t>
            </a:r>
            <a:r>
              <a:rPr lang="en-US" sz="2400" dirty="0" smtClean="0"/>
              <a:t> Some websites are designed to distribute malware, including </a:t>
            </a:r>
            <a:r>
              <a:rPr lang="en-US" sz="2400" dirty="0" err="1" smtClean="0"/>
              <a:t>keyloggers</a:t>
            </a:r>
            <a:r>
              <a:rPr lang="en-US" sz="2400" dirty="0" smtClean="0"/>
              <a:t>, through various means such as drive-by downloads or deceptive pop-ups. Visiting these sites could inadvertently expose your system to malware infections.</a:t>
            </a:r>
            <a:r>
              <a:rPr lang="en-US" sz="2400" dirty="0" smtClean="0">
                <a:latin typeface="Calibri" pitchFamily="34" charset="0"/>
                <a:cs typeface="Calibri" pitchFamily="34" charset="0"/>
              </a:rPr>
              <a:t>.</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6. Use Virtual Keyboards: </a:t>
            </a:r>
            <a:r>
              <a:rPr lang="en-US" sz="2400" dirty="0" smtClean="0"/>
              <a:t>Physical keyboards can be vulnerable to hardware-based attacks, such as keystroke logging devices or compromised USB ports. </a:t>
            </a:r>
            <a:endParaRPr lang="en-US" sz="2400" dirty="0" smtClean="0">
              <a:latin typeface="Calibri" pitchFamily="34" charset="0"/>
              <a:cs typeface="Calibri" pitchFamily="34" charset="0"/>
            </a:endParaRPr>
          </a:p>
          <a:p>
            <a:endParaRPr lang="en-US" dirty="0" smtClean="0"/>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550" y="210026"/>
            <a:ext cx="10610850" cy="6370975"/>
          </a:xfrm>
          <a:prstGeom prst="rect">
            <a:avLst/>
          </a:prstGeom>
          <a:noFill/>
        </p:spPr>
        <p:txBody>
          <a:bodyPr wrap="square" rtlCol="0">
            <a:spAutoFit/>
          </a:bodyPr>
          <a:lstStyle/>
          <a:p>
            <a:r>
              <a:rPr lang="en-US" sz="2400" dirty="0" smtClean="0"/>
              <a:t>.</a:t>
            </a:r>
          </a:p>
          <a:p>
            <a:endParaRPr lang="en-US" sz="2400" dirty="0" smtClean="0"/>
          </a:p>
          <a:p>
            <a:r>
              <a:rPr lang="en-US" sz="2400" b="1" dirty="0" smtClean="0">
                <a:latin typeface="Calibri" pitchFamily="34" charset="0"/>
                <a:cs typeface="Calibri" pitchFamily="34" charset="0"/>
              </a:rPr>
              <a:t>7. Implement Two-Factor Authentication (2FA</a:t>
            </a:r>
            <a:r>
              <a:rPr lang="en-US" sz="2400" b="1" dirty="0" smtClean="0">
                <a:latin typeface="Calibri" pitchFamily="34" charset="0"/>
                <a:cs typeface="Calibri" pitchFamily="34" charset="0"/>
              </a:rPr>
              <a:t>):</a:t>
            </a:r>
            <a:r>
              <a:rPr lang="en-US" sz="2400" dirty="0" smtClean="0"/>
              <a:t> Two-factor authentication typically requires a second form of verification, such as a code sent to your mobile device, a biometric scan (e.g., fingerprint or facial recognition), or a hardware token. This diversity makes it more difficult for attackers to bypass the authentication process</a:t>
            </a:r>
            <a:endParaRPr lang="en-US" sz="2400" dirty="0" smtClean="0">
              <a:latin typeface="Calibri" pitchFamily="34" charset="0"/>
              <a:cs typeface="Calibri" pitchFamily="34" charset="0"/>
            </a:endParaRPr>
          </a:p>
          <a:p>
            <a:endParaRPr lang="en-US" sz="2400" dirty="0" smtClean="0">
              <a:latin typeface="Calibri" pitchFamily="34" charset="0"/>
              <a:cs typeface="Calibri" pitchFamily="34" charset="0"/>
            </a:endParaRPr>
          </a:p>
          <a:p>
            <a:r>
              <a:rPr lang="en-US" sz="2400" b="1" dirty="0" smtClean="0">
                <a:latin typeface="Calibri" pitchFamily="34" charset="0"/>
                <a:cs typeface="Calibri" pitchFamily="34" charset="0"/>
              </a:rPr>
              <a:t>8. Regularly Monitor </a:t>
            </a:r>
            <a:r>
              <a:rPr lang="en-US" sz="2400" b="1" dirty="0" err="1" smtClean="0">
                <a:latin typeface="Calibri" pitchFamily="34" charset="0"/>
                <a:cs typeface="Calibri" pitchFamily="34" charset="0"/>
              </a:rPr>
              <a:t>Accounts:</a:t>
            </a:r>
            <a:r>
              <a:rPr lang="en-US" sz="2400" dirty="0" err="1" smtClean="0"/>
              <a:t>By</a:t>
            </a:r>
            <a:r>
              <a:rPr lang="en-US" sz="2400" dirty="0" smtClean="0"/>
              <a:t> </a:t>
            </a:r>
            <a:r>
              <a:rPr lang="en-US" sz="2400" dirty="0" smtClean="0"/>
              <a:t>regularly reviewing your financial statements and transactions, you can quickly identify any unusual or unauthorized charges, withdrawals, or transfers. Early detection allows you to take immediate action to address the issue before it escalates.</a:t>
            </a:r>
            <a:endParaRPr lang="en-US" sz="2400" b="1" dirty="0" smtClean="0">
              <a:latin typeface="Calibri" pitchFamily="34" charset="0"/>
              <a:cs typeface="Calibri" pitchFamily="34" charset="0"/>
            </a:endParaRPr>
          </a:p>
          <a:p>
            <a:r>
              <a:rPr lang="en-US" sz="2400" b="1" dirty="0" smtClean="0">
                <a:latin typeface="Calibri" pitchFamily="34" charset="0"/>
                <a:cs typeface="Calibri" pitchFamily="34" charset="0"/>
              </a:rPr>
              <a:t>9. Educate </a:t>
            </a:r>
            <a:r>
              <a:rPr lang="en-US" sz="2400" b="1" dirty="0" err="1" smtClean="0">
                <a:latin typeface="Calibri" pitchFamily="34" charset="0"/>
                <a:cs typeface="Calibri" pitchFamily="34" charset="0"/>
              </a:rPr>
              <a:t>Employees:</a:t>
            </a:r>
            <a:r>
              <a:rPr lang="en-US" sz="2400" dirty="0" err="1" smtClean="0"/>
              <a:t>Cybersecurity</a:t>
            </a:r>
            <a:r>
              <a:rPr lang="en-US" sz="2400" dirty="0" smtClean="0"/>
              <a:t> awareness training teaches employees about best practices for safeguarding data and systems, such as using strong passwords, enabling two-factor authentication, keeping software up to date, and avoiding risky behaviors like downloading files from unknown sources or clicking on suspicious links.</a:t>
            </a:r>
            <a:endParaRPr lang="en-US" sz="24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6750" y="1123950"/>
            <a:ext cx="10172700" cy="5262979"/>
          </a:xfrm>
          <a:prstGeom prst="rect">
            <a:avLst/>
          </a:prstGeom>
          <a:noFill/>
        </p:spPr>
        <p:txBody>
          <a:bodyPr wrap="square" rtlCol="0">
            <a:spAutoFit/>
          </a:bodyPr>
          <a:lstStyle/>
          <a:p>
            <a:r>
              <a:rPr lang="en-US" sz="2400" b="1" dirty="0" smtClean="0">
                <a:latin typeface="Calibri" pitchFamily="34" charset="0"/>
                <a:cs typeface="Calibri" pitchFamily="34" charset="0"/>
              </a:rPr>
              <a:t>10. Encrypt Sensitive </a:t>
            </a:r>
            <a:r>
              <a:rPr lang="en-US" sz="2400" b="1" dirty="0" err="1" smtClean="0">
                <a:latin typeface="Calibri" pitchFamily="34" charset="0"/>
                <a:cs typeface="Calibri" pitchFamily="34" charset="0"/>
              </a:rPr>
              <a:t>Data:</a:t>
            </a:r>
            <a:r>
              <a:rPr lang="en-US" sz="2400" dirty="0" err="1" smtClean="0"/>
              <a:t>Implementing</a:t>
            </a:r>
            <a:r>
              <a:rPr lang="en-US" sz="2400" dirty="0" smtClean="0"/>
              <a:t> end-to-end encryption ensures that data remains encrypted throughout its entire journey, from the sender to the recipient, without being decrypted or accessed by intermediaries or unauthorized parties. This provides an additional layer of protection against </a:t>
            </a:r>
            <a:r>
              <a:rPr lang="en-US" sz="2400" dirty="0" err="1" smtClean="0"/>
              <a:t>keyloggers</a:t>
            </a:r>
            <a:r>
              <a:rPr lang="en-US" sz="2400" dirty="0" smtClean="0"/>
              <a:t> and other forms of interception or surveillance.</a:t>
            </a:r>
          </a:p>
          <a:p>
            <a:r>
              <a:rPr lang="en-US" sz="2400" b="1" dirty="0" smtClean="0"/>
              <a:t>Strong encryption algorithms:</a:t>
            </a:r>
            <a:r>
              <a:rPr lang="en-US" sz="2400" dirty="0" smtClean="0"/>
              <a:t> Utilizing robust encryption algorithms and key management practices ensures that encrypted data remains secure against decryption attempts by unauthorized individuals, including cybercriminals leveraging </a:t>
            </a:r>
            <a:r>
              <a:rPr lang="en-US" sz="2400" dirty="0" err="1" smtClean="0"/>
              <a:t>keyloggers</a:t>
            </a:r>
            <a:r>
              <a:rPr lang="en-US" sz="2400" dirty="0" smtClean="0"/>
              <a:t> or other sophisticated attack methods.</a:t>
            </a:r>
          </a:p>
          <a:p>
            <a:r>
              <a:rPr lang="en-US" sz="2400" dirty="0" smtClean="0"/>
              <a:t>To effectively use encryption tools to protect sensitive data:</a:t>
            </a:r>
          </a:p>
          <a:p>
            <a:r>
              <a:rPr lang="en-US" sz="2400" b="1" dirty="0" smtClean="0"/>
              <a:t>Choose reputable encryption software:</a:t>
            </a:r>
            <a:r>
              <a:rPr lang="en-US" sz="2400" dirty="0" smtClean="0"/>
              <a:t> Select encryption tools from reputable providers that offer strong encryption algorithms and robust security features. Look for tools that are regularly updated and widely used in the </a:t>
            </a:r>
            <a:r>
              <a:rPr lang="en-US" sz="2400" dirty="0" err="1" smtClean="0"/>
              <a:t>cybersecurity</a:t>
            </a:r>
            <a:r>
              <a:rPr lang="en-US" sz="2400" dirty="0" smtClean="0"/>
              <a:t> community</a:t>
            </a:r>
            <a:r>
              <a:rPr lang="en-US" sz="2400" dirty="0" smtClean="0"/>
              <a:t>.</a:t>
            </a: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04992" y="1568726"/>
            <a:ext cx="11439358" cy="4673324"/>
          </a:xfrm>
        </p:spPr>
        <p:txBody>
          <a:bodyPr>
            <a:noAutofit/>
          </a:bodyPr>
          <a:lstStyle/>
          <a:p>
            <a:pPr marL="0" indent="0">
              <a:lnSpc>
                <a:spcPct val="100000"/>
              </a:lnSpc>
              <a:buNone/>
            </a:pPr>
            <a:r>
              <a:rPr lang="en-US" sz="2400" b="1" dirty="0" smtClean="0">
                <a:solidFill>
                  <a:srgbClr val="0F0F0F"/>
                </a:solidFill>
                <a:latin typeface="Calibri" pitchFamily="34" charset="0"/>
                <a:cs typeface="Calibri" pitchFamily="34" charset="0"/>
              </a:rPr>
              <a:t>A systemic approach to combating key loggers involves:</a:t>
            </a:r>
          </a:p>
          <a:p>
            <a:pPr marL="0" indent="0">
              <a:lnSpc>
                <a:spcPct val="100000"/>
              </a:lnSpc>
              <a:buNone/>
            </a:pPr>
            <a:r>
              <a:rPr lang="en-US" sz="2400" b="1" dirty="0" smtClean="0">
                <a:solidFill>
                  <a:srgbClr val="0F0F0F"/>
                </a:solidFill>
                <a:latin typeface="Calibri" pitchFamily="34" charset="0"/>
                <a:cs typeface="Calibri" pitchFamily="34" charset="0"/>
              </a:rPr>
              <a:t>1. Assessing risks comprehensively.</a:t>
            </a:r>
          </a:p>
          <a:p>
            <a:pPr marL="0" indent="0">
              <a:lnSpc>
                <a:spcPct val="100000"/>
              </a:lnSpc>
              <a:buNone/>
            </a:pPr>
            <a:r>
              <a:rPr lang="en-US" sz="2400" b="1" dirty="0" smtClean="0">
                <a:solidFill>
                  <a:srgbClr val="0F0F0F"/>
                </a:solidFill>
                <a:latin typeface="Calibri" pitchFamily="34" charset="0"/>
                <a:cs typeface="Calibri" pitchFamily="34" charset="0"/>
              </a:rPr>
              <a:t>2. Establishing robust security policies and procedures.</a:t>
            </a:r>
          </a:p>
          <a:p>
            <a:pPr marL="0" indent="0">
              <a:lnSpc>
                <a:spcPct val="100000"/>
              </a:lnSpc>
              <a:buNone/>
            </a:pPr>
            <a:r>
              <a:rPr lang="en-US" sz="2400" b="1" dirty="0" smtClean="0">
                <a:solidFill>
                  <a:srgbClr val="0F0F0F"/>
                </a:solidFill>
                <a:latin typeface="Calibri" pitchFamily="34" charset="0"/>
                <a:cs typeface="Calibri" pitchFamily="34" charset="0"/>
              </a:rPr>
              <a:t>3. Deploying advanced cybersecurity technologies.</a:t>
            </a:r>
          </a:p>
          <a:p>
            <a:pPr marL="0" indent="0">
              <a:lnSpc>
                <a:spcPct val="100000"/>
              </a:lnSpc>
              <a:buNone/>
            </a:pPr>
            <a:r>
              <a:rPr lang="en-US" sz="2400" b="1" dirty="0" smtClean="0">
                <a:solidFill>
                  <a:srgbClr val="0F0F0F"/>
                </a:solidFill>
                <a:latin typeface="Calibri" pitchFamily="34" charset="0"/>
                <a:cs typeface="Calibri" pitchFamily="34" charset="0"/>
              </a:rPr>
              <a:t>4. Implementing continuous monitoring and detection mechanisms.</a:t>
            </a:r>
          </a:p>
          <a:p>
            <a:pPr marL="0" indent="0">
              <a:lnSpc>
                <a:spcPct val="100000"/>
              </a:lnSpc>
              <a:buNone/>
            </a:pPr>
            <a:r>
              <a:rPr lang="en-US" sz="2400" b="1" dirty="0" smtClean="0">
                <a:solidFill>
                  <a:srgbClr val="0F0F0F"/>
                </a:solidFill>
                <a:latin typeface="Calibri" pitchFamily="34" charset="0"/>
                <a:cs typeface="Calibri" pitchFamily="34" charset="0"/>
              </a:rPr>
              <a:t>5. Developing an effective incident response plan.</a:t>
            </a:r>
          </a:p>
          <a:p>
            <a:pPr marL="0" indent="0">
              <a:lnSpc>
                <a:spcPct val="100000"/>
              </a:lnSpc>
              <a:buNone/>
            </a:pPr>
            <a:r>
              <a:rPr lang="en-US" sz="2400" b="1" dirty="0" smtClean="0">
                <a:solidFill>
                  <a:srgbClr val="0F0F0F"/>
                </a:solidFill>
                <a:latin typeface="Calibri" pitchFamily="34" charset="0"/>
                <a:cs typeface="Calibri" pitchFamily="34" charset="0"/>
              </a:rPr>
              <a:t>6. Providing regular employee training and awareness.</a:t>
            </a:r>
          </a:p>
          <a:p>
            <a:pPr marL="0" indent="0">
              <a:lnSpc>
                <a:spcPct val="100000"/>
              </a:lnSpc>
              <a:buNone/>
            </a:pPr>
            <a:r>
              <a:rPr lang="en-US" sz="2400" b="1" dirty="0" smtClean="0">
                <a:solidFill>
                  <a:srgbClr val="0F0F0F"/>
                </a:solidFill>
                <a:latin typeface="Calibri" pitchFamily="34" charset="0"/>
                <a:cs typeface="Calibri" pitchFamily="34" charset="0"/>
              </a:rPr>
              <a:t>7. Ensuring security throughout the vendor and supply chain.</a:t>
            </a:r>
          </a:p>
          <a:p>
            <a:pPr marL="0" indent="0">
              <a:lnSpc>
                <a:spcPct val="100000"/>
              </a:lnSpc>
              <a:buNone/>
            </a:pPr>
            <a:r>
              <a:rPr lang="en-US" sz="2400" b="1" dirty="0" smtClean="0">
                <a:solidFill>
                  <a:srgbClr val="0F0F0F"/>
                </a:solidFill>
                <a:latin typeface="Calibri" pitchFamily="34" charset="0"/>
                <a:cs typeface="Calibri" pitchFamily="34" charset="0"/>
              </a:rPr>
              <a:t>8. Maintaining compliance with relevant regulations and standards.</a:t>
            </a:r>
          </a:p>
          <a:p>
            <a:pPr marL="0" indent="0">
              <a:lnSpc>
                <a:spcPct val="100000"/>
              </a:lnSpc>
              <a:buNone/>
            </a:pPr>
            <a:r>
              <a:rPr lang="en-US" sz="2400" b="1" dirty="0" smtClean="0">
                <a:solidFill>
                  <a:srgbClr val="0F0F0F"/>
                </a:solidFill>
                <a:latin typeface="Calibri" pitchFamily="34" charset="0"/>
                <a:cs typeface="Calibri" pitchFamily="34" charset="0"/>
              </a:rPr>
              <a:t>9. Facilitating collaboration and information sharing within the cybersecurity community.</a:t>
            </a:r>
          </a:p>
          <a:p>
            <a:pPr marL="0" indent="0">
              <a:lnSpc>
                <a:spcPct val="100000"/>
              </a:lnSpc>
              <a:buNone/>
            </a:pPr>
            <a:r>
              <a:rPr lang="en-US" sz="2400" b="1" dirty="0" smtClean="0">
                <a:solidFill>
                  <a:srgbClr val="0F0F0F"/>
                </a:solidFill>
                <a:latin typeface="Calibri" pitchFamily="34" charset="0"/>
                <a:cs typeface="Calibri" pitchFamily="34" charset="0"/>
              </a:rPr>
              <a:t>10. Continuously improving cybersecurity posture through evaluations and audits.</a:t>
            </a:r>
            <a:endParaRPr lang="en-IN" sz="2400" b="1" dirty="0">
              <a:solidFill>
                <a:srgbClr val="0F0F0F"/>
              </a:solidFill>
              <a:latin typeface="Calibri" pitchFamily="34" charset="0"/>
              <a:cs typeface="Calibri"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400050" y="1371600"/>
            <a:ext cx="11363157" cy="4889500"/>
          </a:xfrm>
        </p:spPr>
        <p:txBody>
          <a:bodyPr>
            <a:normAutofit lnSpcReduction="10000"/>
          </a:bodyPr>
          <a:lstStyle/>
          <a:p>
            <a:pPr>
              <a:buNone/>
            </a:pPr>
            <a:r>
              <a:rPr lang="en-US" sz="2400" b="1" dirty="0" smtClean="0">
                <a:solidFill>
                  <a:schemeClr val="tx1"/>
                </a:solidFill>
                <a:latin typeface="Calibri" pitchFamily="34" charset="0"/>
                <a:cs typeface="Calibri" pitchFamily="34" charset="0"/>
              </a:rPr>
              <a:t>Algorithm Selection:</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For combating the threat of key loggers, we'll employ a multi-layered approach that involves both preventive and detective measures. Specifically, we'll focus on developing algorithms for detecting and mitigating key logger activity in real-time. One of the primary algorithms we'll use is a behavior-based anomaly detection algorithm</a:t>
            </a:r>
            <a:r>
              <a:rPr lang="en-IN" sz="2400" dirty="0" smtClean="0">
                <a:solidFill>
                  <a:schemeClr val="tx1"/>
                </a:solidFill>
                <a:latin typeface="Calibri" pitchFamily="34" charset="0"/>
                <a:cs typeface="Calibri" pitchFamily="34" charset="0"/>
              </a:rPr>
              <a:t>.</a:t>
            </a:r>
          </a:p>
          <a:p>
            <a:pPr>
              <a:buNone/>
            </a:pPr>
            <a:r>
              <a:rPr lang="en-US" sz="2400" b="1" dirty="0" smtClean="0">
                <a:solidFill>
                  <a:schemeClr val="tx1"/>
                </a:solidFill>
                <a:latin typeface="Calibri" pitchFamily="34" charset="0"/>
                <a:cs typeface="Calibri" pitchFamily="34" charset="0"/>
              </a:rPr>
              <a:t>Data Input:</a:t>
            </a:r>
          </a:p>
          <a:p>
            <a:pPr>
              <a:buNone/>
            </a:pPr>
            <a:r>
              <a:rPr lang="en-US" sz="2400" dirty="0" smtClean="0">
                <a:latin typeface="Calibri" pitchFamily="34" charset="0"/>
                <a:cs typeface="Calibri" pitchFamily="34" charset="0"/>
              </a:rPr>
              <a:t>    </a:t>
            </a:r>
            <a:r>
              <a:rPr lang="en-US" sz="2400" dirty="0" smtClean="0">
                <a:solidFill>
                  <a:schemeClr val="tx1"/>
                </a:solidFill>
                <a:latin typeface="Calibri" pitchFamily="34" charset="0"/>
                <a:cs typeface="Calibri" pitchFamily="34" charset="0"/>
              </a:rPr>
              <a:t>The input data for our behavior-based anomaly detection algorithm will include various system and user activity logs, such as keystroke patterns, application usage, network traffic, and system events. Additionally, we'll collect information about known keylogger signatures and behavior patterns from threat intelligence sources to enhance the algorithm's detection capabilities.</a:t>
            </a:r>
          </a:p>
          <a:p>
            <a:pPr>
              <a:buNone/>
            </a:pPr>
            <a:endParaRPr lang="en-US" sz="2400" dirty="0" smtClean="0">
              <a:latin typeface="Calibri" pitchFamily="34" charset="0"/>
              <a:cs typeface="Calibri" pitchFamily="34" charset="0"/>
            </a:endParaRPr>
          </a:p>
        </p:txBody>
      </p:sp>
    </p:spTree>
    <p:extLst>
      <p:ext uri="{BB962C8B-B14F-4D97-AF65-F5344CB8AC3E}">
        <p14:creationId xmlns=""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1361</Words>
  <Application>Microsoft Office PowerPoint</Application>
  <PresentationFormat>Custom</PresentationFormat>
  <Paragraphs>97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 LOGGERS</vt:lpstr>
      <vt:lpstr>OUTLINE</vt:lpstr>
      <vt:lpstr>Problem Statement</vt:lpstr>
      <vt:lpstr>Proposed SOLUTION</vt:lpstr>
      <vt:lpstr>Slide 5</vt:lpstr>
      <vt:lpstr>Slide 6</vt:lpstr>
      <vt:lpstr>Slide 7</vt:lpstr>
      <vt:lpstr>System  Approach</vt:lpstr>
      <vt:lpstr>Algorithm &amp; Deployment</vt:lpstr>
      <vt:lpstr>Slide 10</vt:lpstr>
      <vt:lpstr>Slide 11</vt:lpstr>
      <vt:lpstr>Result</vt:lpstr>
      <vt:lpstr>Slide 13</vt:lpstr>
      <vt:lpstr>Conclusion</vt:lpstr>
      <vt:lpstr>Slide 15</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35</cp:revision>
  <dcterms:created xsi:type="dcterms:W3CDTF">2021-05-26T16:50:10Z</dcterms:created>
  <dcterms:modified xsi:type="dcterms:W3CDTF">2024-04-05T08:51:51Z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