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7" r:id="rId4"/>
    <p:sldId id="256" r:id="rId5"/>
    <p:sldId id="258" r:id="rId6"/>
    <p:sldId id="276" r:id="rId7"/>
    <p:sldId id="260" r:id="rId8"/>
    <p:sldId id="277" r:id="rId9"/>
    <p:sldId id="278" r:id="rId10"/>
    <p:sldId id="261" r:id="rId11"/>
    <p:sldId id="262" r:id="rId12"/>
    <p:sldId id="263" r:id="rId13"/>
    <p:sldId id="264" r:id="rId14"/>
    <p:sldId id="265" r:id="rId15"/>
    <p:sldId id="294" r:id="rId16"/>
    <p:sldId id="267" r:id="rId17"/>
    <p:sldId id="295" r:id="rId18"/>
    <p:sldId id="270" r:id="rId19"/>
    <p:sldId id="271" r:id="rId20"/>
    <p:sldId id="281" r:id="rId21"/>
    <p:sldId id="280" r:id="rId22"/>
    <p:sldId id="279" r:id="rId23"/>
    <p:sldId id="308" r:id="rId24"/>
    <p:sldId id="306" r:id="rId25"/>
    <p:sldId id="307" r:id="rId26"/>
    <p:sldId id="272"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584817-E9A0-4770-B89E-96C05E3C3D4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C584817-E9A0-4770-B89E-96C05E3C3D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84817-E9A0-4770-B89E-96C05E3C3D4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84817-E9A0-4770-B89E-96C05E3C3D4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638-A4C1-4A69-8A37-4B920E5878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Important Instructions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885" y="988602"/>
            <a:ext cx="11732805" cy="4668618"/>
          </a:xfrm>
        </p:spPr>
        <p:txBody>
          <a:bodyPr>
            <a:noAutofit/>
          </a:bodyPr>
          <a:lstStyle/>
          <a:p>
            <a:pPr>
              <a:lnSpc>
                <a:spcPct val="120000"/>
              </a:lnSpc>
            </a:pPr>
            <a:r>
              <a:rPr lang="en-US" sz="2200" dirty="0">
                <a:latin typeface="Times New Roman" panose="02020603050405020304" pitchFamily="18" charset="0"/>
                <a:ea typeface="Times New Roman" panose="02020603050405020304" pitchFamily="18" charset="0"/>
              </a:rPr>
              <a:t>All must ensure that they are designing and developing their project by themselves</a:t>
            </a:r>
            <a:endParaRPr lang="en-US" sz="2200" dirty="0">
              <a:latin typeface="Times New Roman" panose="02020603050405020304" pitchFamily="18" charset="0"/>
              <a:ea typeface="Times New Roman" panose="02020603050405020304" pitchFamily="18" charset="0"/>
            </a:endParaRPr>
          </a:p>
          <a:p>
            <a:pPr>
              <a:lnSpc>
                <a:spcPct val="120000"/>
              </a:lnSpc>
            </a:pPr>
            <a:r>
              <a:rPr lang="en-US" sz="2200" dirty="0">
                <a:latin typeface="Times New Roman" panose="02020603050405020304" pitchFamily="18" charset="0"/>
                <a:ea typeface="Times New Roman" panose="02020603050405020304" pitchFamily="18" charset="0"/>
              </a:rPr>
              <a:t>Do not Copy-paste Text from your FYP Proposal, rather type in your own simple words</a:t>
            </a:r>
            <a:endParaRPr lang="en-US" sz="2200" dirty="0">
              <a:latin typeface="Times New Roman" panose="02020603050405020304" pitchFamily="18" charset="0"/>
              <a:ea typeface="Times New Roman" panose="02020603050405020304" pitchFamily="18" charset="0"/>
            </a:endParaRPr>
          </a:p>
          <a:p>
            <a:pPr>
              <a:lnSpc>
                <a:spcPct val="120000"/>
              </a:lnSpc>
            </a:pPr>
            <a:r>
              <a:rPr lang="en-US" sz="2200" dirty="0">
                <a:latin typeface="Times New Roman" panose="02020603050405020304" pitchFamily="18" charset="0"/>
              </a:rPr>
              <a:t>Use Same Font-Style and Font-Size throughout the slides</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Use minimum Text in Slides (Add only main points in slide &amp; explain verbally during presentations)</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Use suitable images/visuals on slides as per need</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Deliver your presentation in English, for this you are advised to practice as much as possible</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Dress Well when you come for your presentation</a:t>
            </a:r>
            <a:endParaRPr lang="en-US" sz="2200" dirty="0">
              <a:latin typeface="Times New Roman" panose="02020603050405020304" pitchFamily="18" charset="0"/>
            </a:endParaRPr>
          </a:p>
          <a:p>
            <a:pPr>
              <a:lnSpc>
                <a:spcPct val="120000"/>
              </a:lnSpc>
            </a:pPr>
            <a:r>
              <a:rPr lang="en-US" sz="2200" dirty="0">
                <a:latin typeface="Times New Roman" panose="02020603050405020304" pitchFamily="18" charset="0"/>
              </a:rPr>
              <a:t>If you are developing the project in Group, then all the members divide the slides and explain their selected slides on their turn in front of examiners</a:t>
            </a:r>
            <a:endParaRPr lang="en-US" sz="2200" dirty="0">
              <a:latin typeface="Times New Roman" panose="02020603050405020304" pitchFamily="18" charset="0"/>
            </a:endParaRPr>
          </a:p>
          <a:p>
            <a:pPr>
              <a:lnSpc>
                <a:spcPct val="120000"/>
              </a:lnSpc>
            </a:pPr>
            <a:endParaRPr lang="en-US" sz="2200" dirty="0"/>
          </a:p>
        </p:txBody>
      </p:sp>
      <p:sp>
        <p:nvSpPr>
          <p:cNvPr id="6" name="Rectangle 5"/>
          <p:cNvSpPr/>
          <p:nvPr/>
        </p:nvSpPr>
        <p:spPr>
          <a:xfrm>
            <a:off x="1406015" y="5885403"/>
            <a:ext cx="8877445" cy="923330"/>
          </a:xfrm>
          <a:prstGeom prst="rect">
            <a:avLst/>
          </a:prstGeom>
        </p:spPr>
        <p:txBody>
          <a:bodyPr wrap="square">
            <a:spAutoFit/>
          </a:bodyPr>
          <a:lstStyle/>
          <a:p>
            <a:pPr algn="ctr">
              <a:lnSpc>
                <a:spcPct val="100000"/>
              </a:lnSpc>
            </a:pPr>
            <a:r>
              <a:rPr lang="en-US" b="1" dirty="0">
                <a:solidFill>
                  <a:srgbClr val="FF0000"/>
                </a:solidFill>
                <a:latin typeface="Times New Roman" panose="02020603050405020304" pitchFamily="18" charset="0"/>
              </a:rPr>
              <a:t>Remember FYP is nothing, but is an effort and the final chance for you to prepare yourself  to appear well ,when you go for a Professional Interview in your future ahead- Saif</a:t>
            </a:r>
            <a:endParaRPr lang="en-US" b="1" dirty="0">
              <a:solidFill>
                <a:srgbClr val="FF000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Proposed Solution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rPr>
              <a:t>We will run the malware samples in the sandbox environment.</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ea typeface="Times New Roman" panose="02020603050405020304" pitchFamily="18" charset="0"/>
              </a:rPr>
              <a:t>The features will be extracted from malware reports.</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We configure several feature sets for dynamic malware detection extracted from API calls, including an alternative scheme grouping calls in categories, network activity, signatures from the Cuckoo sandbox report, and some interactions with the file system and registry.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We test combinations of these feature sets to ascertain whether they are good enough to distinguish between benign and malicious samples from a dataset containing several file types, obtained from public sources.</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Project 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We will use dynamic malware classification in this project because Dynamic analysis involves running the malware sample and observing its behaviour on the system in order to remove the infection or stop it from spreading into other systems.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advanced dynamic analysis, a debugger can be used to determine the functionality of the malware executable which otherwise would have been difficult to obtain using other techniques.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Project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Evaluation of  malware datasets and tools.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Feature modeling to extract malware behavioral features statically and dynamically.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Evaluating Machine/deep  learning algorithms on complete malware behavior.</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Diagrams -</a:t>
            </a:r>
            <a:r>
              <a:rPr lang="en-US" b="1" u="sng" dirty="0">
                <a:solidFill>
                  <a:srgbClr val="FF0000"/>
                </a:solidFill>
                <a:latin typeface="Times New Roman" panose="02020603050405020304" pitchFamily="18" charset="0"/>
                <a:cs typeface="Times New Roman" panose="02020603050405020304" pitchFamily="18" charset="0"/>
              </a:rPr>
              <a:t>Use Case Diagram</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Content Placeholder 6" descr="D:\diagrams\use case.pnguse case"/>
          <p:cNvPicPr>
            <a:picLocks noGrp="1" noChangeAspect="1"/>
          </p:cNvPicPr>
          <p:nvPr>
            <p:ph idx="1"/>
          </p:nvPr>
        </p:nvPicPr>
        <p:blipFill>
          <a:blip r:embed="rId2"/>
          <a:srcRect/>
          <a:stretch>
            <a:fillRect/>
          </a:stretch>
        </p:blipFill>
        <p:spPr>
          <a:xfrm>
            <a:off x="3228803" y="1119042"/>
            <a:ext cx="4556760" cy="522743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Diagrams –</a:t>
            </a:r>
            <a:r>
              <a:rPr lang="en-US" b="1" u="sng" dirty="0">
                <a:solidFill>
                  <a:srgbClr val="FF0000"/>
                </a:solidFill>
                <a:latin typeface="Times New Roman" panose="02020603050405020304" pitchFamily="18" charset="0"/>
                <a:cs typeface="Times New Roman" panose="02020603050405020304" pitchFamily="18" charset="0"/>
              </a:rPr>
              <a:t>Sequence Diagram</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descr="D:\diagrams\sequence.pngsequence"/>
          <p:cNvPicPr>
            <a:picLocks noChangeAspect="1"/>
          </p:cNvPicPr>
          <p:nvPr/>
        </p:nvPicPr>
        <p:blipFill>
          <a:blip r:embed="rId2"/>
          <a:srcRect/>
          <a:stretch>
            <a:fillRect/>
          </a:stretch>
        </p:blipFill>
        <p:spPr>
          <a:xfrm>
            <a:off x="1163947" y="1134220"/>
            <a:ext cx="9024620" cy="4589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Diagrams –</a:t>
            </a:r>
            <a:r>
              <a:rPr lang="en-US" b="1" u="sng" dirty="0">
                <a:solidFill>
                  <a:srgbClr val="FF0000"/>
                </a:solidFill>
                <a:latin typeface="Times New Roman" panose="02020603050405020304" pitchFamily="18" charset="0"/>
                <a:cs typeface="Times New Roman" panose="02020603050405020304" pitchFamily="18" charset="0"/>
              </a:rPr>
              <a:t>Component Diagram</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descr="D:\diagrams\component.pngcomponent"/>
          <p:cNvPicPr>
            <a:picLocks noChangeAspect="1"/>
          </p:cNvPicPr>
          <p:nvPr/>
        </p:nvPicPr>
        <p:blipFill>
          <a:blip r:embed="rId2"/>
          <a:srcRect/>
          <a:stretch>
            <a:fillRect/>
          </a:stretch>
        </p:blipFill>
        <p:spPr>
          <a:xfrm>
            <a:off x="1163947" y="1210945"/>
            <a:ext cx="9024620" cy="4436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normAutofit/>
          </a:bodyPr>
          <a:lstStyle/>
          <a:p>
            <a:r>
              <a:rPr lang="en-US" b="1" dirty="0">
                <a:latin typeface="Times New Roman" panose="02020603050405020304" pitchFamily="18" charset="0"/>
                <a:cs typeface="Times New Roman" panose="02020603050405020304" pitchFamily="18" charset="0"/>
              </a:rPr>
              <a:t>Diagrams –</a:t>
            </a:r>
            <a:r>
              <a:rPr lang="en-GB" altLang="en-US" b="1" u="sng" dirty="0">
                <a:solidFill>
                  <a:srgbClr val="FF0000"/>
                </a:solidFill>
                <a:latin typeface="Times New Roman" panose="02020603050405020304" pitchFamily="18" charset="0"/>
                <a:sym typeface="+mn-ea"/>
              </a:rPr>
              <a:t>Deployment</a:t>
            </a:r>
            <a:r>
              <a:rPr lang="en-US" b="1" u="sng" dirty="0">
                <a:solidFill>
                  <a:srgbClr val="FF0000"/>
                </a:solidFill>
                <a:latin typeface="Times New Roman" panose="02020603050405020304" pitchFamily="18" charset="0"/>
                <a:cs typeface="Times New Roman" panose="02020603050405020304" pitchFamily="18" charset="0"/>
              </a:rPr>
              <a:t> Diagram</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descr="D:\diagrams\Deployment.pngDeployment"/>
          <p:cNvPicPr>
            <a:picLocks noChangeAspect="1"/>
          </p:cNvPicPr>
          <p:nvPr/>
        </p:nvPicPr>
        <p:blipFill>
          <a:blip r:embed="rId2"/>
          <a:srcRect/>
          <a:stretch>
            <a:fillRect/>
          </a:stretch>
        </p:blipFill>
        <p:spPr>
          <a:xfrm>
            <a:off x="1637022" y="1210945"/>
            <a:ext cx="8078470" cy="44361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Tasks Distribution</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graphicFrame>
        <p:nvGraphicFramePr>
          <p:cNvPr id="5" name="Content Placeholder 3"/>
          <p:cNvGraphicFramePr>
            <a:graphicFrameLocks noGrp="1"/>
          </p:cNvGraphicFramePr>
          <p:nvPr>
            <p:ph idx="1"/>
          </p:nvPr>
        </p:nvGraphicFramePr>
        <p:xfrm>
          <a:off x="414337" y="1271588"/>
          <a:ext cx="10929938" cy="3808095"/>
        </p:xfrm>
        <a:graphic>
          <a:graphicData uri="http://schemas.openxmlformats.org/drawingml/2006/table">
            <a:tbl>
              <a:tblPr firstRow="1" bandRow="1">
                <a:tableStyleId>{5940675A-B579-460E-94D1-54222C63F5DA}</a:tableStyleId>
              </a:tblPr>
              <a:tblGrid>
                <a:gridCol w="3434581"/>
                <a:gridCol w="7495357"/>
              </a:tblGrid>
              <a:tr h="485775">
                <a:tc>
                  <a:txBody>
                    <a:bodyPr/>
                    <a:lstStyle/>
                    <a:p>
                      <a:pPr algn="ctr"/>
                      <a:r>
                        <a:rPr lang="en-GB" sz="2400" b="1" dirty="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a:latin typeface="Times New Roman" panose="02020603050405020304" pitchFamily="18" charset="0"/>
                          <a:cs typeface="Times New Roman" panose="02020603050405020304" pitchFamily="18" charset="0"/>
                        </a:rPr>
                        <a:t>Responsibilities</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957263">
                <a:tc>
                  <a:txBody>
                    <a:bodyPr/>
                    <a:lstStyle/>
                    <a:p>
                      <a:pPr algn="l"/>
                      <a:r>
                        <a:rPr lang="en-GB" sz="2000" b="1" dirty="0">
                          <a:latin typeface="Times New Roman" panose="02020603050405020304" pitchFamily="18" charset="0"/>
                          <a:cs typeface="Times New Roman" panose="02020603050405020304" pitchFamily="18" charset="0"/>
                        </a:rPr>
                        <a:t>Zohaib Ali Hassan</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Documentation Chapter 1 and 2</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Literature Review</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Related Code </a:t>
                      </a:r>
                      <a:endParaRPr lang="en-GB" sz="2000" dirty="0">
                        <a:latin typeface="Times New Roman" panose="02020603050405020304" pitchFamily="18" charset="0"/>
                        <a:cs typeface="Times New Roman" panose="02020603050405020304" pitchFamily="18" charset="0"/>
                      </a:endParaRPr>
                    </a:p>
                  </a:txBody>
                  <a:tcPr/>
                </a:tc>
              </a:tr>
              <a:tr h="957263">
                <a:tc>
                  <a:txBody>
                    <a:bodyPr/>
                    <a:lstStyle/>
                    <a:p>
                      <a:pPr algn="l"/>
                      <a:r>
                        <a:rPr lang="en-GB" sz="2000" b="1" dirty="0">
                          <a:latin typeface="Times New Roman" panose="02020603050405020304" pitchFamily="18" charset="0"/>
                          <a:cs typeface="Times New Roman" panose="02020603050405020304" pitchFamily="18" charset="0"/>
                        </a:rPr>
                        <a:t>Anjum Shehzad</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baseline="0" dirty="0">
                          <a:latin typeface="Times New Roman" panose="02020603050405020304" pitchFamily="18" charset="0"/>
                          <a:cs typeface="Times New Roman" panose="02020603050405020304" pitchFamily="18" charset="0"/>
                        </a:rPr>
                        <a:t>Documentation Chapter 3</a:t>
                      </a:r>
                      <a:endParaRPr lang="en-GB" sz="20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dirty="0">
                          <a:latin typeface="Times New Roman" panose="02020603050405020304" pitchFamily="18" charset="0"/>
                          <a:cs typeface="Times New Roman" panose="02020603050405020304" pitchFamily="18" charset="0"/>
                        </a:rPr>
                        <a:t>Literature Review</a:t>
                      </a:r>
                      <a:endParaRPr lang="en-GB" sz="20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dirty="0">
                          <a:latin typeface="Times New Roman" panose="02020603050405020304" pitchFamily="18" charset="0"/>
                          <a:cs typeface="Times New Roman" panose="02020603050405020304" pitchFamily="18" charset="0"/>
                        </a:rPr>
                        <a:t>Related Code</a:t>
                      </a:r>
                      <a:endParaRPr lang="en-GB" sz="2000" dirty="0">
                        <a:latin typeface="Times New Roman" panose="02020603050405020304" pitchFamily="18" charset="0"/>
                        <a:cs typeface="Times New Roman" panose="02020603050405020304" pitchFamily="18" charset="0"/>
                      </a:endParaRPr>
                    </a:p>
                  </a:txBody>
                  <a:tcPr/>
                </a:tc>
              </a:tr>
              <a:tr h="957263">
                <a:tc>
                  <a:txBody>
                    <a:bodyPr/>
                    <a:lstStyle/>
                    <a:p>
                      <a:pPr algn="l"/>
                      <a:r>
                        <a:rPr lang="en-GB" sz="2000" b="1" dirty="0">
                          <a:latin typeface="Times New Roman" panose="02020603050405020304" pitchFamily="18" charset="0"/>
                          <a:cs typeface="Times New Roman" panose="02020603050405020304" pitchFamily="18" charset="0"/>
                        </a:rPr>
                        <a:t>Haris Amir</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Documentation Chapter 4</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Literature Review</a:t>
                      </a:r>
                      <a:endParaRPr lang="en-GB"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2000">
                          <a:latin typeface="Times New Roman" panose="02020603050405020304" pitchFamily="18" charset="0"/>
                          <a:cs typeface="Times New Roman" panose="02020603050405020304" pitchFamily="18" charset="0"/>
                        </a:rPr>
                        <a:t>Related Code</a:t>
                      </a:r>
                      <a:endParaRPr lang="en-GB" sz="200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tr>
            </a:tbl>
          </a:graphicData>
        </a:graphic>
      </p:graphicFrame>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Tools &amp; Technologies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51" y="3880231"/>
            <a:ext cx="3914775" cy="1162050"/>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094" y="1477030"/>
            <a:ext cx="2389301" cy="116205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0617" y="3469284"/>
            <a:ext cx="2111096" cy="21110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5" name="Picture 4" descr="C:\Users\anjum\Desktop\page 1.pngpage 1"/>
          <p:cNvPicPr>
            <a:picLocks noChangeAspect="1"/>
          </p:cNvPicPr>
          <p:nvPr/>
        </p:nvPicPr>
        <p:blipFill>
          <a:blip r:embed="rId2"/>
          <a:srcRect/>
          <a:stretch>
            <a:fillRect/>
          </a:stretch>
        </p:blipFill>
        <p:spPr>
          <a:xfrm>
            <a:off x="770976" y="918430"/>
            <a:ext cx="9830435" cy="52636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3492" y="412125"/>
            <a:ext cx="9865217" cy="55507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descr="C:\Users\anjum\Desktop\page 2.pngpage 2"/>
          <p:cNvPicPr>
            <a:picLocks noChangeAspect="1"/>
          </p:cNvPicPr>
          <p:nvPr/>
        </p:nvPicPr>
        <p:blipFill>
          <a:blip r:embed="rId2"/>
          <a:srcRect/>
          <a:stretch>
            <a:fillRect/>
          </a:stretch>
        </p:blipFill>
        <p:spPr>
          <a:xfrm>
            <a:off x="946526" y="900112"/>
            <a:ext cx="9998075" cy="5353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descr="C:\Users\anjum\Desktop\page 3.pngpage 3"/>
          <p:cNvPicPr>
            <a:picLocks noChangeAspect="1"/>
          </p:cNvPicPr>
          <p:nvPr/>
        </p:nvPicPr>
        <p:blipFill>
          <a:blip r:embed="rId2"/>
          <a:srcRect/>
          <a:stretch>
            <a:fillRect/>
          </a:stretch>
        </p:blipFill>
        <p:spPr>
          <a:xfrm>
            <a:off x="771235" y="900112"/>
            <a:ext cx="9956800" cy="5331099"/>
          </a:xfrm>
          <a:prstGeom prst="rect">
            <a:avLst/>
          </a:prstGeom>
        </p:spPr>
      </p:pic>
      <p:sp>
        <p:nvSpPr>
          <p:cNvPr id="3" name="Text Box 2"/>
          <p:cNvSpPr txBox="1"/>
          <p:nvPr/>
        </p:nvSpPr>
        <p:spPr>
          <a:xfrm>
            <a:off x="11334750" y="5692775"/>
            <a:ext cx="309880" cy="922020"/>
          </a:xfrm>
          <a:prstGeom prst="rect">
            <a:avLst/>
          </a:prstGeom>
          <a:noFill/>
        </p:spPr>
        <p:txBody>
          <a:bodyPr wrap="none" rtlCol="0">
            <a:spAutoFit/>
          </a:bodyPr>
          <a:p>
            <a:endParaRPr lang="en-US"/>
          </a:p>
          <a:p>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descr="C:\Users\anjum\Desktop\page 4.pngpage 4"/>
          <p:cNvPicPr>
            <a:picLocks noChangeAspect="1"/>
          </p:cNvPicPr>
          <p:nvPr/>
        </p:nvPicPr>
        <p:blipFill>
          <a:blip r:embed="rId2"/>
          <a:srcRect/>
          <a:stretch>
            <a:fillRect/>
          </a:stretch>
        </p:blipFill>
        <p:spPr>
          <a:xfrm>
            <a:off x="776315" y="900112"/>
            <a:ext cx="9946640" cy="5331099"/>
          </a:xfrm>
          <a:prstGeom prst="rect">
            <a:avLst/>
          </a:prstGeom>
        </p:spPr>
      </p:pic>
      <p:sp>
        <p:nvSpPr>
          <p:cNvPr id="3" name="Text Box 2"/>
          <p:cNvSpPr txBox="1"/>
          <p:nvPr/>
        </p:nvSpPr>
        <p:spPr>
          <a:xfrm>
            <a:off x="11334750" y="5692775"/>
            <a:ext cx="309880" cy="922020"/>
          </a:xfrm>
          <a:prstGeom prst="rect">
            <a:avLst/>
          </a:prstGeom>
          <a:noFill/>
        </p:spPr>
        <p:txBody>
          <a:bodyPr wrap="none" rtlCol="0">
            <a:spAutoFit/>
          </a:bodyPr>
          <a:p>
            <a:endParaRPr lang="en-US"/>
          </a:p>
          <a:p>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descr="C:\Users\anjum\Desktop\page 5.pngpage 5"/>
          <p:cNvPicPr>
            <a:picLocks noChangeAspect="1"/>
          </p:cNvPicPr>
          <p:nvPr/>
        </p:nvPicPr>
        <p:blipFill>
          <a:blip r:embed="rId2"/>
          <a:srcRect/>
          <a:stretch>
            <a:fillRect/>
          </a:stretch>
        </p:blipFill>
        <p:spPr>
          <a:xfrm>
            <a:off x="767425" y="900112"/>
            <a:ext cx="9946640" cy="5331099"/>
          </a:xfrm>
          <a:prstGeom prst="rect">
            <a:avLst/>
          </a:prstGeom>
        </p:spPr>
      </p:pic>
      <p:sp>
        <p:nvSpPr>
          <p:cNvPr id="3" name="Text Box 2"/>
          <p:cNvSpPr txBox="1"/>
          <p:nvPr/>
        </p:nvSpPr>
        <p:spPr>
          <a:xfrm>
            <a:off x="11334750" y="5692775"/>
            <a:ext cx="309880" cy="922020"/>
          </a:xfrm>
          <a:prstGeom prst="rect">
            <a:avLst/>
          </a:prstGeom>
          <a:noFill/>
        </p:spPr>
        <p:txBody>
          <a:bodyPr wrap="none" rtlCol="0">
            <a:spAutoFit/>
          </a:bodyPr>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Screen Shots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10" name="Picture 9"/>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pic>
        <p:nvPicPr>
          <p:cNvPr id="7" name="Picture 6" descr="C:\Users\anjum\Desktop\page 6.pngpage 6"/>
          <p:cNvPicPr>
            <a:picLocks noChangeAspect="1"/>
          </p:cNvPicPr>
          <p:nvPr/>
        </p:nvPicPr>
        <p:blipFill>
          <a:blip r:embed="rId2"/>
          <a:srcRect/>
          <a:stretch>
            <a:fillRect/>
          </a:stretch>
        </p:blipFill>
        <p:spPr>
          <a:xfrm>
            <a:off x="776315" y="903107"/>
            <a:ext cx="9946640" cy="5325110"/>
          </a:xfrm>
          <a:prstGeom prst="rect">
            <a:avLst/>
          </a:prstGeom>
        </p:spPr>
      </p:pic>
      <p:sp>
        <p:nvSpPr>
          <p:cNvPr id="3" name="Text Box 2"/>
          <p:cNvSpPr txBox="1"/>
          <p:nvPr/>
        </p:nvSpPr>
        <p:spPr>
          <a:xfrm>
            <a:off x="11334750" y="5692775"/>
            <a:ext cx="309880" cy="922020"/>
          </a:xfrm>
          <a:prstGeom prst="rect">
            <a:avLst/>
          </a:prstGeom>
          <a:noFill/>
        </p:spPr>
        <p:txBody>
          <a:bodyPr wrap="none" rtlCol="0">
            <a:spAutoFit/>
          </a:bodyPr>
          <a:p>
            <a:endParaRPr 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Future Project Schedule</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graphicFrame>
        <p:nvGraphicFramePr>
          <p:cNvPr id="5" name="Content Placeholder 3"/>
          <p:cNvGraphicFramePr>
            <a:graphicFrameLocks noGrp="1"/>
          </p:cNvGraphicFramePr>
          <p:nvPr>
            <p:ph idx="1"/>
          </p:nvPr>
        </p:nvGraphicFramePr>
        <p:xfrm>
          <a:off x="414337" y="1271589"/>
          <a:ext cx="10929938" cy="3297299"/>
        </p:xfrm>
        <a:graphic>
          <a:graphicData uri="http://schemas.openxmlformats.org/drawingml/2006/table">
            <a:tbl>
              <a:tblPr firstRow="1" bandRow="1">
                <a:tableStyleId>{5940675A-B579-460E-94D1-54222C63F5DA}</a:tableStyleId>
              </a:tblPr>
              <a:tblGrid>
                <a:gridCol w="3434581"/>
                <a:gridCol w="7495357"/>
              </a:tblGrid>
              <a:tr h="420067">
                <a:tc>
                  <a:txBody>
                    <a:bodyPr/>
                    <a:lstStyle/>
                    <a:p>
                      <a:pPr algn="ctr"/>
                      <a:r>
                        <a:rPr lang="en-GB" sz="2400" b="1" dirty="0">
                          <a:latin typeface="Times New Roman" panose="02020603050405020304" pitchFamily="18" charset="0"/>
                          <a:cs typeface="Times New Roman" panose="02020603050405020304" pitchFamily="18" charset="0"/>
                        </a:rPr>
                        <a:t>Tasks</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a:latin typeface="Times New Roman" panose="02020603050405020304" pitchFamily="18" charset="0"/>
                          <a:cs typeface="Times New Roman" panose="02020603050405020304" pitchFamily="18" charset="0"/>
                        </a:rPr>
                        <a:t>Schedule</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1484236">
                <a:tc>
                  <a:txBody>
                    <a:bodyPr/>
                    <a:lstStyle/>
                    <a:p>
                      <a:pPr algn="l"/>
                      <a:r>
                        <a:rPr lang="en-GB" sz="2000" b="1" dirty="0">
                          <a:latin typeface="Times New Roman" panose="02020603050405020304" pitchFamily="18" charset="0"/>
                          <a:cs typeface="Times New Roman" panose="02020603050405020304" pitchFamily="18" charset="0"/>
                        </a:rPr>
                        <a:t>Design &amp; Coding of Project</a:t>
                      </a:r>
                      <a:endParaRPr lang="en-GB" sz="2000" b="1" dirty="0">
                        <a:latin typeface="Times New Roman" panose="02020603050405020304" pitchFamily="18" charset="0"/>
                        <a:cs typeface="Times New Roman" panose="02020603050405020304" pitchFamily="18" charset="0"/>
                      </a:endParaRPr>
                    </a:p>
                    <a:p>
                      <a:pPr algn="l"/>
                      <a:r>
                        <a:rPr lang="en-GB" sz="2000" b="0" dirty="0">
                          <a:latin typeface="Times New Roman" panose="02020603050405020304" pitchFamily="18" charset="0"/>
                          <a:cs typeface="Times New Roman" panose="02020603050405020304" pitchFamily="18" charset="0"/>
                        </a:rPr>
                        <a:t>Manage  Vehicles</a:t>
                      </a:r>
                      <a:endParaRPr lang="en-GB" sz="2000" b="0" dirty="0">
                        <a:latin typeface="Times New Roman" panose="02020603050405020304" pitchFamily="18" charset="0"/>
                        <a:cs typeface="Times New Roman" panose="02020603050405020304" pitchFamily="18" charset="0"/>
                      </a:endParaRPr>
                    </a:p>
                    <a:p>
                      <a:pPr algn="l"/>
                      <a:r>
                        <a:rPr lang="en-GB" sz="2000" b="0" dirty="0">
                          <a:latin typeface="Times New Roman" panose="02020603050405020304" pitchFamily="18" charset="0"/>
                          <a:cs typeface="Times New Roman" panose="02020603050405020304" pitchFamily="18" charset="0"/>
                        </a:rPr>
                        <a:t>Manage</a:t>
                      </a:r>
                      <a:r>
                        <a:rPr lang="en-GB" sz="2000" b="0" baseline="0" dirty="0">
                          <a:latin typeface="Times New Roman" panose="02020603050405020304" pitchFamily="18" charset="0"/>
                          <a:cs typeface="Times New Roman" panose="02020603050405020304" pitchFamily="18" charset="0"/>
                        </a:rPr>
                        <a:t> Driver Details</a:t>
                      </a:r>
                      <a:endParaRPr lang="en-GB" sz="2000" b="0" baseline="0" dirty="0">
                        <a:latin typeface="Times New Roman" panose="02020603050405020304" pitchFamily="18" charset="0"/>
                        <a:cs typeface="Times New Roman" panose="02020603050405020304" pitchFamily="18" charset="0"/>
                      </a:endParaRPr>
                    </a:p>
                    <a:p>
                      <a:pPr algn="l"/>
                      <a:r>
                        <a:rPr lang="en-GB" sz="2000" b="0" baseline="0" dirty="0">
                          <a:latin typeface="Times New Roman" panose="02020603050405020304" pitchFamily="18" charset="0"/>
                          <a:cs typeface="Times New Roman" panose="02020603050405020304" pitchFamily="18" charset="0"/>
                        </a:rPr>
                        <a:t>Manage Feedback, Session, Gallery Pages &amp; other Pages</a:t>
                      </a:r>
                      <a:endParaRPr lang="en-GB" sz="2000" b="0"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10</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February To</a:t>
                      </a:r>
                      <a:r>
                        <a:rPr lang="en-GB" sz="2000" baseline="0" dirty="0">
                          <a:latin typeface="Times New Roman" panose="02020603050405020304" pitchFamily="18" charset="0"/>
                          <a:cs typeface="Times New Roman" panose="02020603050405020304" pitchFamily="18" charset="0"/>
                        </a:rPr>
                        <a:t> 30</a:t>
                      </a:r>
                      <a:r>
                        <a:rPr lang="en-GB" sz="2000" baseline="30000" dirty="0">
                          <a:latin typeface="Times New Roman" panose="02020603050405020304" pitchFamily="18" charset="0"/>
                          <a:cs typeface="Times New Roman" panose="02020603050405020304" pitchFamily="18" charset="0"/>
                        </a:rPr>
                        <a:t>th</a:t>
                      </a:r>
                      <a:r>
                        <a:rPr lang="en-GB" sz="2000" baseline="0" dirty="0">
                          <a:latin typeface="Times New Roman" panose="02020603050405020304" pitchFamily="18" charset="0"/>
                          <a:cs typeface="Times New Roman" panose="02020603050405020304" pitchFamily="18" charset="0"/>
                        </a:rPr>
                        <a:t>  March 2022</a:t>
                      </a:r>
                      <a:endParaRPr lang="en-GB" sz="2000" dirty="0">
                        <a:latin typeface="Times New Roman" panose="02020603050405020304" pitchFamily="18" charset="0"/>
                        <a:cs typeface="Times New Roman" panose="02020603050405020304" pitchFamily="18" charset="0"/>
                      </a:endParaRPr>
                    </a:p>
                  </a:txBody>
                  <a:tcPr/>
                </a:tc>
              </a:tr>
              <a:tr h="454939">
                <a:tc>
                  <a:txBody>
                    <a:bodyPr/>
                    <a:lstStyle/>
                    <a:p>
                      <a:pPr algn="l"/>
                      <a:r>
                        <a:rPr lang="en-GB" sz="2000" b="1" dirty="0">
                          <a:latin typeface="Times New Roman" panose="02020603050405020304" pitchFamily="18" charset="0"/>
                          <a:cs typeface="Times New Roman" panose="02020603050405020304" pitchFamily="18" charset="0"/>
                        </a:rPr>
                        <a:t>Creating Reports</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baseline="0" dirty="0">
                          <a:latin typeface="Times New Roman" panose="02020603050405020304" pitchFamily="18" charset="0"/>
                          <a:cs typeface="Times New Roman" panose="02020603050405020304" pitchFamily="18" charset="0"/>
                        </a:rPr>
                        <a:t>1</a:t>
                      </a:r>
                      <a:r>
                        <a:rPr lang="en-GB" sz="2000" baseline="30000" dirty="0">
                          <a:latin typeface="Times New Roman" panose="02020603050405020304" pitchFamily="18" charset="0"/>
                          <a:cs typeface="Times New Roman" panose="02020603050405020304" pitchFamily="18" charset="0"/>
                        </a:rPr>
                        <a:t>st</a:t>
                      </a:r>
                      <a:r>
                        <a:rPr lang="en-GB" sz="2000" baseline="0" dirty="0">
                          <a:latin typeface="Times New Roman" panose="02020603050405020304" pitchFamily="18" charset="0"/>
                          <a:cs typeface="Times New Roman" panose="02020603050405020304" pitchFamily="18" charset="0"/>
                        </a:rPr>
                        <a:t>  April </a:t>
                      </a:r>
                      <a:r>
                        <a:rPr lang="en-GB" sz="2000" dirty="0">
                          <a:latin typeface="Times New Roman" panose="02020603050405020304" pitchFamily="18" charset="0"/>
                          <a:cs typeface="Times New Roman" panose="02020603050405020304" pitchFamily="18" charset="0"/>
                        </a:rPr>
                        <a:t> to 20</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a:t>
                      </a:r>
                      <a:r>
                        <a:rPr lang="en-GB" sz="2000" baseline="0" dirty="0">
                          <a:latin typeface="Times New Roman" panose="02020603050405020304" pitchFamily="18" charset="0"/>
                          <a:cs typeface="Times New Roman" panose="02020603050405020304" pitchFamily="18" charset="0"/>
                        </a:rPr>
                        <a:t>April 2022</a:t>
                      </a:r>
                      <a:endParaRPr lang="en-GB" sz="2000" dirty="0">
                        <a:latin typeface="Times New Roman" panose="02020603050405020304" pitchFamily="18" charset="0"/>
                        <a:cs typeface="Times New Roman" panose="02020603050405020304" pitchFamily="18" charset="0"/>
                      </a:endParaRPr>
                    </a:p>
                  </a:txBody>
                  <a:tcPr/>
                </a:tc>
              </a:tr>
              <a:tr h="769720">
                <a:tc>
                  <a:txBody>
                    <a:bodyPr/>
                    <a:lstStyle/>
                    <a:p>
                      <a:pPr algn="l"/>
                      <a:r>
                        <a:rPr lang="en-GB" sz="2000" b="1" dirty="0">
                          <a:latin typeface="Times New Roman" panose="02020603050405020304" pitchFamily="18" charset="0"/>
                          <a:cs typeface="Times New Roman" panose="02020603050405020304" pitchFamily="18" charset="0"/>
                        </a:rPr>
                        <a:t>Testing of Project Module wise &amp; Finishing</a:t>
                      </a:r>
                      <a:r>
                        <a:rPr lang="en-GB" sz="2000" b="1" baseline="0" dirty="0">
                          <a:latin typeface="Times New Roman" panose="02020603050405020304" pitchFamily="18" charset="0"/>
                          <a:cs typeface="Times New Roman" panose="02020603050405020304" pitchFamily="18" charset="0"/>
                        </a:rPr>
                        <a:t> the Code</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sz="2000" dirty="0">
                          <a:latin typeface="Times New Roman" panose="02020603050405020304" pitchFamily="18" charset="0"/>
                          <a:cs typeface="Times New Roman" panose="02020603050405020304" pitchFamily="18" charset="0"/>
                        </a:rPr>
                        <a:t>21</a:t>
                      </a:r>
                      <a:r>
                        <a:rPr lang="en-GB" sz="2000" baseline="30000" dirty="0">
                          <a:latin typeface="Times New Roman" panose="02020603050405020304" pitchFamily="18" charset="0"/>
                          <a:cs typeface="Times New Roman" panose="02020603050405020304" pitchFamily="18" charset="0"/>
                        </a:rPr>
                        <a:t>st</a:t>
                      </a:r>
                      <a:r>
                        <a:rPr lang="en-GB" sz="2000" baseline="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April</a:t>
                      </a:r>
                      <a:r>
                        <a:rPr lang="en-GB" sz="2000" baseline="0" dirty="0">
                          <a:latin typeface="Times New Roman" panose="02020603050405020304" pitchFamily="18" charset="0"/>
                          <a:cs typeface="Times New Roman" panose="02020603050405020304" pitchFamily="18" charset="0"/>
                        </a:rPr>
                        <a:t>  T</a:t>
                      </a:r>
                      <a:r>
                        <a:rPr lang="en-GB" sz="2000" dirty="0">
                          <a:latin typeface="Times New Roman" panose="02020603050405020304" pitchFamily="18" charset="0"/>
                          <a:cs typeface="Times New Roman" panose="02020603050405020304" pitchFamily="18" charset="0"/>
                        </a:rPr>
                        <a:t>o 30</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a:t>
                      </a:r>
                      <a:r>
                        <a:rPr lang="en-GB" sz="2000" baseline="0" dirty="0">
                          <a:latin typeface="Times New Roman" panose="02020603050405020304" pitchFamily="18" charset="0"/>
                          <a:cs typeface="Times New Roman" panose="02020603050405020304" pitchFamily="18" charset="0"/>
                        </a:rPr>
                        <a:t>April  2022</a:t>
                      </a:r>
                      <a:endParaRPr lang="en-GB" sz="20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3" name="Table 2"/>
          <p:cNvGraphicFramePr>
            <a:graphicFrameLocks noGrp="1"/>
          </p:cNvGraphicFramePr>
          <p:nvPr/>
        </p:nvGraphicFramePr>
        <p:xfrm>
          <a:off x="414337" y="4562841"/>
          <a:ext cx="10929938" cy="523505"/>
        </p:xfrm>
        <a:graphic>
          <a:graphicData uri="http://schemas.openxmlformats.org/drawingml/2006/table">
            <a:tbl>
              <a:tblPr firstRow="1" bandRow="1">
                <a:tableStyleId>{5940675A-B579-460E-94D1-54222C63F5DA}</a:tableStyleId>
              </a:tblPr>
              <a:tblGrid>
                <a:gridCol w="3434581"/>
                <a:gridCol w="7495357"/>
              </a:tblGrid>
              <a:tr h="523505">
                <a:tc>
                  <a:txBody>
                    <a:bodyPr/>
                    <a:lstStyle/>
                    <a:p>
                      <a:pPr algn="l"/>
                      <a:r>
                        <a:rPr lang="en-GB" sz="2000" b="1" dirty="0">
                          <a:latin typeface="Times New Roman" panose="02020603050405020304" pitchFamily="18" charset="0"/>
                          <a:cs typeface="Times New Roman" panose="02020603050405020304" pitchFamily="18" charset="0"/>
                        </a:rPr>
                        <a:t>Integrating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1</a:t>
                      </a:r>
                      <a:r>
                        <a:rPr lang="en-GB" sz="2000" baseline="30000" dirty="0">
                          <a:latin typeface="Times New Roman" panose="02020603050405020304" pitchFamily="18" charset="0"/>
                          <a:cs typeface="Times New Roman" panose="02020603050405020304" pitchFamily="18" charset="0"/>
                        </a:rPr>
                        <a:t>st</a:t>
                      </a:r>
                      <a:r>
                        <a:rPr lang="en-GB" sz="2000" dirty="0">
                          <a:latin typeface="Times New Roman" panose="02020603050405020304" pitchFamily="18" charset="0"/>
                          <a:cs typeface="Times New Roman" panose="02020603050405020304" pitchFamily="18" charset="0"/>
                        </a:rPr>
                        <a:t>   May 2022 </a:t>
                      </a:r>
                      <a:r>
                        <a:rPr lang="en-GB" sz="2000" baseline="0" dirty="0">
                          <a:latin typeface="Times New Roman" panose="02020603050405020304" pitchFamily="18" charset="0"/>
                          <a:cs typeface="Times New Roman" panose="02020603050405020304" pitchFamily="18" charset="0"/>
                        </a:rPr>
                        <a:t> To 20</a:t>
                      </a:r>
                      <a:r>
                        <a:rPr lang="en-GB" sz="2000" baseline="30000" dirty="0">
                          <a:latin typeface="Times New Roman" panose="02020603050405020304" pitchFamily="18" charset="0"/>
                          <a:cs typeface="Times New Roman" panose="02020603050405020304" pitchFamily="18" charset="0"/>
                        </a:rPr>
                        <a:t>th</a:t>
                      </a:r>
                      <a:r>
                        <a:rPr lang="en-GB" sz="2000" baseline="0" dirty="0">
                          <a:latin typeface="Times New Roman" panose="02020603050405020304" pitchFamily="18" charset="0"/>
                          <a:cs typeface="Times New Roman" panose="02020603050405020304" pitchFamily="18" charset="0"/>
                        </a:rPr>
                        <a:t> May 2022</a:t>
                      </a:r>
                      <a:endParaRPr lang="en-GB" sz="20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5"/>
          <p:cNvGraphicFramePr>
            <a:graphicFrameLocks noGrp="1"/>
          </p:cNvGraphicFramePr>
          <p:nvPr/>
        </p:nvGraphicFramePr>
        <p:xfrm>
          <a:off x="414337" y="5086346"/>
          <a:ext cx="10929938" cy="557213"/>
        </p:xfrm>
        <a:graphic>
          <a:graphicData uri="http://schemas.openxmlformats.org/drawingml/2006/table">
            <a:tbl>
              <a:tblPr firstRow="1" bandRow="1">
                <a:tableStyleId>{5940675A-B579-460E-94D1-54222C63F5DA}</a:tableStyleId>
              </a:tblPr>
              <a:tblGrid>
                <a:gridCol w="3434581"/>
                <a:gridCol w="7495357"/>
              </a:tblGrid>
              <a:tr h="557213">
                <a:tc>
                  <a:txBody>
                    <a:bodyPr/>
                    <a:lstStyle/>
                    <a:p>
                      <a:pPr algn="l"/>
                      <a:r>
                        <a:rPr lang="en-GB" sz="2000" b="1" dirty="0">
                          <a:latin typeface="Times New Roman" panose="02020603050405020304" pitchFamily="18" charset="0"/>
                          <a:cs typeface="Times New Roman" panose="02020603050405020304" pitchFamily="18" charset="0"/>
                        </a:rPr>
                        <a:t>Testing of Project</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21</a:t>
                      </a:r>
                      <a:r>
                        <a:rPr lang="en-GB" sz="2000" baseline="30000" dirty="0">
                          <a:latin typeface="Times New Roman" panose="02020603050405020304" pitchFamily="18" charset="0"/>
                          <a:cs typeface="Times New Roman" panose="02020603050405020304" pitchFamily="18" charset="0"/>
                        </a:rPr>
                        <a:t>st</a:t>
                      </a:r>
                      <a:r>
                        <a:rPr lang="en-GB" sz="2000" dirty="0">
                          <a:latin typeface="Times New Roman" panose="02020603050405020304" pitchFamily="18" charset="0"/>
                          <a:cs typeface="Times New Roman" panose="02020603050405020304" pitchFamily="18" charset="0"/>
                        </a:rPr>
                        <a:t> May To</a:t>
                      </a:r>
                      <a:r>
                        <a:rPr lang="en-GB" sz="2000" baseline="0" dirty="0">
                          <a:latin typeface="Times New Roman" panose="02020603050405020304" pitchFamily="18" charset="0"/>
                          <a:cs typeface="Times New Roman" panose="02020603050405020304" pitchFamily="18" charset="0"/>
                        </a:rPr>
                        <a:t> </a:t>
                      </a:r>
                      <a:r>
                        <a:rPr lang="en-GB" sz="2000" baseline="0" dirty="0" err="1">
                          <a:latin typeface="Times New Roman" panose="02020603050405020304" pitchFamily="18" charset="0"/>
                          <a:cs typeface="Times New Roman" panose="02020603050405020304" pitchFamily="18" charset="0"/>
                        </a:rPr>
                        <a:t>Finsih</a:t>
                      </a:r>
                      <a:r>
                        <a:rPr lang="en-GB" sz="2000" baseline="0" dirty="0">
                          <a:latin typeface="Times New Roman" panose="02020603050405020304" pitchFamily="18" charset="0"/>
                          <a:cs typeface="Times New Roman" panose="02020603050405020304" pitchFamily="18" charset="0"/>
                        </a:rPr>
                        <a:t> Date</a:t>
                      </a:r>
                      <a:endParaRPr lang="en-GB" sz="2000" dirty="0">
                        <a:latin typeface="Times New Roman" panose="02020603050405020304" pitchFamily="18" charset="0"/>
                        <a:cs typeface="Times New Roman" panose="02020603050405020304" pitchFamily="18" charset="0"/>
                      </a:endParaRPr>
                    </a:p>
                  </a:txBody>
                  <a:tcPr/>
                </a:tc>
              </a:tr>
            </a:tbl>
          </a:graphicData>
        </a:graphic>
      </p:graphicFrame>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2162" y="1624012"/>
            <a:ext cx="7810500" cy="4238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324" y="1858645"/>
            <a:ext cx="9144000" cy="1251744"/>
          </a:xfrm>
        </p:spPr>
        <p:txBody>
          <a:bodyPr>
            <a:normAutofit/>
          </a:bodyPr>
          <a:lstStyle/>
          <a:p>
            <a:r>
              <a:rPr lang="en-US" sz="3600" b="1" dirty="0">
                <a:latin typeface="Times New Roman" panose="02020603050405020304" pitchFamily="18" charset="0"/>
                <a:ea typeface="Times New Roman" panose="02020603050405020304" pitchFamily="18" charset="0"/>
                <a:cs typeface="Times New Roman" panose="02020603050405020304" pitchFamily="18" charset="0"/>
              </a:rPr>
              <a:t>API Based Intelligent </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Malware Identification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31550" y="3883349"/>
            <a:ext cx="4781548" cy="1333835"/>
          </a:xfrm>
        </p:spPr>
        <p:txBody>
          <a:bodyPr>
            <a:normAutofit fontScale="92500"/>
          </a:bodyPr>
          <a:lstStyle/>
          <a:p>
            <a:pPr algn="l"/>
            <a:r>
              <a:rPr lang="en-US" dirty="0">
                <a:latin typeface="Times New Roman" panose="02020603050405020304" pitchFamily="18" charset="0"/>
                <a:cs typeface="Times New Roman" panose="02020603050405020304" pitchFamily="18" charset="0"/>
              </a:rPr>
              <a:t>Anjum Shehzad   	18-ARID-2609</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Haris Aamir</a:t>
            </a:r>
            <a:r>
              <a:rPr lang="en-US" dirty="0">
                <a:latin typeface="Times New Roman" panose="02020603050405020304" pitchFamily="18" charset="0"/>
                <a:cs typeface="Times New Roman" panose="02020603050405020304" pitchFamily="18" charset="0"/>
              </a:rPr>
              <a:t>         	18-ARID-2643</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Zohaib Ali Hassan</a:t>
            </a:r>
            <a:r>
              <a:rPr lang="en-US" dirty="0">
                <a:latin typeface="Times New Roman" panose="02020603050405020304" pitchFamily="18" charset="0"/>
                <a:cs typeface="Times New Roman" panose="02020603050405020304" pitchFamily="18" charset="0"/>
              </a:rPr>
              <a:t>        18-ARID-2735</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8096" y="1311"/>
            <a:ext cx="1690688" cy="1627459"/>
          </a:xfrm>
          <a:prstGeom prst="rect">
            <a:avLst/>
          </a:prstGeom>
        </p:spPr>
      </p:pic>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310" t="11042" r="16169" b="11876"/>
          <a:stretch>
            <a:fillRect/>
          </a:stretch>
        </p:blipFill>
        <p:spPr>
          <a:xfrm>
            <a:off x="10229853" y="1"/>
            <a:ext cx="1952624" cy="1628769"/>
          </a:xfrm>
          <a:prstGeom prst="rect">
            <a:avLst/>
          </a:prstGeom>
        </p:spPr>
      </p:pic>
      <p:sp>
        <p:nvSpPr>
          <p:cNvPr id="6" name="Rectangle 5"/>
          <p:cNvSpPr/>
          <p:nvPr/>
        </p:nvSpPr>
        <p:spPr>
          <a:xfrm>
            <a:off x="1728784" y="168709"/>
            <a:ext cx="8386766" cy="954107"/>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PMAS-Arid Agriculture University- Rawalpindi</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University Institute of Information Technology</a:t>
            </a:r>
            <a:endParaRPr lang="en-US" sz="2800" dirty="0">
              <a:latin typeface="Times New Roman" panose="02020603050405020304" pitchFamily="18" charset="0"/>
              <a:cs typeface="Times New Roman" panose="02020603050405020304" pitchFamily="18" charset="0"/>
            </a:endParaRPr>
          </a:p>
        </p:txBody>
      </p:sp>
      <p:sp>
        <p:nvSpPr>
          <p:cNvPr id="12" name="Subtitle 2"/>
          <p:cNvSpPr txBox="1"/>
          <p:nvPr/>
        </p:nvSpPr>
        <p:spPr>
          <a:xfrm>
            <a:off x="3331523" y="5945994"/>
            <a:ext cx="5181600" cy="457200"/>
          </a:xfrm>
          <a:prstGeom prst="rect">
            <a:avLst/>
          </a:prstGeom>
        </p:spPr>
        <p:txBody>
          <a:bodyPr vert="horz" lIns="45720" rIns="45720">
            <a:noAutofit/>
          </a:bodyPr>
          <a:lstStyle>
            <a:lvl1pPr marL="0" marR="64135" indent="0" algn="r" rtl="0" eaLnBrk="1" latinLnBrk="0" hangingPunct="1">
              <a:spcBef>
                <a:spcPts val="400"/>
              </a:spcBef>
              <a:spcAft>
                <a:spcPts val="0"/>
              </a:spcAft>
              <a:buClr>
                <a:schemeClr val="accent1"/>
              </a:buClr>
              <a:buSzPct val="68000"/>
              <a:buFont typeface="Wingdings 3" panose="05040102010807070707"/>
              <a:buNone/>
              <a:defRPr kumimoji="0" sz="2700" kern="1200">
                <a:solidFill>
                  <a:schemeClr val="tx2"/>
                </a:solidFill>
                <a:latin typeface="+mn-lt"/>
                <a:ea typeface="+mn-ea"/>
                <a:cs typeface="+mn-cs"/>
              </a:defRPr>
            </a:lvl1pPr>
            <a:lvl2pPr marL="457200" indent="0" algn="ctr" rtl="0" eaLnBrk="1" latinLnBrk="0" hangingPunct="1">
              <a:spcBef>
                <a:spcPts val="325"/>
              </a:spcBef>
              <a:buClr>
                <a:schemeClr val="accent1"/>
              </a:buClr>
              <a:buFont typeface="Verdana" panose="020B0604030504040204"/>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panose="05020102010507070707"/>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panose="05020102010507070707"/>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panose="05020102010507070707"/>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panose="05020102010507070707"/>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panose="05020102010507070707"/>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panose="05020102010507070707"/>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panose="05020102010507070707"/>
              <a:buNone/>
              <a:defRPr kumimoji="0" sz="1600" kern="1200" baseline="0">
                <a:solidFill>
                  <a:schemeClr val="tx1"/>
                </a:solidFill>
                <a:latin typeface="+mn-lt"/>
                <a:ea typeface="+mn-ea"/>
                <a:cs typeface="+mn-cs"/>
              </a:defRPr>
            </a:lvl9pPr>
          </a:lstStyle>
          <a:p>
            <a:pPr algn="ctr"/>
            <a:r>
              <a:rPr lang="en-US" sz="2400" b="1" dirty="0">
                <a:solidFill>
                  <a:schemeClr val="tx1"/>
                </a:solidFill>
                <a:latin typeface="Times New Roman" panose="02020603050405020304" pitchFamily="18" charset="0"/>
                <a:cs typeface="Times New Roman" panose="02020603050405020304" pitchFamily="18" charset="0"/>
              </a:rPr>
              <a:t>Supervisor : Mr.Zeshaan Javed </a:t>
            </a:r>
            <a:endParaRPr 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00000"/>
              </a:lnSpc>
            </a:pPr>
            <a:r>
              <a:rPr lang="en-GB" altLang="en-US" sz="2400" dirty="0">
                <a:latin typeface="Times New Roman" panose="02020603050405020304" pitchFamily="18" charset="0"/>
              </a:rPr>
              <a:t>Introduction</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Existing System</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Problem Statement</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Problem Solution</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Project Scope </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Project Objective</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Diagrams  - </a:t>
            </a:r>
            <a:r>
              <a:rPr lang="en-GB" altLang="en-US" sz="2400" b="1" u="sng" dirty="0">
                <a:latin typeface="Times New Roman" panose="02020603050405020304" pitchFamily="18" charset="0"/>
              </a:rPr>
              <a:t>Use case</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Sequence</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Component</a:t>
            </a:r>
            <a:r>
              <a:rPr lang="en-GB" altLang="en-US" sz="2400" dirty="0">
                <a:latin typeface="Times New Roman" panose="02020603050405020304" pitchFamily="18" charset="0"/>
              </a:rPr>
              <a:t>, </a:t>
            </a:r>
            <a:r>
              <a:rPr lang="en-GB" altLang="en-US" sz="2400" b="1" u="sng" dirty="0">
                <a:latin typeface="Times New Roman" panose="02020603050405020304" pitchFamily="18" charset="0"/>
              </a:rPr>
              <a:t>Deployment</a:t>
            </a:r>
            <a:endParaRPr lang="en-GB" altLang="en-US" sz="2400" b="1" u="sng"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Tools and Technologies</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Task Distribution</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Screenshots </a:t>
            </a:r>
            <a:endParaRPr lang="en-GB" altLang="en-US" sz="2400" dirty="0">
              <a:latin typeface="Times New Roman" panose="02020603050405020304" pitchFamily="18" charset="0"/>
            </a:endParaRPr>
          </a:p>
          <a:p>
            <a:pPr>
              <a:lnSpc>
                <a:spcPct val="100000"/>
              </a:lnSpc>
            </a:pPr>
            <a:r>
              <a:rPr lang="en-GB" altLang="en-US" sz="2400" dirty="0">
                <a:latin typeface="Times New Roman" panose="02020603050405020304" pitchFamily="18" charset="0"/>
              </a:rPr>
              <a:t>Future Project Schedule</a:t>
            </a:r>
            <a:endParaRPr lang="en-GB" altLang="en-US" sz="2400" dirty="0">
              <a:latin typeface="Times New Roman" panose="02020603050405020304" pitchFamily="18" charset="0"/>
            </a:endParaRPr>
          </a:p>
          <a:p>
            <a:pPr>
              <a:lnSpc>
                <a:spcPct val="150000"/>
              </a:lnSpc>
            </a:pPr>
            <a:endParaRPr lang="en-GB" altLang="en-US" sz="3600" dirty="0">
              <a:latin typeface="Times New Roman" panose="02020603050405020304" pitchFamily="18" charset="0"/>
            </a:endParaRPr>
          </a:p>
          <a:p>
            <a:pPr>
              <a:lnSpc>
                <a:spcPct val="150000"/>
              </a:lnSpc>
            </a:pPr>
            <a:endParaRPr lang="en-GB" altLang="en-US" sz="3600" dirty="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pPr>
            <a:r>
              <a:rPr lang="en-US" sz="2400" dirty="0" smtClean="0">
                <a:latin typeface="Times New Roman" panose="02020603050405020304" pitchFamily="18" charset="0"/>
                <a:ea typeface="Times New Roman" panose="02020603050405020304" pitchFamily="18" charset="0"/>
              </a:rPr>
              <a:t>Our </a:t>
            </a:r>
            <a:r>
              <a:rPr lang="en-US" sz="2400" dirty="0">
                <a:latin typeface="Times New Roman" panose="02020603050405020304" pitchFamily="18" charset="0"/>
                <a:ea typeface="Times New Roman" panose="02020603050405020304" pitchFamily="18" charset="0"/>
              </a:rPr>
              <a:t>system identifies the malware files form the data set and provides us with the classification of malicious and clean files.</a:t>
            </a:r>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We use API calls </a:t>
            </a:r>
            <a:r>
              <a:rPr lang="en-US" sz="2400" dirty="0">
                <a:latin typeface="Times New Roman" panose="02020603050405020304" pitchFamily="18" charset="0"/>
                <a:ea typeface="Times New Roman" panose="02020603050405020304" pitchFamily="18" charset="0"/>
              </a:rPr>
              <a:t>to configure several data sets for dynamic malware detection.</a:t>
            </a:r>
            <a:endParaRPr lang="en-US" sz="2400"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Machine learning algorithms help us to distinguish between infected and non infected files.</a:t>
            </a:r>
            <a:endParaRPr lang="en-US" sz="2400" dirty="0">
              <a:effectLst/>
              <a:latin typeface="Times New Roman" panose="02020603050405020304" pitchFamily="18" charset="0"/>
              <a:ea typeface="Times New Roman" panose="02020603050405020304" pitchFamily="18" charset="0"/>
            </a:endParaRPr>
          </a:p>
          <a:p>
            <a:pPr>
              <a:lnSpc>
                <a:spcPct val="150000"/>
              </a:lnSpc>
            </a:pPr>
            <a:endParaRPr lang="en-US" sz="24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Existing System</a:t>
            </a:r>
            <a:endParaRPr lang="en-US" b="1" dirty="0"/>
          </a:p>
        </p:txBody>
      </p:sp>
      <p:sp>
        <p:nvSpPr>
          <p:cNvPr id="3" name="Content Placeholder 2"/>
          <p:cNvSpPr>
            <a:spLocks noGrp="1"/>
          </p:cNvSpPr>
          <p:nvPr>
            <p:ph idx="1"/>
          </p:nvPr>
        </p:nvSpPr>
        <p:spPr>
          <a:xfrm>
            <a:off x="381000" y="900112"/>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exists some existing system related to our project are as follows: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Deep learning based Sequential model for malware analysis using Windows exe API Calls</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system is based on the analysis of API calls made by malware on the Windows Operating System.</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We analyze the API calls made by different types of malware on the system to build a collection of malware-based API calls.  </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model classifies malware even though it has undergone structural changes, i.e., metamorphic malware, but in the operating system behaves like a type of malware.</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2"/>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exists some existing system related to our project are as follows: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Optimal feature configuration for dynamic malware detection</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The optimal configuration is obtained by analyzing statistically meaningful differences among the results of the models that are constructed with different combinations of feature sets, and the application of several hyper-parameter optimization algorithms</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We have used the Cuckoo sandbox, and extract different feature sets derived from API calls, network traffic, and the signatures provided by Cuckoo, combined with interaction with the file system and registry.</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Dynamic analysis has certain disadvantages such as being more resource-intensive and prone to evasion than static analysis.</a:t>
            </a: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2"/>
            <a:ext cx="11449050" cy="5314949"/>
          </a:xfrm>
        </p:spPr>
        <p:txBody>
          <a:bodyPr>
            <a:noAutofit/>
          </a:bodyPr>
          <a:lstStyle/>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 exists some existing system related to our project are as follows: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Toward Identifying APT Malware through API System Calls</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binary classification task of the APT and ordinary malware is completed by fusing multiple deep learning algorithms, making the model more active for training and achieving better results than similar studies.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Through the deep learning algorithm, the classification contribution and weight of system call features are dynamically calculated to obtain the priority and probability of different APT attacks, making the model more interpretable and convincing.</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Transfer learning is used to transfer the training results of binary classification to the multiclassification task of the APT family to make the model converge faster and strengthen the generalization ability. Thus, the problem of the small number of malware samples in APT is solved.</a:t>
            </a:r>
            <a:endParaRPr lang="en-US" sz="36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Signature based method has some limitations which we are trying to cover through this project.</a:t>
            </a:r>
            <a:endParaRPr lang="en-US"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ea typeface="Times New Roman" panose="02020603050405020304" pitchFamily="18" charset="0"/>
              </a:rPr>
              <a:t>In signature based techniques we use pre defined signatures to match with the signature of current error and find the type of error.</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Signature based technique </a:t>
            </a:r>
            <a:r>
              <a:rPr lang="en-US" sz="2400" dirty="0">
                <a:latin typeface="Times New Roman" panose="02020603050405020304" pitchFamily="18" charset="0"/>
                <a:ea typeface="Times New Roman" panose="02020603050405020304" pitchFamily="18" charset="0"/>
              </a:rPr>
              <a:t>cannot identify the unknown malware whose signature is not available in database.</a:t>
            </a:r>
            <a:endParaRPr lang="en-US" sz="2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a:t>University Institute of Information Technology,  PMAS-Arid Agriculture University- Rawalpindi</a:t>
            </a:r>
            <a:endParaRPr lang="en-US" sz="2000" b="1"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3310" t="11042" r="16169" b="11876"/>
          <a:stretch>
            <a:fillRect/>
          </a:stretch>
        </p:blipFill>
        <p:spPr>
          <a:xfrm>
            <a:off x="10972801" y="118210"/>
            <a:ext cx="857250" cy="7819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8360</Words>
  <Application>WPS Presentation</Application>
  <PresentationFormat>Widescreen</PresentationFormat>
  <Paragraphs>232</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Times New Roman</vt:lpstr>
      <vt:lpstr>Wingdings 3</vt:lpstr>
      <vt:lpstr>Symbol</vt:lpstr>
      <vt:lpstr>Verdana</vt:lpstr>
      <vt:lpstr>Wingdings 2</vt:lpstr>
      <vt:lpstr>Wingdings</vt:lpstr>
      <vt:lpstr>Calibri</vt:lpstr>
      <vt:lpstr>Microsoft YaHei</vt:lpstr>
      <vt:lpstr>Arial Unicode MS</vt:lpstr>
      <vt:lpstr>Calibri Light</vt:lpstr>
      <vt:lpstr>Office Theme</vt:lpstr>
      <vt:lpstr>Important Instructions </vt:lpstr>
      <vt:lpstr>PowerPoint 演示文稿</vt:lpstr>
      <vt:lpstr>API Based Intelligent Malware Identification</vt:lpstr>
      <vt:lpstr>Contents</vt:lpstr>
      <vt:lpstr>Introduction</vt:lpstr>
      <vt:lpstr>Existing System</vt:lpstr>
      <vt:lpstr>Existing System</vt:lpstr>
      <vt:lpstr>Existing System</vt:lpstr>
      <vt:lpstr>Problem Statement</vt:lpstr>
      <vt:lpstr>Proposed Solution</vt:lpstr>
      <vt:lpstr>Project Scope</vt:lpstr>
      <vt:lpstr>Project Objectives</vt:lpstr>
      <vt:lpstr>Diagrams -Use Case Diagram</vt:lpstr>
      <vt:lpstr>Diagrams –Sequence Diagram</vt:lpstr>
      <vt:lpstr>Diagrams –Component Diagram</vt:lpstr>
      <vt:lpstr>Diagrams –Deployment Diagram</vt:lpstr>
      <vt:lpstr>Tasks Distribution</vt:lpstr>
      <vt:lpstr>Tools &amp; Technologies</vt:lpstr>
      <vt:lpstr>Screen Shots</vt:lpstr>
      <vt:lpstr>Screen Shots</vt:lpstr>
      <vt:lpstr>Screen Shots</vt:lpstr>
      <vt:lpstr>Screen Shots</vt:lpstr>
      <vt:lpstr>Screen Shots</vt:lpstr>
      <vt:lpstr>Screen Shots</vt:lpstr>
      <vt:lpstr>Future Project Schedule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anjum</cp:lastModifiedBy>
  <cp:revision>72</cp:revision>
  <dcterms:created xsi:type="dcterms:W3CDTF">2022-01-10T02:16:00Z</dcterms:created>
  <dcterms:modified xsi:type="dcterms:W3CDTF">2022-06-16T20:26:01Z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6E7BB437C1E64D7E933CE3E5D67E1273</vt:lpwstr>
  </property>
  <property fmtid="{D5CDD505-2E9C-101B-9397-08002B2CF9AE}" pid="3" name="KSOProductBuildVer">
    <vt:lpwstr>1033-11.2.0.11156</vt:lpwstr>
  </property>
</Properties>
</file>