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0F7894A-98CC-4476-B1B9-BC5CBDFB9806}"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320906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155450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84937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4501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2558524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F7894A-98CC-4476-B1B9-BC5CBDFB9806}"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1873062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F7894A-98CC-4476-B1B9-BC5CBDFB9806}"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1551011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7894A-98CC-4476-B1B9-BC5CBDFB980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203473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7894A-98CC-4476-B1B9-BC5CBDFB980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405621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7894A-98CC-4476-B1B9-BC5CBDFB980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58340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7894A-98CC-4476-B1B9-BC5CBDFB9806}" type="datetimeFigureOut">
              <a:rPr lang="en-IN" smtClean="0"/>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151499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96391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7894A-98CC-4476-B1B9-BC5CBDFB9806}" type="datetimeFigureOut">
              <a:rPr lang="en-IN" smtClean="0"/>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376967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7894A-98CC-4476-B1B9-BC5CBDFB9806}" type="datetimeFigureOut">
              <a:rPr lang="en-IN" smtClean="0"/>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414977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894A-98CC-4476-B1B9-BC5CBDFB9806}" type="datetimeFigureOut">
              <a:rPr lang="en-IN" smtClean="0"/>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161327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124393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7894A-98CC-4476-B1B9-BC5CBDFB9806}" type="datetimeFigureOut">
              <a:rPr lang="en-IN" smtClean="0"/>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83E60-CCA8-44A1-9D46-DC4D7D1A5B3D}" type="slidenum">
              <a:rPr lang="en-IN" smtClean="0"/>
              <a:t>‹#›</a:t>
            </a:fld>
            <a:endParaRPr lang="en-IN"/>
          </a:p>
        </p:txBody>
      </p:sp>
    </p:spTree>
    <p:extLst>
      <p:ext uri="{BB962C8B-B14F-4D97-AF65-F5344CB8AC3E}">
        <p14:creationId xmlns:p14="http://schemas.microsoft.com/office/powerpoint/2010/main" val="395694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0F7894A-98CC-4476-B1B9-BC5CBDFB9806}" type="datetimeFigureOut">
              <a:rPr lang="en-IN" smtClean="0"/>
              <a:t>17-08-2023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1783E60-CCA8-44A1-9D46-DC4D7D1A5B3D}" type="slidenum">
              <a:rPr lang="en-IN" smtClean="0"/>
              <a:t>‹#›</a:t>
            </a:fld>
            <a:endParaRPr lang="en-IN"/>
          </a:p>
        </p:txBody>
      </p:sp>
    </p:spTree>
    <p:extLst>
      <p:ext uri="{BB962C8B-B14F-4D97-AF65-F5344CB8AC3E}">
        <p14:creationId xmlns:p14="http://schemas.microsoft.com/office/powerpoint/2010/main" val="35619937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jureddyk" TargetMode="External"/><Relationship Id="rId2" Type="http://schemas.openxmlformats.org/officeDocument/2006/relationships/hyperlink" Target="mailto:anju75061@gmail.com" TargetMode="External"/><Relationship Id="rId1" Type="http://schemas.openxmlformats.org/officeDocument/2006/relationships/slideLayout" Target="../slideLayouts/slideLayout2.xml"/><Relationship Id="rId4" Type="http://schemas.openxmlformats.org/officeDocument/2006/relationships/hyperlink" Target="https://www.linkedin.com/in/anju-reddy-k-84491117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A0C497-5C42-C9AF-9D7F-83457C490237}"/>
              </a:ext>
            </a:extLst>
          </p:cNvPr>
          <p:cNvSpPr>
            <a:spLocks noGrp="1"/>
          </p:cNvSpPr>
          <p:nvPr>
            <p:ph type="title"/>
          </p:nvPr>
        </p:nvSpPr>
        <p:spPr/>
        <p:txBody>
          <a:bodyPr>
            <a:normAutofit fontScale="90000"/>
          </a:bodyPr>
          <a:lstStyle/>
          <a:p>
            <a:pPr algn="ctr"/>
            <a:r>
              <a:rPr lang="en-US" dirty="0"/>
              <a:t>Neo Stats Data Science Case Study Presentation</a:t>
            </a:r>
            <a:endParaRPr lang="en-IN" dirty="0"/>
          </a:p>
        </p:txBody>
      </p:sp>
      <p:sp>
        <p:nvSpPr>
          <p:cNvPr id="5" name="Content Placeholder 4">
            <a:extLst>
              <a:ext uri="{FF2B5EF4-FFF2-40B4-BE49-F238E27FC236}">
                <a16:creationId xmlns:a16="http://schemas.microsoft.com/office/drawing/2014/main" id="{0EEAD20B-05BF-024A-8095-3F06E5A4A851}"/>
              </a:ext>
            </a:extLst>
          </p:cNvPr>
          <p:cNvSpPr>
            <a:spLocks noGrp="1"/>
          </p:cNvSpPr>
          <p:nvPr>
            <p:ph idx="1"/>
          </p:nvPr>
        </p:nvSpPr>
        <p:spPr>
          <a:xfrm>
            <a:off x="1120000" y="2321859"/>
            <a:ext cx="10233800" cy="3855104"/>
          </a:xfrm>
        </p:spPr>
        <p:txBody>
          <a:bodyPr/>
          <a:lstStyle/>
          <a:p>
            <a:pPr marL="0" indent="0">
              <a:buNone/>
            </a:pPr>
            <a:endParaRPr lang="en-US" dirty="0"/>
          </a:p>
          <a:p>
            <a:pPr marL="0" indent="0">
              <a:buNone/>
            </a:pPr>
            <a:r>
              <a:rPr lang="en-IN" dirty="0"/>
              <a:t>Name: Anju Reddy K</a:t>
            </a:r>
          </a:p>
          <a:p>
            <a:pPr marL="0" indent="0">
              <a:buNone/>
            </a:pPr>
            <a:r>
              <a:rPr lang="en-IN" dirty="0"/>
              <a:t>Gmail: </a:t>
            </a:r>
            <a:r>
              <a:rPr lang="en-IN" dirty="0">
                <a:solidFill>
                  <a:schemeClr val="accent6">
                    <a:lumMod val="40000"/>
                    <a:lumOff val="60000"/>
                  </a:schemeClr>
                </a:solidFill>
                <a:hlinkClick r:id="rId2">
                  <a:extLst>
                    <a:ext uri="{A12FA001-AC4F-418D-AE19-62706E023703}">
                      <ahyp:hlinkClr xmlns:ahyp="http://schemas.microsoft.com/office/drawing/2018/hyperlinkcolor" val="tx"/>
                    </a:ext>
                  </a:extLst>
                </a:hlinkClick>
              </a:rPr>
              <a:t>anju75061@gmail.com</a:t>
            </a:r>
            <a:endParaRPr lang="en-IN" dirty="0">
              <a:solidFill>
                <a:schemeClr val="accent6">
                  <a:lumMod val="40000"/>
                  <a:lumOff val="60000"/>
                </a:schemeClr>
              </a:solidFill>
            </a:endParaRPr>
          </a:p>
          <a:p>
            <a:pPr marL="0" indent="0">
              <a:buNone/>
            </a:pPr>
            <a:r>
              <a:rPr lang="en-IN" dirty="0">
                <a:solidFill>
                  <a:schemeClr val="tx1"/>
                </a:solidFill>
              </a:rPr>
              <a:t>Github: </a:t>
            </a:r>
            <a:r>
              <a:rPr lang="en-IN" dirty="0">
                <a:solidFill>
                  <a:schemeClr val="accent6">
                    <a:lumMod val="40000"/>
                    <a:lumOff val="60000"/>
                  </a:schemeClr>
                </a:solidFill>
                <a:hlinkClick r:id="rId3">
                  <a:extLst>
                    <a:ext uri="{A12FA001-AC4F-418D-AE19-62706E023703}">
                      <ahyp:hlinkClr xmlns:ahyp="http://schemas.microsoft.com/office/drawing/2018/hyperlinkcolor" val="tx"/>
                    </a:ext>
                  </a:extLst>
                </a:hlinkClick>
              </a:rPr>
              <a:t>Anjureddyk (Anju Reddy K) (github.com)</a:t>
            </a:r>
            <a:endParaRPr lang="en-IN" dirty="0">
              <a:solidFill>
                <a:schemeClr val="accent6">
                  <a:lumMod val="40000"/>
                  <a:lumOff val="60000"/>
                </a:schemeClr>
              </a:solidFill>
            </a:endParaRPr>
          </a:p>
          <a:p>
            <a:pPr marL="0" indent="0">
              <a:buNone/>
            </a:pPr>
            <a:r>
              <a:rPr lang="en-IN" dirty="0"/>
              <a:t>LinkedIn: </a:t>
            </a:r>
            <a:r>
              <a:rPr lang="en-IN" dirty="0">
                <a:hlinkClick r:id="rId4"/>
              </a:rPr>
              <a:t>https://www.linkedin.com/in/anju-reddy-k-844911172/</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8735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7303-EA63-A492-67F4-105BA06251A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F9A865B-65D6-6AF0-7258-29E36EB87786}"/>
              </a:ext>
            </a:extLst>
          </p:cNvPr>
          <p:cNvSpPr>
            <a:spLocks noGrp="1"/>
          </p:cNvSpPr>
          <p:nvPr>
            <p:ph idx="1"/>
          </p:nvPr>
        </p:nvSpPr>
        <p:spPr>
          <a:xfrm>
            <a:off x="941294" y="1825624"/>
            <a:ext cx="10412506" cy="4754469"/>
          </a:xfrm>
        </p:spPr>
        <p:txBody>
          <a:bodyPr>
            <a:normAutofit/>
          </a:bodyPr>
          <a:lstStyle/>
          <a:p>
            <a:pPr marL="0" indent="0" algn="just">
              <a:buNone/>
            </a:pPr>
            <a:r>
              <a:rPr lang="en-US" dirty="0"/>
              <a:t>In this journey of data exploration, analysis, and modeling, we've delved deep into the intricacies of customer behavior and marketing campaigns for the major bank in the Middle East. Our comprehensive approach has yielded insights that have the potential to revolutionize the bank's strategies and outcomes.</a:t>
            </a:r>
          </a:p>
          <a:p>
            <a:pPr marL="0" indent="0" algn="just">
              <a:buNone/>
            </a:pPr>
            <a:r>
              <a:rPr lang="en-US" dirty="0"/>
              <a:t>Model building, employing the powerful Random Forest algorithm, emerged as a predictive tool with an accuracy of 90.10%. This achievement underscores the significance of our analysis in aiding the bank's decision-making process. Our business recommendations offer actionable strategies tailored to customer segments, communication methods, and cross-product engagements.</a:t>
            </a:r>
            <a:endParaRPr lang="en-IN" dirty="0"/>
          </a:p>
        </p:txBody>
      </p:sp>
    </p:spTree>
    <p:extLst>
      <p:ext uri="{BB962C8B-B14F-4D97-AF65-F5344CB8AC3E}">
        <p14:creationId xmlns:p14="http://schemas.microsoft.com/office/powerpoint/2010/main" val="398202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3205-58B9-85FB-4E2B-3C164EBB704B}"/>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F6267F37-CB6F-3FCB-CBB9-2AB036639DA5}"/>
              </a:ext>
            </a:extLst>
          </p:cNvPr>
          <p:cNvSpPr>
            <a:spLocks noGrp="1"/>
          </p:cNvSpPr>
          <p:nvPr>
            <p:ph idx="1"/>
          </p:nvPr>
        </p:nvSpPr>
        <p:spPr>
          <a:xfrm>
            <a:off x="941294" y="1825625"/>
            <a:ext cx="10412506" cy="4351338"/>
          </a:xfrm>
        </p:spPr>
        <p:txBody>
          <a:bodyPr/>
          <a:lstStyle/>
          <a:p>
            <a:pPr marL="0" indent="0" algn="just">
              <a:buNone/>
            </a:pPr>
            <a:r>
              <a:rPr lang="en-US" dirty="0"/>
              <a:t>Optimizing Customer Engagement and Marketing Campaigns for a Middle East Bank.</a:t>
            </a:r>
          </a:p>
          <a:p>
            <a:pPr marL="0" indent="0" algn="just">
              <a:buNone/>
            </a:pPr>
            <a:r>
              <a:rPr lang="en-US" dirty="0"/>
              <a:t>Our challenge was presented by a major bank in the Middle East that seeks to enhance its customer engagement strategies and optimize its marketing campaigns. The bank aims to identify key customer segments that are most likely to take up term deposit (fixed deposit) offerings. The bank's goal is to improve the effectiveness of its marketing efforts, reduce costs, and ultimately increase term deposit subscriptions.</a:t>
            </a:r>
            <a:endParaRPr lang="en-IN" dirty="0"/>
          </a:p>
        </p:txBody>
      </p:sp>
    </p:spTree>
    <p:extLst>
      <p:ext uri="{BB962C8B-B14F-4D97-AF65-F5344CB8AC3E}">
        <p14:creationId xmlns:p14="http://schemas.microsoft.com/office/powerpoint/2010/main" val="229864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A243-DDC8-8276-9211-BE0FFC7CC763}"/>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7E5D1FAD-EB2E-905F-2493-81040AE50FFB}"/>
              </a:ext>
            </a:extLst>
          </p:cNvPr>
          <p:cNvSpPr>
            <a:spLocks noGrp="1"/>
          </p:cNvSpPr>
          <p:nvPr>
            <p:ph idx="1"/>
          </p:nvPr>
        </p:nvSpPr>
        <p:spPr>
          <a:xfrm>
            <a:off x="838200" y="1479176"/>
            <a:ext cx="10515600" cy="5100918"/>
          </a:xfrm>
        </p:spPr>
        <p:txBody>
          <a:bodyPr>
            <a:normAutofit lnSpcReduction="10000"/>
          </a:bodyPr>
          <a:lstStyle/>
          <a:p>
            <a:pPr marL="514350" indent="-514350" algn="just">
              <a:buAutoNum type="arabicPeriod"/>
            </a:pPr>
            <a:r>
              <a:rPr lang="en-US" b="1" dirty="0"/>
              <a:t>Customer Demographics Data: </a:t>
            </a:r>
            <a:r>
              <a:rPr lang="en-US" dirty="0"/>
              <a:t>This dataset offers a deep dive into the demographic details of the bank's customers. It includes information such as age, job, marital status, education, annual income, and gender. These attributes are essential for understanding the characteristics of the bank's customer base and identifying potential patterns that influence term deposit subscriptions. </a:t>
            </a:r>
          </a:p>
          <a:p>
            <a:pPr marL="514350" indent="-514350" algn="just">
              <a:buAutoNum type="arabicPeriod"/>
            </a:pPr>
            <a:r>
              <a:rPr lang="en-US" b="1" dirty="0"/>
              <a:t>Transaction Data: </a:t>
            </a:r>
            <a:r>
              <a:rPr lang="en-US" dirty="0"/>
              <a:t>The transaction data dataset complements the customer demographics data by providing insights into the bank’s customer interactions. Key variables include contact method, duration of contact, campaign details, previous interactions, and term deposit subscription status. This dataset enables us to explore the communication strategies employed by the bank and their impact on customer engagement.</a:t>
            </a:r>
            <a:endParaRPr lang="en-IN" dirty="0"/>
          </a:p>
        </p:txBody>
      </p:sp>
    </p:spTree>
    <p:extLst>
      <p:ext uri="{BB962C8B-B14F-4D97-AF65-F5344CB8AC3E}">
        <p14:creationId xmlns:p14="http://schemas.microsoft.com/office/powerpoint/2010/main" val="416952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8047-119B-4102-D548-D626322117C9}"/>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5757BFAA-76A9-6920-B04A-75C9BE2A81BF}"/>
              </a:ext>
            </a:extLst>
          </p:cNvPr>
          <p:cNvSpPr>
            <a:spLocks noGrp="1"/>
          </p:cNvSpPr>
          <p:nvPr>
            <p:ph idx="1"/>
          </p:nvPr>
        </p:nvSpPr>
        <p:spPr>
          <a:xfrm>
            <a:off x="838200" y="1825625"/>
            <a:ext cx="10515600" cy="4351338"/>
          </a:xfrm>
        </p:spPr>
        <p:txBody>
          <a:bodyPr/>
          <a:lstStyle/>
          <a:p>
            <a:pPr algn="just"/>
            <a:r>
              <a:rPr lang="en-US" b="1" dirty="0"/>
              <a:t>Handling Missing Values: </a:t>
            </a:r>
            <a:r>
              <a:rPr lang="en-US" dirty="0"/>
              <a:t>Addressed missing data in 'balance,' 'loan,' 'contact,' 'duration,’ ‘</a:t>
            </a:r>
            <a:r>
              <a:rPr lang="en-US" dirty="0" err="1"/>
              <a:t>poutcome</a:t>
            </a:r>
            <a:r>
              <a:rPr lang="en-US" dirty="0"/>
              <a:t>,' and 'Term Deposit' columns using imputation and encoding techniques.</a:t>
            </a:r>
          </a:p>
          <a:p>
            <a:pPr algn="just"/>
            <a:r>
              <a:rPr lang="en-US" b="1" dirty="0"/>
              <a:t>Feature Engineering: </a:t>
            </a:r>
            <a:r>
              <a:rPr lang="en-US" dirty="0"/>
              <a:t>Generated new features like the percentage of loan customers with insurance, capturing additional insights.</a:t>
            </a:r>
          </a:p>
          <a:p>
            <a:pPr algn="just"/>
            <a:r>
              <a:rPr lang="en-US" b="1" dirty="0"/>
              <a:t>Data Transformation: </a:t>
            </a:r>
            <a:r>
              <a:rPr lang="en-US" dirty="0"/>
              <a:t>Converted 'insurance' to binary, and 'balance' from object to numeric, ensuring compatibility with algorithms.</a:t>
            </a:r>
          </a:p>
          <a:p>
            <a:pPr algn="just"/>
            <a:r>
              <a:rPr lang="en-US" b="1" dirty="0"/>
              <a:t>Data Splitting: </a:t>
            </a:r>
            <a:r>
              <a:rPr lang="en-US" dirty="0"/>
              <a:t>Split data into 80% training and 20% testing sets for accurate model evaluation, enhancing predictive performance.</a:t>
            </a:r>
            <a:endParaRPr lang="en-IN" dirty="0"/>
          </a:p>
        </p:txBody>
      </p:sp>
    </p:spTree>
    <p:extLst>
      <p:ext uri="{BB962C8B-B14F-4D97-AF65-F5344CB8AC3E}">
        <p14:creationId xmlns:p14="http://schemas.microsoft.com/office/powerpoint/2010/main" val="314622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9664-C42C-EB17-49F4-5B15A614A4FA}"/>
              </a:ext>
            </a:extLst>
          </p:cNvPr>
          <p:cNvSpPr>
            <a:spLocks noGrp="1"/>
          </p:cNvSpPr>
          <p:nvPr>
            <p:ph type="title"/>
          </p:nvPr>
        </p:nvSpPr>
        <p:spPr>
          <a:xfrm>
            <a:off x="838200" y="365126"/>
            <a:ext cx="10515600" cy="1320240"/>
          </a:xfrm>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E792E1BD-7E89-CE73-0F47-DC622A0EFDC7}"/>
              </a:ext>
            </a:extLst>
          </p:cNvPr>
          <p:cNvSpPr>
            <a:spLocks noGrp="1"/>
          </p:cNvSpPr>
          <p:nvPr>
            <p:ph idx="1"/>
          </p:nvPr>
        </p:nvSpPr>
        <p:spPr>
          <a:xfrm>
            <a:off x="838200" y="1825625"/>
            <a:ext cx="10515600" cy="4351338"/>
          </a:xfrm>
        </p:spPr>
        <p:txBody>
          <a:bodyPr>
            <a:normAutofit lnSpcReduction="10000"/>
          </a:bodyPr>
          <a:lstStyle/>
          <a:p>
            <a:pPr algn="just"/>
            <a:r>
              <a:rPr lang="en-US" b="1" dirty="0"/>
              <a:t>Exploratory Data Analysis (EDA): </a:t>
            </a:r>
            <a:r>
              <a:rPr lang="en-US" dirty="0"/>
              <a:t>We conducted an EDA to comprehend data distributions, identify outliers, and uncover patterns. Visualizing customer demographics, we observed age groups with the highest home loan percentages. Additionally, we explored correlations between annual income and age, shedding light on potential relationships that could influence term deposit subscriptions.</a:t>
            </a:r>
          </a:p>
          <a:p>
            <a:pPr algn="just"/>
            <a:r>
              <a:rPr lang="en-US" b="1" dirty="0"/>
              <a:t>Loan and Insurance Analysis: </a:t>
            </a:r>
            <a:r>
              <a:rPr lang="en-US" dirty="0"/>
              <a:t>Visualizing the percentage of loan customers with insurance provided insights into cross-product engagement. This revealed a potential avenue for targeted marketing strategies to encourage term deposit subscriptions among specific customer segments.</a:t>
            </a:r>
            <a:endParaRPr lang="en-IN" dirty="0"/>
          </a:p>
        </p:txBody>
      </p:sp>
    </p:spTree>
    <p:extLst>
      <p:ext uri="{BB962C8B-B14F-4D97-AF65-F5344CB8AC3E}">
        <p14:creationId xmlns:p14="http://schemas.microsoft.com/office/powerpoint/2010/main" val="400186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9D741-D858-EC0E-163C-D909A6D95CF9}"/>
              </a:ext>
            </a:extLst>
          </p:cNvPr>
          <p:cNvSpPr>
            <a:spLocks noGrp="1"/>
          </p:cNvSpPr>
          <p:nvPr>
            <p:ph idx="1"/>
          </p:nvPr>
        </p:nvSpPr>
        <p:spPr>
          <a:xfrm>
            <a:off x="842682" y="905435"/>
            <a:ext cx="10511118" cy="5271528"/>
          </a:xfrm>
        </p:spPr>
        <p:txBody>
          <a:bodyPr/>
          <a:lstStyle/>
          <a:p>
            <a:pPr algn="just"/>
            <a:r>
              <a:rPr lang="en-US" b="1" dirty="0"/>
              <a:t>Contact Strategy Analysis: </a:t>
            </a:r>
            <a:r>
              <a:rPr lang="en-US" dirty="0"/>
              <a:t>We analyzed communication methods to ascertain their success rates in term deposit subscriptions. By visualizing the most effective contact methods, we recommended optimizing communication strategies to improve campaign outcomes.</a:t>
            </a:r>
          </a:p>
          <a:p>
            <a:pPr algn="just"/>
            <a:r>
              <a:rPr lang="en-US" b="1" dirty="0"/>
              <a:t>Informed Decisions: </a:t>
            </a:r>
            <a:r>
              <a:rPr lang="en-US" dirty="0"/>
              <a:t>Through data visualizations, we were able to uncover actionable insights that guide decision-making. These insights empower the bank to tailor marketing campaigns, enhance communication strategies, and engage customers effectively, ultimately contributing to higher term deposit subscriptions and improved business outcomes.</a:t>
            </a:r>
            <a:endParaRPr lang="en-IN" dirty="0"/>
          </a:p>
        </p:txBody>
      </p:sp>
    </p:spTree>
    <p:extLst>
      <p:ext uri="{BB962C8B-B14F-4D97-AF65-F5344CB8AC3E}">
        <p14:creationId xmlns:p14="http://schemas.microsoft.com/office/powerpoint/2010/main" val="3986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6EEA-2B86-7540-21C7-47BC795A2047}"/>
              </a:ext>
            </a:extLst>
          </p:cNvPr>
          <p:cNvSpPr>
            <a:spLocks noGrp="1"/>
          </p:cNvSpPr>
          <p:nvPr>
            <p:ph type="title"/>
          </p:nvPr>
        </p:nvSpPr>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77103722-7A0D-8BB0-2CA7-E628CADC595A}"/>
              </a:ext>
            </a:extLst>
          </p:cNvPr>
          <p:cNvSpPr>
            <a:spLocks noGrp="1"/>
          </p:cNvSpPr>
          <p:nvPr>
            <p:ph idx="1"/>
          </p:nvPr>
        </p:nvSpPr>
        <p:spPr>
          <a:xfrm>
            <a:off x="838200" y="1825624"/>
            <a:ext cx="10515600" cy="4754469"/>
          </a:xfrm>
        </p:spPr>
        <p:txBody>
          <a:bodyPr>
            <a:normAutofit lnSpcReduction="10000"/>
          </a:bodyPr>
          <a:lstStyle/>
          <a:p>
            <a:pPr algn="just"/>
            <a:r>
              <a:rPr lang="en-US" b="1" dirty="0"/>
              <a:t>Streamlining Data for Effective Modeling: </a:t>
            </a:r>
            <a:r>
              <a:rPr lang="en-US" dirty="0"/>
              <a:t>Feature selection is a process where we choose the most influential variables from our data to build a more accurate predictive model. By focusing on key features that strongly impact the target variable, term deposit subscriptions, we enhance the model's performance and interpretability.</a:t>
            </a:r>
          </a:p>
          <a:p>
            <a:pPr algn="just"/>
            <a:r>
              <a:rPr lang="en-US" b="1" dirty="0"/>
              <a:t>Optimizing Model Performance: </a:t>
            </a:r>
            <a:r>
              <a:rPr lang="en-US" dirty="0"/>
              <a:t>Not all features contribute equally to predicting outcomes. Through statistical and algorithmic methods, we identified significant attributes like 'job,' 'balance,' and 'age' that are crucial for accurate predictions. By removing less impactful features, the model becomes more efficient, reduces complexity, and avoids overfitting, ultimately leading to better predictions and insights that drive informed decision-making.</a:t>
            </a:r>
            <a:endParaRPr lang="en-IN" dirty="0"/>
          </a:p>
        </p:txBody>
      </p:sp>
    </p:spTree>
    <p:extLst>
      <p:ext uri="{BB962C8B-B14F-4D97-AF65-F5344CB8AC3E}">
        <p14:creationId xmlns:p14="http://schemas.microsoft.com/office/powerpoint/2010/main" val="337365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2D1F-91EC-CA07-AD5E-AA5F8C151681}"/>
              </a:ext>
            </a:extLst>
          </p:cNvPr>
          <p:cNvSpPr>
            <a:spLocks noGrp="1"/>
          </p:cNvSpPr>
          <p:nvPr>
            <p:ph type="title"/>
          </p:nvPr>
        </p:nvSpPr>
        <p:spPr/>
        <p:txBody>
          <a:bodyPr>
            <a:normAutofit fontScale="90000"/>
          </a:bodyPr>
          <a:lstStyle/>
          <a:p>
            <a:r>
              <a:rPr lang="en-US" dirty="0"/>
              <a:t>Model building and Model Performance</a:t>
            </a:r>
            <a:endParaRPr lang="en-IN" dirty="0"/>
          </a:p>
        </p:txBody>
      </p:sp>
      <p:sp>
        <p:nvSpPr>
          <p:cNvPr id="3" name="Content Placeholder 2">
            <a:extLst>
              <a:ext uri="{FF2B5EF4-FFF2-40B4-BE49-F238E27FC236}">
                <a16:creationId xmlns:a16="http://schemas.microsoft.com/office/drawing/2014/main" id="{5F5EBC67-C05B-32C2-0BEB-DF50CC9EA7FC}"/>
              </a:ext>
            </a:extLst>
          </p:cNvPr>
          <p:cNvSpPr>
            <a:spLocks noGrp="1"/>
          </p:cNvSpPr>
          <p:nvPr>
            <p:ph idx="1"/>
          </p:nvPr>
        </p:nvSpPr>
        <p:spPr>
          <a:xfrm>
            <a:off x="838200" y="1825624"/>
            <a:ext cx="10515600" cy="5032375"/>
          </a:xfrm>
        </p:spPr>
        <p:txBody>
          <a:bodyPr>
            <a:normAutofit fontScale="92500" lnSpcReduction="10000"/>
          </a:bodyPr>
          <a:lstStyle/>
          <a:p>
            <a:pPr algn="just"/>
            <a:r>
              <a:rPr lang="en-US" b="1" dirty="0"/>
              <a:t>Model Building: Predictive Power Unleashed: </a:t>
            </a:r>
            <a:r>
              <a:rPr lang="en-US" dirty="0"/>
              <a:t>Model building is the crux of our analysis, where we transform insights into actionable predictions. Using the Random Forest algorithm, we developed a predictive model to identify customers likely to subscribe to term deposits. This algorithm's strength lies in its ability to handle complex relationships and deliver robust predictions.</a:t>
            </a:r>
          </a:p>
          <a:p>
            <a:pPr algn="just"/>
            <a:r>
              <a:rPr lang="en-US" b="1" dirty="0"/>
              <a:t>Model Performance: Metrics and Insights: </a:t>
            </a:r>
            <a:r>
              <a:rPr lang="en-US" dirty="0"/>
              <a:t>Our model's performance was assessed using key metrics such as accuracy, confusion matrix, and classification report. Achieving an accuracy of 90.10% validated its effectiveness in predicting term deposit subscriptions. The confusion matrix highlighted correct and misclassified predictions, offering insights into areas for improvement. With these metrics, we've not only provided a reliable predictive tool but also equipped the bank with insights to refine strategies and optimize campaign outcomes.</a:t>
            </a:r>
            <a:endParaRPr lang="en-IN" dirty="0"/>
          </a:p>
        </p:txBody>
      </p:sp>
    </p:spTree>
    <p:extLst>
      <p:ext uri="{BB962C8B-B14F-4D97-AF65-F5344CB8AC3E}">
        <p14:creationId xmlns:p14="http://schemas.microsoft.com/office/powerpoint/2010/main" val="268829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7403-84A3-4314-6A76-0E8E78DE7715}"/>
              </a:ext>
            </a:extLst>
          </p:cNvPr>
          <p:cNvSpPr>
            <a:spLocks noGrp="1"/>
          </p:cNvSpPr>
          <p:nvPr>
            <p:ph type="title"/>
          </p:nvPr>
        </p:nvSpPr>
        <p:spPr/>
        <p:txBody>
          <a:bodyPr>
            <a:normAutofit/>
          </a:bodyPr>
          <a:lstStyle/>
          <a:p>
            <a:r>
              <a:rPr lang="en-US" dirty="0"/>
              <a:t>Business Recommendations</a:t>
            </a:r>
            <a:endParaRPr lang="en-IN" dirty="0"/>
          </a:p>
        </p:txBody>
      </p:sp>
      <p:sp>
        <p:nvSpPr>
          <p:cNvPr id="3" name="Content Placeholder 2">
            <a:extLst>
              <a:ext uri="{FF2B5EF4-FFF2-40B4-BE49-F238E27FC236}">
                <a16:creationId xmlns:a16="http://schemas.microsoft.com/office/drawing/2014/main" id="{F46CB6CB-D334-86BF-24EF-C042DA40B61E}"/>
              </a:ext>
            </a:extLst>
          </p:cNvPr>
          <p:cNvSpPr>
            <a:spLocks noGrp="1"/>
          </p:cNvSpPr>
          <p:nvPr>
            <p:ph idx="1"/>
          </p:nvPr>
        </p:nvSpPr>
        <p:spPr>
          <a:xfrm>
            <a:off x="838200" y="1825625"/>
            <a:ext cx="10515600" cy="4667250"/>
          </a:xfrm>
        </p:spPr>
        <p:txBody>
          <a:bodyPr>
            <a:normAutofit/>
          </a:bodyPr>
          <a:lstStyle/>
          <a:p>
            <a:pPr algn="just"/>
            <a:r>
              <a:rPr lang="en-US" b="1" dirty="0"/>
              <a:t>Segmented Communication: </a:t>
            </a:r>
            <a:r>
              <a:rPr lang="en-US" dirty="0"/>
              <a:t>Leverage insights from the most successful contact methods to tailor communication strategies. Direct resources towards preferred channels for each customer segment, increasing engagement and subscription rates.</a:t>
            </a:r>
          </a:p>
          <a:p>
            <a:pPr algn="just"/>
            <a:r>
              <a:rPr lang="en-US" b="1" dirty="0"/>
              <a:t>Cross-Product Engagement: </a:t>
            </a:r>
            <a:r>
              <a:rPr lang="en-US" dirty="0"/>
              <a:t>Promote insurance among loan customers based on insights from our analysis. Implement cross-product campaigns to maximize customer engagement and term deposit subscriptions.</a:t>
            </a:r>
          </a:p>
          <a:p>
            <a:pPr algn="just"/>
            <a:r>
              <a:rPr lang="en-US" b="1" dirty="0"/>
              <a:t>Strategic Timing: </a:t>
            </a:r>
            <a:r>
              <a:rPr lang="en-US" dirty="0"/>
              <a:t>Optimize contact timing based on previous interactions. Reach out at times most likely to resonate with customers, enhancing the likelihood of positive outcomes.</a:t>
            </a:r>
            <a:endParaRPr lang="en-IN" dirty="0"/>
          </a:p>
        </p:txBody>
      </p:sp>
    </p:spTree>
    <p:extLst>
      <p:ext uri="{BB962C8B-B14F-4D97-AF65-F5344CB8AC3E}">
        <p14:creationId xmlns:p14="http://schemas.microsoft.com/office/powerpoint/2010/main" val="17432085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31</TotalTime>
  <Words>1010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Depth</vt:lpstr>
      <vt:lpstr>Neo Stats Data Science Case Study Presentation</vt:lpstr>
      <vt:lpstr>Problem Definition</vt:lpstr>
      <vt:lpstr>Data Overview</vt:lpstr>
      <vt:lpstr>Data Preprocessing</vt:lpstr>
      <vt:lpstr>Data Analysis</vt:lpstr>
      <vt:lpstr>PowerPoint Presentation</vt:lpstr>
      <vt:lpstr>Feature Selection</vt:lpstr>
      <vt:lpstr>Model building and Model Performance</vt:lpstr>
      <vt:lpstr>Business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 Stats Data Science Case Study Presentation</dc:title>
  <dc:creator>Anju Reddy K</dc:creator>
  <cp:lastModifiedBy>Anju Reddy K</cp:lastModifiedBy>
  <cp:revision>1</cp:revision>
  <dcterms:created xsi:type="dcterms:W3CDTF">2023-08-17T07:24:07Z</dcterms:created>
  <dcterms:modified xsi:type="dcterms:W3CDTF">2023-08-17T07:55:17Z</dcterms:modified>
</cp:coreProperties>
</file>