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18" d="100"/>
          <a:sy n="118" d="100"/>
        </p:scale>
        <p:origin x="9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A7C2-0362-3A41-940F-2EC036482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44B7A-8920-7144-AA0E-30D4CAB4C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1E03E-77CC-2044-A722-9BC8A351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97FB-CA66-9645-BC77-95CD6A39B19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A9612-7F20-9E49-85D2-F76B891C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ABEF2-3513-334B-9CCE-BA0762B7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7CFD-6296-9840-A833-98FB322B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C74E-B20F-BD4A-B7CF-DD5F2AF5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7C8B8-AD47-E34E-B46D-6B90B6AB5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07A23-E552-5A4B-AB1E-42B7FDC9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97FB-CA66-9645-BC77-95CD6A39B19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04E18-62AD-EC42-9FCE-9371205D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B9FFA-C5DD-CE4D-AE18-43AD0637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7CFD-6296-9840-A833-98FB322B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F526C3-52C1-D540-97DD-0C542BF34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9819E-101D-A14A-AE9F-3BC2A3B27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A6AA8-ED08-B74E-9571-9C6BD8744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97FB-CA66-9645-BC77-95CD6A39B19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78B43-6766-AA49-BC17-4376A137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B473C-0F12-4444-A329-CC0FF9D5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7CFD-6296-9840-A833-98FB322B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7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A0DC-0EEA-0443-993B-F5B519EA7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BC78-124A-664F-A45B-3395A897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3D5B0-711F-544A-B916-4C2F7D94D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97FB-CA66-9645-BC77-95CD6A39B19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E8F6D-B8A5-3148-AED4-18377941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895BB-F511-2C4B-B748-D794E83B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7CFD-6296-9840-A833-98FB322B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5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87B63-FCD7-0841-84AE-966F7F63A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3BDB4-11F4-B246-83F8-2D32EE00A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6E8B0-82DF-314F-9479-960A943E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97FB-CA66-9645-BC77-95CD6A39B19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B7C3E-CCD9-3E4A-8A35-FE898E6A8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3E5AE-0FD7-C948-AD9D-7136FFD6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7CFD-6296-9840-A833-98FB322B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1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7C17-5C08-D34D-94DA-0720B9CC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515DA-1438-7E40-928B-DA655DB29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B4D93-17FC-F047-94DF-D9FA305E5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5BF8D-7E76-D243-90EE-66DFE6058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97FB-CA66-9645-BC77-95CD6A39B19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4D5DB-B960-C24E-BA58-D3F0C462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6F817-3356-E742-8BEF-3409FE3DF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7CFD-6296-9840-A833-98FB322B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4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8F254-0DB3-2F4F-94D0-E9971304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7886C-7EC6-6242-A895-EE4444FA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2F1A8-50E4-8545-9CB3-77678FF08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51FB44-DE2B-E146-A2F9-A9539C53B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B9371-8484-9E48-B170-80B5C7A1A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AEDB8-AC96-0448-9523-DA09C634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97FB-CA66-9645-BC77-95CD6A39B19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EC232-BEAE-5C4B-AB8B-C81B9EF2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E2FA3C-7BA2-1743-B423-BE86B209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7CFD-6296-9840-A833-98FB322B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4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8A37-DF35-414F-B15F-ED4E56E1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B84D6-2039-C140-8618-703CCF93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97FB-CA66-9645-BC77-95CD6A39B19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C1127-D1F2-104F-A144-D9115D031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80578-8683-5249-8001-55AA3B83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7CFD-6296-9840-A833-98FB322B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1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B42DD3-9D63-F545-A81A-D08A88E09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97FB-CA66-9645-BC77-95CD6A39B19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243AA6-1871-5644-85B9-B162A15D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C3B84-A9DC-4547-9F19-BCDEF8B0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7CFD-6296-9840-A833-98FB322B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8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F2DB-7D01-5449-8360-6FF26CCC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2F07E-76BC-554C-8D52-373C84325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C3933-A7BE-A144-8984-84848552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23169-4FDD-7E43-8C95-D5637A19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97FB-CA66-9645-BC77-95CD6A39B19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C41A6-DBA1-034C-AB0D-22AEBE2E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7626F-314B-9449-80F7-151FC4BF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7CFD-6296-9840-A833-98FB322B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1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E11B-A53A-674A-9A99-970457DCD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951AF-A587-E149-B6D9-DF2C8D3EA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C2317-5808-6446-986A-28760DB38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CA700-1367-644B-ADAF-9CF9890B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97FB-CA66-9645-BC77-95CD6A39B19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DA269-2A89-AF4C-8F2D-BBBFB782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B22C6-ADFF-3244-A2A4-D658563D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7CFD-6296-9840-A833-98FB322B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6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3A424-514B-254B-897F-FEFBE571B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94883-582C-9D4A-978E-EF9162A73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57B20-4E02-D646-97B1-5035F180A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697FB-CA66-9645-BC77-95CD6A39B19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3033-059E-6041-909E-96361055F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A5E8E-E00F-B944-B91D-9AE0DA4A8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67CFD-6296-9840-A833-98FB322B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2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rt_programming/dart_programming_if_else_statement.htm" TargetMode="External"/><Relationship Id="rId2" Type="http://schemas.openxmlformats.org/officeDocument/2006/relationships/hyperlink" Target="https://www.tutorialspoint.com/dart_programming/dart_programming_if_statement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spoint.com/dart_programming/dart_programming_switch_case_statement.htm" TargetMode="External"/><Relationship Id="rId4" Type="http://schemas.openxmlformats.org/officeDocument/2006/relationships/hyperlink" Target="https://www.tutorialspoint.com/dart_programming/dart_programming_else_if_ladder.ht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1D1F-A07A-7042-BED3-8E3562E8B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DART – Programming Language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12BB6-79E8-B04B-A12F-95B8593A2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7CF5-974D-BF4A-B07F-402B6063D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0459A-AD38-7145-BF8F-FEDB7A5AC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ctr</a:t>
            </a:r>
            <a:r>
              <a:rPr lang="en-US" dirty="0"/>
              <a:t> =1;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maxCtr</a:t>
            </a:r>
            <a:r>
              <a:rPr lang="en-US" dirty="0"/>
              <a:t> =5;</a:t>
            </a:r>
          </a:p>
          <a:p>
            <a:pPr marL="0" indent="0">
              <a:buNone/>
            </a:pPr>
            <a:r>
              <a:rPr lang="en-US" dirty="0"/>
              <a:t>    while(</a:t>
            </a:r>
            <a:r>
              <a:rPr lang="en-US" dirty="0" err="1"/>
              <a:t>ctr</a:t>
            </a:r>
            <a:r>
              <a:rPr lang="en-US" dirty="0"/>
              <a:t>&lt;=</a:t>
            </a:r>
            <a:r>
              <a:rPr lang="en-US" dirty="0" err="1"/>
              <a:t>maxCtr</a:t>
            </a:r>
            <a:r>
              <a:rPr lang="en-US" dirty="0"/>
              <a:t>){      </a:t>
            </a:r>
          </a:p>
          <a:p>
            <a:pPr marL="0" indent="0">
              <a:buNone/>
            </a:pPr>
            <a:r>
              <a:rPr lang="en-US" dirty="0"/>
              <a:t>        print(</a:t>
            </a:r>
            <a:r>
              <a:rPr lang="en-US" dirty="0" err="1"/>
              <a:t>ctr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ctr</a:t>
            </a:r>
            <a:r>
              <a:rPr lang="en-US" dirty="0"/>
              <a:t> = ctr+1;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8243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BC7A-602A-414F-9963-215EB2FA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-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8F775-AD4C-BB4D-BBF9-431570D7B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ctr</a:t>
            </a:r>
            <a:r>
              <a:rPr lang="en-US" dirty="0"/>
              <a:t> =1;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maxCtr</a:t>
            </a:r>
            <a:r>
              <a:rPr lang="en-US" dirty="0"/>
              <a:t> =5;</a:t>
            </a:r>
          </a:p>
          <a:p>
            <a:pPr marL="0" indent="0">
              <a:buNone/>
            </a:pPr>
            <a:r>
              <a:rPr lang="en-US" dirty="0"/>
              <a:t>    do{      </a:t>
            </a:r>
          </a:p>
          <a:p>
            <a:pPr marL="0" indent="0">
              <a:buNone/>
            </a:pPr>
            <a:r>
              <a:rPr lang="en-US" dirty="0"/>
              <a:t>        print("Hello World! Value is :${</a:t>
            </a:r>
            <a:r>
              <a:rPr lang="en-US" dirty="0" err="1"/>
              <a:t>ctr</a:t>
            </a:r>
            <a:r>
              <a:rPr lang="en-US" dirty="0"/>
              <a:t>}");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ctr</a:t>
            </a:r>
            <a:r>
              <a:rPr lang="en-US" dirty="0"/>
              <a:t> = ctr+1;</a:t>
            </a:r>
          </a:p>
          <a:p>
            <a:pPr marL="0" indent="0">
              <a:buNone/>
            </a:pPr>
            <a:r>
              <a:rPr lang="en-US" dirty="0"/>
              <a:t>    }while(</a:t>
            </a:r>
            <a:r>
              <a:rPr lang="en-US" dirty="0" err="1"/>
              <a:t>ctr</a:t>
            </a:r>
            <a:r>
              <a:rPr lang="en-US" dirty="0"/>
              <a:t>&lt;=</a:t>
            </a:r>
            <a:r>
              <a:rPr lang="en-US" dirty="0" err="1"/>
              <a:t>maxCtr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618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7152-A9D0-5449-9B0E-9BCE5BF2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F040-A221-F049-BD86-0450C78E4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Dart is a client-optimized language for fast apps on any platform.</a:t>
            </a:r>
          </a:p>
          <a:p>
            <a:r>
              <a:rPr lang="en-IN" dirty="0"/>
              <a:t>It is originally developed by Google and later approved as a standard by ECMA.</a:t>
            </a:r>
          </a:p>
          <a:p>
            <a:r>
              <a:rPr lang="en-IN" dirty="0"/>
              <a:t>Dart can be extensively used to create single-page applications.</a:t>
            </a:r>
          </a:p>
          <a:p>
            <a:r>
              <a:rPr lang="en-IN" dirty="0"/>
              <a:t>The </a:t>
            </a:r>
            <a:r>
              <a:rPr lang="en-IN" b="1" dirty="0"/>
              <a:t>Dart</a:t>
            </a:r>
            <a:r>
              <a:rPr lang="en-IN" dirty="0"/>
              <a:t> syntax is clean and mostly looks </a:t>
            </a:r>
            <a:r>
              <a:rPr lang="en-IN" b="1" dirty="0"/>
              <a:t>similar to</a:t>
            </a:r>
            <a:r>
              <a:rPr lang="en-IN" dirty="0"/>
              <a:t> Java, so developers with Java background can pick up the code syntax easily.</a:t>
            </a:r>
          </a:p>
          <a:p>
            <a:r>
              <a:rPr lang="en-IN" b="1" dirty="0"/>
              <a:t>Dart</a:t>
            </a:r>
            <a:r>
              <a:rPr lang="en-IN" dirty="0"/>
              <a:t> is a class-</a:t>
            </a:r>
            <a:r>
              <a:rPr lang="en-IN" b="1" dirty="0"/>
              <a:t>based</a:t>
            </a:r>
            <a:r>
              <a:rPr lang="en-IN" dirty="0"/>
              <a:t>, single-inheritance, pure </a:t>
            </a:r>
            <a:r>
              <a:rPr lang="en-IN" b="1" dirty="0"/>
              <a:t>object</a:t>
            </a:r>
            <a:r>
              <a:rPr lang="en-IN" dirty="0"/>
              <a:t>-</a:t>
            </a:r>
            <a:r>
              <a:rPr lang="en-IN" b="1" dirty="0"/>
              <a:t>oriented</a:t>
            </a:r>
            <a:r>
              <a:rPr lang="en-IN" dirty="0"/>
              <a:t> programming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3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23D1-0395-9A45-B2B2-9FDE97E0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Dart language supports the following types−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8AE6E-5EC3-4E4B-808A-55ADD5C25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Numbers</a:t>
            </a:r>
          </a:p>
          <a:p>
            <a:r>
              <a:rPr lang="en-IN" dirty="0"/>
              <a:t>Strings</a:t>
            </a:r>
          </a:p>
          <a:p>
            <a:r>
              <a:rPr lang="en-IN" dirty="0"/>
              <a:t>Booleans</a:t>
            </a:r>
          </a:p>
          <a:p>
            <a:r>
              <a:rPr lang="en-IN" dirty="0"/>
              <a:t>Lists</a:t>
            </a:r>
          </a:p>
          <a:p>
            <a:r>
              <a:rPr lang="en-IN" dirty="0"/>
              <a:t>Maps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6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1B441-95C6-644C-BB19-DBC22CF86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DART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9ADFA-AED1-A34B-BF5F-E680EE983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void main() {</a:t>
            </a:r>
          </a:p>
          <a:p>
            <a:pPr marL="0" indent="0">
              <a:buNone/>
            </a:pPr>
            <a:r>
              <a:rPr lang="en-IN" dirty="0"/>
              <a:t> print(‘My first DART Program’);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OUTPUT:</a:t>
            </a:r>
          </a:p>
          <a:p>
            <a:pPr marL="0" indent="0">
              <a:buNone/>
            </a:pPr>
            <a:r>
              <a:rPr lang="en-IN" dirty="0"/>
              <a:t>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40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E9B0C-6C17-3447-8633-AC0F4495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70FEF-8AD0-F14F-B9B8-82405097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class_name</a:t>
            </a:r>
            <a:r>
              <a:rPr lang="en-IN" dirty="0"/>
              <a:t> { </a:t>
            </a:r>
          </a:p>
          <a:p>
            <a:pPr marL="0" indent="0">
              <a:buNone/>
            </a:pPr>
            <a:r>
              <a:rPr lang="en-IN" dirty="0"/>
              <a:t> &lt;fields&gt;</a:t>
            </a:r>
          </a:p>
          <a:p>
            <a:pPr marL="0" indent="0">
              <a:buNone/>
            </a:pPr>
            <a:r>
              <a:rPr lang="en-IN" dirty="0"/>
              <a:t> &lt;getters/setters&gt; </a:t>
            </a:r>
          </a:p>
          <a:p>
            <a:pPr marL="0" indent="0">
              <a:buNone/>
            </a:pPr>
            <a:r>
              <a:rPr lang="en-IN" dirty="0"/>
              <a:t> &lt;constructors&gt;</a:t>
            </a:r>
          </a:p>
          <a:p>
            <a:pPr marL="0" indent="0">
              <a:buNone/>
            </a:pPr>
            <a:r>
              <a:rPr lang="en-IN" dirty="0"/>
              <a:t> &lt;functions&gt; 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0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FDBD-9EC4-2548-A4AB-AB9B8E31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5A8694-F4BB-7640-835D-BF78AB1C86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590932"/>
              </p:ext>
            </p:extLst>
          </p:nvPr>
        </p:nvGraphicFramePr>
        <p:xfrm>
          <a:off x="1676400" y="2155371"/>
          <a:ext cx="9307286" cy="3801497"/>
        </p:xfrm>
        <a:graphic>
          <a:graphicData uri="http://schemas.openxmlformats.org/drawingml/2006/table">
            <a:tbl>
              <a:tblPr/>
              <a:tblGrid>
                <a:gridCol w="4653643">
                  <a:extLst>
                    <a:ext uri="{9D8B030D-6E8A-4147-A177-3AD203B41FA5}">
                      <a16:colId xmlns:a16="http://schemas.microsoft.com/office/drawing/2014/main" val="115257620"/>
                    </a:ext>
                  </a:extLst>
                </a:gridCol>
                <a:gridCol w="4653643">
                  <a:extLst>
                    <a:ext uri="{9D8B030D-6E8A-4147-A177-3AD203B41FA5}">
                      <a16:colId xmlns:a16="http://schemas.microsoft.com/office/drawing/2014/main" val="1101982724"/>
                    </a:ext>
                  </a:extLst>
                </a:gridCol>
              </a:tblGrid>
              <a:tr h="26245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Sr.No</a:t>
                      </a:r>
                    </a:p>
                  </a:txBody>
                  <a:tcPr marL="53065" marR="53065" marT="53065" marB="530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Statement &amp; Description</a:t>
                      </a:r>
                    </a:p>
                  </a:txBody>
                  <a:tcPr marL="53065" marR="53065" marT="53065" marB="530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379149"/>
                  </a:ext>
                </a:extLst>
              </a:tr>
              <a:tr h="750718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1</a:t>
                      </a:r>
                    </a:p>
                  </a:txBody>
                  <a:tcPr marL="53065" marR="53065" marT="53065" marB="530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 u="none" strike="noStrike">
                          <a:solidFill>
                            <a:srgbClr val="313131"/>
                          </a:solidFill>
                          <a:effectLst/>
                          <a:hlinkClick r:id="rId2"/>
                        </a:rPr>
                        <a:t>if</a:t>
                      </a:r>
                      <a:r>
                        <a:rPr lang="en-IN" sz="1300" b="0" u="none" strike="noStrike">
                          <a:solidFill>
                            <a:srgbClr val="313131"/>
                          </a:solidFill>
                          <a:effectLst/>
                          <a:hlinkClick r:id="rId2"/>
                        </a:rPr>
                        <a:t> statement</a:t>
                      </a:r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An </a:t>
                      </a:r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if</a:t>
                      </a:r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 statement consists of a Boolean expression followed by one or more statements.</a:t>
                      </a:r>
                    </a:p>
                  </a:txBody>
                  <a:tcPr marL="53065" marR="53065" marT="53065" marB="530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451680"/>
                  </a:ext>
                </a:extLst>
              </a:tr>
              <a:tr h="915510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2</a:t>
                      </a:r>
                    </a:p>
                  </a:txBody>
                  <a:tcPr marL="53065" marR="53065" marT="53065" marB="530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0" u="none" strike="noStrike">
                          <a:solidFill>
                            <a:srgbClr val="313131"/>
                          </a:solidFill>
                          <a:effectLst/>
                          <a:hlinkClick r:id="rId3"/>
                        </a:rPr>
                        <a:t>If...Else Statement</a:t>
                      </a:r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An </a:t>
                      </a:r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if</a:t>
                      </a:r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 can be followed by an optional </a:t>
                      </a:r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else</a:t>
                      </a:r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 block. The </a:t>
                      </a:r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else</a:t>
                      </a:r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 block will execute if the Boolean expression tested by the </a:t>
                      </a:r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if</a:t>
                      </a:r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 block evaluates to false.</a:t>
                      </a:r>
                    </a:p>
                  </a:txBody>
                  <a:tcPr marL="53065" marR="53065" marT="53065" marB="530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342083"/>
                  </a:ext>
                </a:extLst>
              </a:tr>
              <a:tr h="750718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3</a:t>
                      </a:r>
                    </a:p>
                  </a:txBody>
                  <a:tcPr marL="53065" marR="53065" marT="53065" marB="530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0" u="none" strike="noStrike">
                          <a:solidFill>
                            <a:srgbClr val="313131"/>
                          </a:solidFill>
                          <a:effectLst/>
                          <a:hlinkClick r:id="rId4"/>
                        </a:rPr>
                        <a:t>else…if Ladder</a:t>
                      </a:r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The </a:t>
                      </a:r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else…if ladder</a:t>
                      </a:r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 is useful to test multiple conditions. Following is the syntax of the same.</a:t>
                      </a:r>
                    </a:p>
                  </a:txBody>
                  <a:tcPr marL="53065" marR="53065" marT="53065" marB="530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058235"/>
                  </a:ext>
                </a:extLst>
              </a:tr>
              <a:tr h="1080301">
                <a:tc>
                  <a:txBody>
                    <a:bodyPr/>
                    <a:lstStyle/>
                    <a:p>
                      <a:pPr fontAlgn="t"/>
                      <a:r>
                        <a:rPr lang="en-IN" sz="1300" dirty="0">
                          <a:effectLst/>
                        </a:rPr>
                        <a:t>4</a:t>
                      </a:r>
                    </a:p>
                  </a:txBody>
                  <a:tcPr marL="53065" marR="53065" marT="53065" marB="530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0" u="none" strike="noStrike" dirty="0">
                          <a:solidFill>
                            <a:srgbClr val="313131"/>
                          </a:solidFill>
                          <a:effectLst/>
                          <a:hlinkClick r:id="rId5"/>
                        </a:rPr>
                        <a:t>switch…case </a:t>
                      </a:r>
                      <a:r>
                        <a:rPr lang="en-IN" sz="1300" b="0" u="none" strike="noStrike" dirty="0" err="1">
                          <a:solidFill>
                            <a:srgbClr val="313131"/>
                          </a:solidFill>
                          <a:effectLst/>
                          <a:hlinkClick r:id="rId5"/>
                        </a:rPr>
                        <a:t>Statement</a:t>
                      </a:r>
                      <a:r>
                        <a:rPr lang="en-IN" sz="1300" dirty="0" err="1">
                          <a:solidFill>
                            <a:srgbClr val="000000"/>
                          </a:solidFill>
                          <a:effectLst/>
                        </a:rPr>
                        <a:t>The</a:t>
                      </a:r>
                      <a:r>
                        <a:rPr lang="en-IN" sz="1300" dirty="0">
                          <a:solidFill>
                            <a:srgbClr val="000000"/>
                          </a:solidFill>
                          <a:effectLst/>
                        </a:rPr>
                        <a:t> switch statement evaluates an expression, matches the expression’s value to a case clause and executes the statements associated with that case.</a:t>
                      </a:r>
                    </a:p>
                  </a:txBody>
                  <a:tcPr marL="53065" marR="53065" marT="53065" marB="530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536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50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98D6-2BBE-674A-94E3-C9C76F27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0C908-4F5A-D943-A432-B2842F3DD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r>
              <a:rPr lang="en-US" dirty="0"/>
              <a:t>for in</a:t>
            </a:r>
          </a:p>
          <a:p>
            <a:r>
              <a:rPr lang="en-US" dirty="0"/>
              <a:t>while</a:t>
            </a:r>
          </a:p>
          <a:p>
            <a:r>
              <a:rPr lang="en-US" dirty="0"/>
              <a:t>do - while</a:t>
            </a:r>
          </a:p>
        </p:txBody>
      </p:sp>
    </p:spTree>
    <p:extLst>
      <p:ext uri="{BB962C8B-B14F-4D97-AF65-F5344CB8AC3E}">
        <p14:creationId xmlns:p14="http://schemas.microsoft.com/office/powerpoint/2010/main" val="1756583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0027-9C8B-6D48-88E3-858B0DFA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67945-F4A7-FE4C-9B2D-EE48C6602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main() {</a:t>
            </a:r>
          </a:p>
          <a:p>
            <a:pPr marL="0" indent="0">
              <a:buNone/>
            </a:pPr>
            <a:r>
              <a:rPr lang="en-US" dirty="0"/>
              <a:t>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ctr</a:t>
            </a:r>
            <a:r>
              <a:rPr lang="en-US" dirty="0"/>
              <a:t> = 1; </a:t>
            </a:r>
            <a:r>
              <a:rPr lang="en-US" dirty="0" err="1"/>
              <a:t>ctr</a:t>
            </a:r>
            <a:r>
              <a:rPr lang="en-US" dirty="0"/>
              <a:t> &lt;= 5; </a:t>
            </a:r>
            <a:r>
              <a:rPr lang="en-US" dirty="0" err="1"/>
              <a:t>ctr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ctr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579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85E2-EF5C-7F4C-AB25-39CEB5B2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E9FE6-9B7F-0F43-86A7-30B6C3F50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main() {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counter = [11,12,13,14,15]; </a:t>
            </a:r>
          </a:p>
          <a:p>
            <a:pPr marL="0" indent="0">
              <a:buNone/>
            </a:pPr>
            <a:r>
              <a:rPr lang="en-US" dirty="0"/>
              <a:t>   for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ctr</a:t>
            </a:r>
            <a:r>
              <a:rPr lang="en-US" dirty="0"/>
              <a:t> in counter) { </a:t>
            </a:r>
          </a:p>
          <a:p>
            <a:pPr marL="0" indent="0">
              <a:buNone/>
            </a:pPr>
            <a:r>
              <a:rPr lang="en-US" dirty="0"/>
              <a:t>      print(</a:t>
            </a:r>
            <a:r>
              <a:rPr lang="en-US" dirty="0" err="1"/>
              <a:t>ctr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   }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56610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308</Words>
  <Application>Microsoft Macintosh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DART – Programming Language </vt:lpstr>
      <vt:lpstr>INTRODUCTION</vt:lpstr>
      <vt:lpstr>The Dart language supports the following types−</vt:lpstr>
      <vt:lpstr>My first DART Program</vt:lpstr>
      <vt:lpstr>CLASS</vt:lpstr>
      <vt:lpstr>CONDITIONAL STATEMENTS</vt:lpstr>
      <vt:lpstr>LOOPS</vt:lpstr>
      <vt:lpstr>for loop </vt:lpstr>
      <vt:lpstr>for in </vt:lpstr>
      <vt:lpstr>while</vt:lpstr>
      <vt:lpstr>do - while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 – Programming Language</dc:title>
  <dc:creator>Bheemge, Namrata (Cognizant)</dc:creator>
  <cp:lastModifiedBy>Bheemge, Namrata (Cognizant)</cp:lastModifiedBy>
  <cp:revision>8</cp:revision>
  <dcterms:created xsi:type="dcterms:W3CDTF">2020-01-14T07:15:57Z</dcterms:created>
  <dcterms:modified xsi:type="dcterms:W3CDTF">2020-01-16T07:41:18Z</dcterms:modified>
</cp:coreProperties>
</file>