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0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A7C2-0362-3A41-940F-2EC03648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4B7A-8920-7144-AA0E-30D4CAB4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E03E-77CC-2044-A722-9BC8A351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9612-7F20-9E49-85D2-F76B891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BEF2-3513-334B-9CCE-BA0762B7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74E-B20F-BD4A-B7CF-DD5F2AF5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C8B8-AD47-E34E-B46D-6B90B6AB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7A23-E552-5A4B-AB1E-42B7FDC9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4E18-62AD-EC42-9FCE-9371205D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9FFA-C5DD-CE4D-AE18-43AD063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26C3-52C1-D540-97DD-0C542BF34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9819E-101D-A14A-AE9F-3BC2A3B2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6AA8-ED08-B74E-9571-9C6BD874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8B43-6766-AA49-BC17-4376A137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473C-0F12-4444-A329-CC0FF9D5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A0DC-0EEA-0443-993B-F5B519E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BC78-124A-664F-A45B-3395A897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D5B0-711F-544A-B916-4C2F7D94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8F6D-B8A5-3148-AED4-18377941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95BB-F511-2C4B-B748-D794E83B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7B63-FCD7-0841-84AE-966F7F63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3BDB4-11F4-B246-83F8-2D32EE0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E8B0-82DF-314F-9479-960A943E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7C3E-CCD9-3E4A-8A35-FE898E6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5AE-0FD7-C948-AD9D-7136FFD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7C17-5C08-D34D-94DA-0720B9CC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15DA-1438-7E40-928B-DA655DB29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B4D93-17FC-F047-94DF-D9FA305E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BF8D-7E76-D243-90EE-66DFE605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D5DB-B960-C24E-BA58-D3F0C46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817-3356-E742-8BEF-3409FE3D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F254-0DB3-2F4F-94D0-E9971304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7886C-7EC6-6242-A895-EE4444F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2F1A8-50E4-8545-9CB3-77678FF0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FB44-DE2B-E146-A2F9-A9539C53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B9371-8484-9E48-B170-80B5C7A1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AEDB8-AC96-0448-9523-DA09C63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EC232-BEAE-5C4B-AB8B-C81B9EF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2FA3C-7BA2-1743-B423-BE86B20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A37-DF35-414F-B15F-ED4E56E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84D6-2039-C140-8618-703CCF9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1127-D1F2-104F-A144-D9115D03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0578-8683-5249-8001-55AA3B83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2DD3-9D63-F545-A81A-D08A88E0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43AA6-1871-5644-85B9-B162A15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C3B84-A9DC-4547-9F19-BCDEF8B0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2DB-7D01-5449-8360-6FF26CCC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F07E-76BC-554C-8D52-373C8432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3933-A7BE-A144-8984-84848552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3169-4FDD-7E43-8C95-D5637A19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41A6-DBA1-034C-AB0D-22AEBE2E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7626F-314B-9449-80F7-151FC4BF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E11B-A53A-674A-9A99-970457DC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51AF-A587-E149-B6D9-DF2C8D3EA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2317-5808-6446-986A-28760DB38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CA700-1367-644B-ADAF-9CF9890B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A269-2A89-AF4C-8F2D-BBBFB78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22C6-ADFF-3244-A2A4-D658563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3A424-514B-254B-897F-FEFBE57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4883-582C-9D4A-978E-EF9162A7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7B20-4E02-D646-97B1-5035F180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97FB-CA66-9645-BC77-95CD6A39B199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3033-059E-6041-909E-96361055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5E8E-E00F-B944-B91D-9AE0DA4A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7CFD-6296-9840-A833-98FB322B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rt_programming/dart_programming_if_else_statement.htm" TargetMode="External"/><Relationship Id="rId2" Type="http://schemas.openxmlformats.org/officeDocument/2006/relationships/hyperlink" Target="https://www.tutorialspoint.com/dart_programming/dart_programming_if_statemen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dart_programming/dart_programming_switch_case_statement.htm" TargetMode="External"/><Relationship Id="rId4" Type="http://schemas.openxmlformats.org/officeDocument/2006/relationships/hyperlink" Target="https://www.tutorialspoint.com/dart_programming/dart_programming_else_if_ladder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1D1F-A07A-7042-BED3-8E3562E8B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DART – 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12BB6-79E8-B04B-A12F-95B8593A2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85E2-EF5C-7F4C-AB25-39CEB5B2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9FE6-9B7F-0F43-86A7-30B6C3F5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counter = [11,12,13,14,15]; </a:t>
            </a:r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in counter) { </a:t>
            </a:r>
          </a:p>
          <a:p>
            <a:pPr marL="0" indent="0">
              <a:buNone/>
            </a:pPr>
            <a:r>
              <a:rPr lang="en-US" dirty="0"/>
              <a:t>      print(</a:t>
            </a:r>
            <a:r>
              <a:rPr lang="en-US" dirty="0" err="1"/>
              <a:t>ctr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610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CF5-974D-BF4A-B07F-402B6063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459A-AD38-7145-BF8F-FEDB7A5A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maxCtr</a:t>
            </a:r>
            <a:r>
              <a:rPr lang="en-US" dirty="0"/>
              <a:t> =5;</a:t>
            </a:r>
          </a:p>
          <a:p>
            <a:pPr marL="0" indent="0">
              <a:buNone/>
            </a:pPr>
            <a:r>
              <a:rPr lang="en-US" dirty="0"/>
              <a:t>    while(</a:t>
            </a:r>
            <a:r>
              <a:rPr lang="en-US" dirty="0" err="1"/>
              <a:t>ctr</a:t>
            </a:r>
            <a:r>
              <a:rPr lang="en-US" dirty="0"/>
              <a:t>&lt;=</a:t>
            </a:r>
            <a:r>
              <a:rPr lang="en-US" dirty="0" err="1"/>
              <a:t>maxCtr</a:t>
            </a:r>
            <a:r>
              <a:rPr lang="en-US" dirty="0"/>
              <a:t>){      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ctr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ctr</a:t>
            </a:r>
            <a:r>
              <a:rPr lang="en-US" dirty="0"/>
              <a:t> = ctr+1;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24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C7A-602A-414F-9963-215EB2FA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F775-AD4C-BB4D-BBF9-431570D7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maxCtr</a:t>
            </a:r>
            <a:r>
              <a:rPr lang="en-US" dirty="0"/>
              <a:t> =5;</a:t>
            </a:r>
          </a:p>
          <a:p>
            <a:pPr marL="0" indent="0">
              <a:buNone/>
            </a:pPr>
            <a:r>
              <a:rPr lang="en-US" dirty="0"/>
              <a:t>    do{      </a:t>
            </a:r>
          </a:p>
          <a:p>
            <a:pPr marL="0" indent="0">
              <a:buNone/>
            </a:pPr>
            <a:r>
              <a:rPr lang="en-US" dirty="0"/>
              <a:t>        print("Hello World! Value is :${</a:t>
            </a:r>
            <a:r>
              <a:rPr lang="en-US" dirty="0" err="1"/>
              <a:t>ctr</a:t>
            </a:r>
            <a:r>
              <a:rPr lang="en-US" dirty="0"/>
              <a:t>}");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ctr</a:t>
            </a:r>
            <a:r>
              <a:rPr lang="en-US" dirty="0"/>
              <a:t> = ctr+1;</a:t>
            </a:r>
          </a:p>
          <a:p>
            <a:pPr marL="0" indent="0">
              <a:buNone/>
            </a:pPr>
            <a:r>
              <a:rPr lang="en-US" dirty="0"/>
              <a:t>    }while(</a:t>
            </a:r>
            <a:r>
              <a:rPr lang="en-US" dirty="0" err="1"/>
              <a:t>ctr</a:t>
            </a:r>
            <a:r>
              <a:rPr lang="en-US" dirty="0"/>
              <a:t>&lt;=</a:t>
            </a:r>
            <a:r>
              <a:rPr lang="en-US" dirty="0" err="1"/>
              <a:t>maxCtr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18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9B0C-6C17-3447-8633-AC0F4495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0FEF-8AD0-F14F-B9B8-82405097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class_name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&lt;fields&gt;</a:t>
            </a:r>
          </a:p>
          <a:p>
            <a:pPr marL="0" indent="0">
              <a:buNone/>
            </a:pPr>
            <a:r>
              <a:rPr lang="en-IN" dirty="0"/>
              <a:t> &lt;getters/setters&gt; </a:t>
            </a:r>
          </a:p>
          <a:p>
            <a:pPr marL="0" indent="0">
              <a:buNone/>
            </a:pPr>
            <a:r>
              <a:rPr lang="en-IN" dirty="0"/>
              <a:t> &lt;constructors&gt;</a:t>
            </a:r>
          </a:p>
          <a:p>
            <a:pPr marL="0" indent="0">
              <a:buNone/>
            </a:pPr>
            <a:r>
              <a:rPr lang="en-IN" dirty="0"/>
              <a:t> &lt;functions&gt;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0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559-E03B-5E42-855D-B3091614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851F-9196-3143-8412-AE8ABF4F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field is any variable declared in a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Functions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IN" dirty="0"/>
              <a:t>Functions represent actions an object can take. They are also at times referred to as methods.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28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B55A-6678-8A4F-93A0-7AF95E62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5A5-A1D8-594F-9972-7E3167E5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Car { </a:t>
            </a:r>
          </a:p>
          <a:p>
            <a:pPr marL="0" indent="0">
              <a:buNone/>
            </a:pPr>
            <a:r>
              <a:rPr lang="en-IN" dirty="0"/>
              <a:t>// field String </a:t>
            </a:r>
          </a:p>
          <a:p>
            <a:pPr marL="0" indent="0">
              <a:buNone/>
            </a:pPr>
            <a:r>
              <a:rPr lang="en-IN" dirty="0"/>
              <a:t>engine = "E1001"; </a:t>
            </a:r>
          </a:p>
          <a:p>
            <a:pPr marL="0" indent="0">
              <a:buNone/>
            </a:pPr>
            <a:r>
              <a:rPr lang="en-IN" dirty="0"/>
              <a:t>// function 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print(engine);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5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6CF-281B-CC42-8AAF-89CE8024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DB11-8654-744E-AA36-7E93350D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Responsible for allocating memory for the objects of the class.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main() { </a:t>
            </a:r>
          </a:p>
          <a:p>
            <a:pPr marL="0" indent="0">
              <a:buNone/>
            </a:pPr>
            <a:r>
              <a:rPr lang="en-IN" dirty="0"/>
              <a:t>Car c = new Car('E1001’);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/>
              <a:t>class Car { </a:t>
            </a:r>
          </a:p>
          <a:p>
            <a:pPr marL="0" indent="0">
              <a:buNone/>
            </a:pPr>
            <a:r>
              <a:rPr lang="en-IN" dirty="0"/>
              <a:t>Car(String engine) { </a:t>
            </a:r>
          </a:p>
          <a:p>
            <a:pPr marL="0" indent="0">
              <a:buNone/>
            </a:pPr>
            <a:r>
              <a:rPr lang="en-IN" dirty="0"/>
              <a:t>print(engine); }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3297-91CE-2640-97D8-91D7D43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Getters and Setters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E8B9-A480-5B4F-A1FD-40D32303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092"/>
            <a:ext cx="10515600" cy="4861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Allows the program to initialize and retrieve the values of the fields of a class. A default getter/ setter is associated with every class.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Student { </a:t>
            </a:r>
          </a:p>
          <a:p>
            <a:pPr marL="0" indent="0">
              <a:buNone/>
            </a:pPr>
            <a:r>
              <a:rPr lang="en-IN" dirty="0"/>
              <a:t>String name;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age; </a:t>
            </a:r>
          </a:p>
          <a:p>
            <a:pPr marL="0" indent="0">
              <a:buNone/>
            </a:pPr>
            <a:r>
              <a:rPr lang="en-IN" dirty="0"/>
              <a:t>String get </a:t>
            </a:r>
            <a:r>
              <a:rPr lang="en-IN" dirty="0" err="1"/>
              <a:t>stud_name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return name;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/>
              <a:t>void set </a:t>
            </a:r>
            <a:r>
              <a:rPr lang="en-IN" dirty="0" err="1"/>
              <a:t>stud_name</a:t>
            </a:r>
            <a:r>
              <a:rPr lang="en-IN" dirty="0"/>
              <a:t>(String name) { </a:t>
            </a:r>
          </a:p>
          <a:p>
            <a:pPr marL="0" indent="0">
              <a:buNone/>
            </a:pPr>
            <a:r>
              <a:rPr lang="en-IN" dirty="0" err="1"/>
              <a:t>this.name</a:t>
            </a:r>
            <a:r>
              <a:rPr lang="en-IN" dirty="0"/>
              <a:t> = name; </a:t>
            </a:r>
          </a:p>
          <a:p>
            <a:pPr marL="0" indent="0">
              <a:buNone/>
            </a:pPr>
            <a:r>
              <a:rPr lang="en-IN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7152-A9D0-5449-9B0E-9BCE5BF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F040-A221-F049-BD86-0450C78E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Dart is a client-optimized language for fast apps on any platform.</a:t>
            </a:r>
          </a:p>
          <a:p>
            <a:r>
              <a:rPr lang="en-IN" dirty="0"/>
              <a:t>It is originally developed by Google and later approved as a standard by ECMA.</a:t>
            </a:r>
          </a:p>
          <a:p>
            <a:r>
              <a:rPr lang="en-IN" dirty="0"/>
              <a:t>Dart can be extensively used to create single-page applications.</a:t>
            </a:r>
          </a:p>
          <a:p>
            <a:r>
              <a:rPr lang="en-IN" dirty="0"/>
              <a:t>The </a:t>
            </a:r>
            <a:r>
              <a:rPr lang="en-IN" b="1" dirty="0"/>
              <a:t>Dart</a:t>
            </a:r>
            <a:r>
              <a:rPr lang="en-IN" dirty="0"/>
              <a:t> syntax is clean and mostly looks </a:t>
            </a:r>
            <a:r>
              <a:rPr lang="en-IN" b="1" dirty="0"/>
              <a:t>similar to</a:t>
            </a:r>
            <a:r>
              <a:rPr lang="en-IN" dirty="0"/>
              <a:t> Java, so developers with Java background can pick up the code syntax easily.</a:t>
            </a:r>
          </a:p>
          <a:p>
            <a:r>
              <a:rPr lang="en-IN" b="1" dirty="0"/>
              <a:t>Dart</a:t>
            </a:r>
            <a:r>
              <a:rPr lang="en-IN" dirty="0"/>
              <a:t> is a class-</a:t>
            </a:r>
            <a:r>
              <a:rPr lang="en-IN" b="1" dirty="0"/>
              <a:t>based</a:t>
            </a:r>
            <a:r>
              <a:rPr lang="en-IN" dirty="0"/>
              <a:t>, single-inheritance, pure </a:t>
            </a:r>
            <a:r>
              <a:rPr lang="en-IN" b="1" dirty="0"/>
              <a:t>object</a:t>
            </a:r>
            <a:r>
              <a:rPr lang="en-IN" dirty="0"/>
              <a:t>-</a:t>
            </a:r>
            <a:r>
              <a:rPr lang="en-IN" b="1" dirty="0"/>
              <a:t>oriented</a:t>
            </a:r>
            <a:r>
              <a:rPr lang="en-IN" dirty="0"/>
              <a:t> programming language.</a:t>
            </a:r>
          </a:p>
          <a:p>
            <a:r>
              <a:rPr lang="en-IN" dirty="0"/>
              <a:t>Dart supports all the features for </a:t>
            </a:r>
            <a:r>
              <a:rPr lang="en-IN"/>
              <a:t>Object-oriented programming </a:t>
            </a:r>
            <a:r>
              <a:rPr lang="en-IN" dirty="0"/>
              <a:t>paradigm like Classes, Inheritance, Interfaces, Polymorphism,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10B-EB19-0F45-BAE6-9D747D86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Flutter uses DART?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BAE9-65E9-DE4C-AD4D-09DA1643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Dart is AOT (Ahead Of Time) compiled to fast, predictable, native code, which allows almost all of Flutter to be written in Dart.</a:t>
            </a:r>
          </a:p>
          <a:p>
            <a:r>
              <a:rPr lang="en-IN" dirty="0"/>
              <a:t>Dart can also be JIT (Just In Time) compiled for exceptionally fast development cycles and game-changing workflow (including Flutter’s popular sub-second stateful hot reload).</a:t>
            </a:r>
          </a:p>
          <a:p>
            <a:r>
              <a:rPr lang="en-IN" dirty="0"/>
              <a:t>Dart allows Flutter to avoid the need for a separate declarative layout language like JSX or XML, or separate visual interface builders, because Dart’s declarative, programmatic layout is easy to read and visualize.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4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2282-9FE2-3A43-909F-408AF876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3977-3C94-0044-8AE7-8DDF809D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Developers have found that Dart is particularly easy to learn because it has features that are familiar to users of both static and dynamic languages.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23D1-0395-9A45-B2B2-9FDE97E0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Dart language supports the following types−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E6E-5EC3-4E4B-808A-55ADD5C2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  <a:p>
            <a:r>
              <a:rPr lang="en-IN" dirty="0"/>
              <a:t>Strings</a:t>
            </a:r>
          </a:p>
          <a:p>
            <a:r>
              <a:rPr lang="en-IN" dirty="0"/>
              <a:t>Booleans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B441-95C6-644C-BB19-DBC22CF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DART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ADFA-AED1-A34B-BF5F-E680EE98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main() {</a:t>
            </a:r>
          </a:p>
          <a:p>
            <a:pPr marL="0" indent="0">
              <a:buNone/>
            </a:pPr>
            <a:r>
              <a:rPr lang="en-IN" dirty="0"/>
              <a:t> print(‘My first DART Program’);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FDBD-9EC4-2548-A4AB-AB9B8E3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5A8694-F4BB-7640-835D-BF78AB1C8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590932"/>
              </p:ext>
            </p:extLst>
          </p:nvPr>
        </p:nvGraphicFramePr>
        <p:xfrm>
          <a:off x="1676400" y="2155371"/>
          <a:ext cx="9307286" cy="3801497"/>
        </p:xfrm>
        <a:graphic>
          <a:graphicData uri="http://schemas.openxmlformats.org/drawingml/2006/table">
            <a:tbl>
              <a:tblPr/>
              <a:tblGrid>
                <a:gridCol w="4653643">
                  <a:extLst>
                    <a:ext uri="{9D8B030D-6E8A-4147-A177-3AD203B41FA5}">
                      <a16:colId xmlns:a16="http://schemas.microsoft.com/office/drawing/2014/main" val="115257620"/>
                    </a:ext>
                  </a:extLst>
                </a:gridCol>
                <a:gridCol w="4653643">
                  <a:extLst>
                    <a:ext uri="{9D8B030D-6E8A-4147-A177-3AD203B41FA5}">
                      <a16:colId xmlns:a16="http://schemas.microsoft.com/office/drawing/2014/main" val="1101982724"/>
                    </a:ext>
                  </a:extLst>
                </a:gridCol>
              </a:tblGrid>
              <a:tr h="26245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Statement &amp; Description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9149"/>
                  </a:ext>
                </a:extLst>
              </a:tr>
              <a:tr h="750718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if</a:t>
                      </a:r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 statement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An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statement consists of a Boolean expression followed by one or more statements.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51680"/>
                  </a:ext>
                </a:extLst>
              </a:tr>
              <a:tr h="915510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If...Else Statement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An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can be followed by an optional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block. 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 will execute if the Boolean expression tested by 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if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block evaluates to false.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2083"/>
                  </a:ext>
                </a:extLst>
              </a:tr>
              <a:tr h="750718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else…if Ladder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The </a:t>
                      </a:r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else…if ladder</a:t>
                      </a: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 is useful to test multiple conditions. Following is the syntax of the same.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58235"/>
                  </a:ext>
                </a:extLst>
              </a:tr>
              <a:tr h="1080301"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effectLst/>
                        </a:rPr>
                        <a:t>4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switch…case </a:t>
                      </a:r>
                      <a:r>
                        <a:rPr lang="en-IN" sz="1300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Statement</a:t>
                      </a:r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switch statement evaluates an expression, matches the expression’s value to a case clause and executes the statements associated with that case.</a:t>
                      </a:r>
                    </a:p>
                  </a:txBody>
                  <a:tcPr marL="53065" marR="53065" marT="53065" marB="5306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3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0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98D6-2BBE-674A-94E3-C9C76F27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C908-4F5A-D943-A432-B2842F3D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for in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7565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0027-9C8B-6D48-88E3-858B0DFA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7945-F4A7-FE4C-9B2D-EE48C660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 {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ctr</a:t>
            </a:r>
            <a:r>
              <a:rPr lang="en-US" dirty="0"/>
              <a:t> = 1; </a:t>
            </a:r>
            <a:r>
              <a:rPr lang="en-US" dirty="0" err="1"/>
              <a:t>ctr</a:t>
            </a:r>
            <a:r>
              <a:rPr lang="en-US" dirty="0"/>
              <a:t> &lt;= 5; </a:t>
            </a:r>
            <a:r>
              <a:rPr lang="en-US" dirty="0" err="1"/>
              <a:t>ctr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7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563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DART – Programming Language </vt:lpstr>
      <vt:lpstr>INTRODUCTION</vt:lpstr>
      <vt:lpstr>Why Flutter uses DART?</vt:lpstr>
      <vt:lpstr>More Features…</vt:lpstr>
      <vt:lpstr>The Dart language supports the following types−</vt:lpstr>
      <vt:lpstr>My first DART Program</vt:lpstr>
      <vt:lpstr>CONDITIONAL STATEMENTS</vt:lpstr>
      <vt:lpstr>LOOPS</vt:lpstr>
      <vt:lpstr>for loop </vt:lpstr>
      <vt:lpstr>for in </vt:lpstr>
      <vt:lpstr>while</vt:lpstr>
      <vt:lpstr>do - while</vt:lpstr>
      <vt:lpstr>CLASS</vt:lpstr>
      <vt:lpstr>Fields</vt:lpstr>
      <vt:lpstr>Class Declaration</vt:lpstr>
      <vt:lpstr>Constructors</vt:lpstr>
      <vt:lpstr>Getters and Setters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– Programming Language</dc:title>
  <dc:creator>Bheemge, Namrata (Cognizant)</dc:creator>
  <cp:lastModifiedBy>Bheemge, Namrata (Cognizant)</cp:lastModifiedBy>
  <cp:revision>12</cp:revision>
  <dcterms:created xsi:type="dcterms:W3CDTF">2020-01-14T07:15:57Z</dcterms:created>
  <dcterms:modified xsi:type="dcterms:W3CDTF">2020-01-23T06:03:02Z</dcterms:modified>
</cp:coreProperties>
</file>