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984" r:id="rId2"/>
  </p:sldMasterIdLst>
  <p:notesMasterIdLst>
    <p:notesMasterId r:id="rId16"/>
  </p:notesMasterIdLst>
  <p:handoutMasterIdLst>
    <p:handoutMasterId r:id="rId17"/>
  </p:handoutMasterIdLst>
  <p:sldIdLst>
    <p:sldId id="317" r:id="rId3"/>
    <p:sldId id="257" r:id="rId4"/>
    <p:sldId id="259" r:id="rId5"/>
    <p:sldId id="308" r:id="rId6"/>
    <p:sldId id="309" r:id="rId7"/>
    <p:sldId id="310" r:id="rId8"/>
    <p:sldId id="311" r:id="rId9"/>
    <p:sldId id="312" r:id="rId10"/>
    <p:sldId id="313" r:id="rId11"/>
    <p:sldId id="316" r:id="rId12"/>
    <p:sldId id="314" r:id="rId13"/>
    <p:sldId id="315" r:id="rId14"/>
    <p:sldId id="31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4" autoAdjust="0"/>
    <p:restoredTop sz="94613"/>
  </p:normalViewPr>
  <p:slideViewPr>
    <p:cSldViewPr snapToGrid="0">
      <p:cViewPr varScale="1">
        <p:scale>
          <a:sx n="174" d="100"/>
          <a:sy n="174" d="100"/>
        </p:scale>
        <p:origin x="200" y="176"/>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1/9/20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F46DB8D7-260C-7E48-8717-BDC3C25BAF7A}" type="datetime1">
              <a:rPr lang="en-IN" smtClean="0"/>
              <a:t>09/01/20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78F05DF6-AA72-B54C-9D98-77892CB8BA26}" type="datetime1">
              <a:rPr lang="en-IN" smtClean="0"/>
              <a:t>09/01/20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0FFEBB1D-DEB7-574F-A397-AED570960AD3}" type="datetime1">
              <a:rPr lang="en-IN" smtClean="0"/>
              <a:t>09/01/20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EEB01E91-D96D-F449-8412-8B1D94B9719F}" type="datetime1">
              <a:rPr lang="en-IN" smtClean="0"/>
              <a:t>09/01/20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lvl1pPr>
              <a:defRPr/>
            </a:lvl1pPr>
          </a:lstStyle>
          <a:p>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3E3DC970-D7D0-E74C-B158-E433C7BDD961}" type="datetime1">
              <a:rPr lang="en-IN" smtClean="0"/>
              <a:t>09/01/20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9CCA02C-F1DA-254A-9D7B-B70532678F5C}" type="datetime1">
              <a:rPr lang="en-IN" smtClean="0"/>
              <a:t>09/01/20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18ABB8F-1E89-F14F-8B32-75868F85E161}" type="datetime1">
              <a:rPr lang="en-IN" smtClean="0"/>
              <a:t>09/01/20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64A9A15-3918-D141-B288-137CAA5CD2CF}" type="datetime1">
              <a:rPr lang="en-IN" smtClean="0"/>
              <a:t>09/01/20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B6BA368-A699-6746-BD3A-A281CF48B216}" type="datetime1">
              <a:rPr lang="en-IN" smtClean="0"/>
              <a:t>09/01/20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68DCD4B5-09D2-5B47-B996-1269DCAA5275}" type="datetime1">
              <a:rPr lang="en-IN" smtClean="0"/>
              <a:t>09/01/20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F05FE840-3C37-E544-92CA-2A89DEAA5568}" type="datetime1">
              <a:rPr lang="en-IN" smtClean="0"/>
              <a:t>09/01/20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2127FCBA-4A6B-1D4C-87CF-AAF67BAE6E2F}" type="datetime1">
              <a:rPr lang="en-IN" smtClean="0"/>
              <a:t>09/01/20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56847C36-AACA-6247-8218-3ACE3095EEB0}" type="datetime1">
              <a:rPr lang="en-IN" smtClean="0"/>
              <a:t>09/01/20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6987A66D-B659-C746-88F6-AB139F886FBA}" type="datetime1">
              <a:rPr lang="en-IN" smtClean="0"/>
              <a:t>09/01/20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1144D7D-E35C-CC48-9855-DFB7CA3BED73}" type="datetime1">
              <a:rPr lang="en-IN" smtClean="0"/>
              <a:t>09/01/20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lvl1pPr>
              <a:defRPr/>
            </a:lvl1pPr>
          </a:lstStyle>
          <a:p>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F5843BAA-6FA1-5C46-B172-6C3AEAA41CD0}" type="datetime1">
              <a:rPr lang="en-IN" smtClean="0"/>
              <a:t>09/01/20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C7C41192-0288-0D47-AE3E-2A6E65C95087}" type="datetime1">
              <a:rPr lang="en-IN" smtClean="0"/>
              <a:t>09/01/20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5996A353-5F28-1941-8CB1-935C3F4E9603}" type="datetime1">
              <a:rPr lang="en-IN" smtClean="0"/>
              <a:t>09/01/20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B6A2A952-E6A9-8D4C-AFB4-FD3BEE928C85}" type="datetime1">
              <a:rPr lang="en-IN" smtClean="0"/>
              <a:t>09/01/20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A8659964-9BD6-A64F-A848-807686D2E635}" type="datetime1">
              <a:rPr lang="en-IN" smtClean="0"/>
              <a:t>09/01/20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1F065D2-7148-EB45-8811-D715DC749E51}" type="datetime1">
              <a:rPr lang="en-IN" smtClean="0"/>
              <a:t>09/01/20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D3AA7647-9021-B64B-B018-114DF2381E3C}" type="datetime1">
              <a:rPr lang="en-IN" smtClean="0"/>
              <a:t>09/01/20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7687-B538-2443-8EC2-224327CD9F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4D2329F-2F32-FE44-B1E5-E5FD99A3F69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83210A4-9AFF-1944-8E88-FBF7E6664233}"/>
              </a:ext>
            </a:extLst>
          </p:cNvPr>
          <p:cNvSpPr>
            <a:spLocks noGrp="1"/>
          </p:cNvSpPr>
          <p:nvPr>
            <p:ph type="dt" sz="half" idx="10"/>
          </p:nvPr>
        </p:nvSpPr>
        <p:spPr/>
        <p:txBody>
          <a:bodyPr/>
          <a:lstStyle/>
          <a:p>
            <a:fld id="{F6054B41-8891-9044-B3FB-C1A1D520C2A9}" type="datetime1">
              <a:rPr lang="en-IN" smtClean="0"/>
              <a:t>09/01/20</a:t>
            </a:fld>
            <a:endParaRPr lang="en-US" dirty="0"/>
          </a:p>
        </p:txBody>
      </p:sp>
      <p:sp>
        <p:nvSpPr>
          <p:cNvPr id="5" name="Footer Placeholder 4">
            <a:extLst>
              <a:ext uri="{FF2B5EF4-FFF2-40B4-BE49-F238E27FC236}">
                <a16:creationId xmlns:a16="http://schemas.microsoft.com/office/drawing/2014/main" id="{AB3BE92C-C43D-114E-9561-C120302F73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2680D-CA4F-6445-9C87-4E1099D8503C}"/>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5807577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3532-DC17-4B49-9C8E-419E845CA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6C579-F91D-AD4B-9F5C-B63C09F7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5B743-8899-C04F-BD2B-0C1D7AF7EDB1}"/>
              </a:ext>
            </a:extLst>
          </p:cNvPr>
          <p:cNvSpPr>
            <a:spLocks noGrp="1"/>
          </p:cNvSpPr>
          <p:nvPr>
            <p:ph type="dt" sz="half" idx="10"/>
          </p:nvPr>
        </p:nvSpPr>
        <p:spPr/>
        <p:txBody>
          <a:bodyPr/>
          <a:lstStyle/>
          <a:p>
            <a:fld id="{38D05518-5384-7744-94E2-DDEFE06F2027}" type="datetime1">
              <a:rPr lang="en-IN" smtClean="0"/>
              <a:t>09/01/20</a:t>
            </a:fld>
            <a:endParaRPr lang="en-US" dirty="0"/>
          </a:p>
        </p:txBody>
      </p:sp>
      <p:sp>
        <p:nvSpPr>
          <p:cNvPr id="5" name="Footer Placeholder 4">
            <a:extLst>
              <a:ext uri="{FF2B5EF4-FFF2-40B4-BE49-F238E27FC236}">
                <a16:creationId xmlns:a16="http://schemas.microsoft.com/office/drawing/2014/main" id="{B08A6EB1-E12E-474E-A38A-661113B977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23111-F5A0-1148-AAEC-065932CDDC5A}"/>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1548146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717-8036-DE48-8457-C7B57664267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361A9AB-C4A9-2E46-A332-93B42B8B5DE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C87019-EBDC-274E-8D9E-A121E9EB2A48}"/>
              </a:ext>
            </a:extLst>
          </p:cNvPr>
          <p:cNvSpPr>
            <a:spLocks noGrp="1"/>
          </p:cNvSpPr>
          <p:nvPr>
            <p:ph type="dt" sz="half" idx="10"/>
          </p:nvPr>
        </p:nvSpPr>
        <p:spPr/>
        <p:txBody>
          <a:bodyPr/>
          <a:lstStyle/>
          <a:p>
            <a:fld id="{22903DA7-BBFF-C846-A4BC-AF213D2CD47B}" type="datetime1">
              <a:rPr lang="en-IN" smtClean="0"/>
              <a:t>09/01/20</a:t>
            </a:fld>
            <a:endParaRPr lang="en-US" dirty="0"/>
          </a:p>
        </p:txBody>
      </p:sp>
      <p:sp>
        <p:nvSpPr>
          <p:cNvPr id="5" name="Footer Placeholder 4">
            <a:extLst>
              <a:ext uri="{FF2B5EF4-FFF2-40B4-BE49-F238E27FC236}">
                <a16:creationId xmlns:a16="http://schemas.microsoft.com/office/drawing/2014/main" id="{A6F23639-D442-7944-988D-CDE8FFAB6C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FD3020-8239-2F48-8210-11B10FD5812D}"/>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508166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867B-7F32-D548-ABA0-01B8BEA20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7981B-1E33-AE43-A6D5-26DC692DEB0C}"/>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0628D-85AC-354E-A20B-FB000BA3895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D0D07-03E3-4241-8438-36405E395056}"/>
              </a:ext>
            </a:extLst>
          </p:cNvPr>
          <p:cNvSpPr>
            <a:spLocks noGrp="1"/>
          </p:cNvSpPr>
          <p:nvPr>
            <p:ph type="dt" sz="half" idx="10"/>
          </p:nvPr>
        </p:nvSpPr>
        <p:spPr/>
        <p:txBody>
          <a:bodyPr/>
          <a:lstStyle/>
          <a:p>
            <a:fld id="{94EE0348-872D-7548-BF20-195E574DD466}" type="datetime1">
              <a:rPr lang="en-IN" smtClean="0"/>
              <a:t>09/01/20</a:t>
            </a:fld>
            <a:endParaRPr lang="en-US" dirty="0"/>
          </a:p>
        </p:txBody>
      </p:sp>
      <p:sp>
        <p:nvSpPr>
          <p:cNvPr id="6" name="Footer Placeholder 5">
            <a:extLst>
              <a:ext uri="{FF2B5EF4-FFF2-40B4-BE49-F238E27FC236}">
                <a16:creationId xmlns:a16="http://schemas.microsoft.com/office/drawing/2014/main" id="{6C71EB6F-7CDB-F445-8B57-5536ABF345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21C05C-37F7-5947-B35F-FB928DC4C4A3}"/>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6964455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6385-A346-894D-A96D-F77A1BF24B8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8B0789-256A-EE49-8125-40248BA9BA8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074C9E2-277E-A649-BF6B-564C06807E24}"/>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FAD2E-79A4-4E47-A749-0966DC412D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5D0F451-3DBC-5244-9D22-D602B03F95AE}"/>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F578B-E393-7441-99A7-5AF826423885}"/>
              </a:ext>
            </a:extLst>
          </p:cNvPr>
          <p:cNvSpPr>
            <a:spLocks noGrp="1"/>
          </p:cNvSpPr>
          <p:nvPr>
            <p:ph type="dt" sz="half" idx="10"/>
          </p:nvPr>
        </p:nvSpPr>
        <p:spPr/>
        <p:txBody>
          <a:bodyPr/>
          <a:lstStyle/>
          <a:p>
            <a:fld id="{D016EA31-E1C9-1948-AD31-764F9CEC40C1}" type="datetime1">
              <a:rPr lang="en-IN" smtClean="0"/>
              <a:t>09/01/20</a:t>
            </a:fld>
            <a:endParaRPr lang="en-US" dirty="0"/>
          </a:p>
        </p:txBody>
      </p:sp>
      <p:sp>
        <p:nvSpPr>
          <p:cNvPr id="8" name="Footer Placeholder 7">
            <a:extLst>
              <a:ext uri="{FF2B5EF4-FFF2-40B4-BE49-F238E27FC236}">
                <a16:creationId xmlns:a16="http://schemas.microsoft.com/office/drawing/2014/main" id="{6E4837DC-3642-2146-9287-59CD95CFC2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47A3D7-B3AB-A844-8E24-E6B11C73E1A4}"/>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665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4D5-E974-4B44-A641-05A13483D9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484AE0-89F1-FD4C-8526-B57D8BA12602}"/>
              </a:ext>
            </a:extLst>
          </p:cNvPr>
          <p:cNvSpPr>
            <a:spLocks noGrp="1"/>
          </p:cNvSpPr>
          <p:nvPr>
            <p:ph type="dt" sz="half" idx="10"/>
          </p:nvPr>
        </p:nvSpPr>
        <p:spPr/>
        <p:txBody>
          <a:bodyPr/>
          <a:lstStyle/>
          <a:p>
            <a:fld id="{43520C62-6553-ED43-A313-9A81F2545EB7}" type="datetime1">
              <a:rPr lang="en-IN" smtClean="0"/>
              <a:t>09/01/20</a:t>
            </a:fld>
            <a:endParaRPr lang="en-US" dirty="0"/>
          </a:p>
        </p:txBody>
      </p:sp>
      <p:sp>
        <p:nvSpPr>
          <p:cNvPr id="4" name="Footer Placeholder 3">
            <a:extLst>
              <a:ext uri="{FF2B5EF4-FFF2-40B4-BE49-F238E27FC236}">
                <a16:creationId xmlns:a16="http://schemas.microsoft.com/office/drawing/2014/main" id="{C26DA363-3300-8D4B-9332-FFC4513998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940251-564B-D649-99AE-962CCD10EEF0}"/>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265874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D124A-6F05-5C44-9252-D1121973F1C6}"/>
              </a:ext>
            </a:extLst>
          </p:cNvPr>
          <p:cNvSpPr>
            <a:spLocks noGrp="1"/>
          </p:cNvSpPr>
          <p:nvPr>
            <p:ph type="dt" sz="half" idx="10"/>
          </p:nvPr>
        </p:nvSpPr>
        <p:spPr/>
        <p:txBody>
          <a:bodyPr/>
          <a:lstStyle/>
          <a:p>
            <a:fld id="{5D6AD472-C774-EB4C-9B34-E4011826C758}" type="datetime1">
              <a:rPr lang="en-IN" smtClean="0"/>
              <a:t>09/01/20</a:t>
            </a:fld>
            <a:endParaRPr lang="en-US" dirty="0"/>
          </a:p>
        </p:txBody>
      </p:sp>
      <p:sp>
        <p:nvSpPr>
          <p:cNvPr id="3" name="Footer Placeholder 2">
            <a:extLst>
              <a:ext uri="{FF2B5EF4-FFF2-40B4-BE49-F238E27FC236}">
                <a16:creationId xmlns:a16="http://schemas.microsoft.com/office/drawing/2014/main" id="{2EA23621-BBA3-A54F-9AE9-EFE3CEFA8EF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F5C1A6-ED4C-6644-935F-7144067E6436}"/>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1408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3141C943-5404-FE41-B175-8E4195E0971E}" type="datetime1">
              <a:rPr lang="en-IN" smtClean="0"/>
              <a:t>09/01/20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772B-4D73-3D40-B3C9-8C79B203FE6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8933C2-D439-8E49-943A-B3F2CDA4E09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F81C5-E547-A344-A4B4-C9018162DE2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8959011-BD27-4A4B-BE6B-14B3FBD4B7C5}"/>
              </a:ext>
            </a:extLst>
          </p:cNvPr>
          <p:cNvSpPr>
            <a:spLocks noGrp="1"/>
          </p:cNvSpPr>
          <p:nvPr>
            <p:ph type="dt" sz="half" idx="10"/>
          </p:nvPr>
        </p:nvSpPr>
        <p:spPr/>
        <p:txBody>
          <a:bodyPr/>
          <a:lstStyle/>
          <a:p>
            <a:fld id="{822F4522-34C2-834D-AA79-765BEA6A6602}" type="datetime1">
              <a:rPr lang="en-IN" smtClean="0"/>
              <a:t>09/01/20</a:t>
            </a:fld>
            <a:endParaRPr lang="en-US" dirty="0"/>
          </a:p>
        </p:txBody>
      </p:sp>
      <p:sp>
        <p:nvSpPr>
          <p:cNvPr id="6" name="Footer Placeholder 5">
            <a:extLst>
              <a:ext uri="{FF2B5EF4-FFF2-40B4-BE49-F238E27FC236}">
                <a16:creationId xmlns:a16="http://schemas.microsoft.com/office/drawing/2014/main" id="{ED09AF6A-B501-434F-86E2-22C212FD31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EFA71A-302C-AA46-8999-9400FFBBD659}"/>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588151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449A-9584-174F-A848-AC2AB74FAD4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AC4B106-F2D6-814E-B293-D2D3DDAA4B1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983EB58-2B8B-D244-BA2D-CFE89D414B5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6D12A6E-596A-B149-9921-3100A4361627}"/>
              </a:ext>
            </a:extLst>
          </p:cNvPr>
          <p:cNvSpPr>
            <a:spLocks noGrp="1"/>
          </p:cNvSpPr>
          <p:nvPr>
            <p:ph type="dt" sz="half" idx="10"/>
          </p:nvPr>
        </p:nvSpPr>
        <p:spPr/>
        <p:txBody>
          <a:bodyPr/>
          <a:lstStyle/>
          <a:p>
            <a:fld id="{1E8CD9AA-3AC4-854C-87A3-007CB2BF62D1}" type="datetime1">
              <a:rPr lang="en-IN" smtClean="0"/>
              <a:t>09/01/20</a:t>
            </a:fld>
            <a:endParaRPr lang="en-US" dirty="0"/>
          </a:p>
        </p:txBody>
      </p:sp>
      <p:sp>
        <p:nvSpPr>
          <p:cNvPr id="6" name="Footer Placeholder 5">
            <a:extLst>
              <a:ext uri="{FF2B5EF4-FFF2-40B4-BE49-F238E27FC236}">
                <a16:creationId xmlns:a16="http://schemas.microsoft.com/office/drawing/2014/main" id="{22B4C05F-FCB9-C64F-9C45-E68FF492E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52DC5-387F-FE4A-8A6E-FE315656CE3D}"/>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6284592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F099-1D88-4242-86DC-7A10F0341C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5BE5CA-D36D-4548-8980-14DBC51D31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34037-235E-7E45-9FEC-35FA4A390CC2}"/>
              </a:ext>
            </a:extLst>
          </p:cNvPr>
          <p:cNvSpPr>
            <a:spLocks noGrp="1"/>
          </p:cNvSpPr>
          <p:nvPr>
            <p:ph type="dt" sz="half" idx="10"/>
          </p:nvPr>
        </p:nvSpPr>
        <p:spPr/>
        <p:txBody>
          <a:bodyPr/>
          <a:lstStyle/>
          <a:p>
            <a:fld id="{79993837-069A-7B48-9BB5-39EAF7740E83}" type="datetime1">
              <a:rPr lang="en-IN" smtClean="0"/>
              <a:t>09/01/20</a:t>
            </a:fld>
            <a:endParaRPr lang="en-US" dirty="0"/>
          </a:p>
        </p:txBody>
      </p:sp>
      <p:sp>
        <p:nvSpPr>
          <p:cNvPr id="5" name="Footer Placeholder 4">
            <a:extLst>
              <a:ext uri="{FF2B5EF4-FFF2-40B4-BE49-F238E27FC236}">
                <a16:creationId xmlns:a16="http://schemas.microsoft.com/office/drawing/2014/main" id="{4FAA8F38-80FF-7843-8A17-A1EA8C5F06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5CEA0-6AA0-7241-8C9A-076A151DE05B}"/>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714578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CF8BB-0A65-5E41-AC27-812D8DEB779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E45F7-074B-C946-BFF3-70D0304FFE61}"/>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A532D-C0A0-8C43-9D13-ED925F6E8D39}"/>
              </a:ext>
            </a:extLst>
          </p:cNvPr>
          <p:cNvSpPr>
            <a:spLocks noGrp="1"/>
          </p:cNvSpPr>
          <p:nvPr>
            <p:ph type="dt" sz="half" idx="10"/>
          </p:nvPr>
        </p:nvSpPr>
        <p:spPr/>
        <p:txBody>
          <a:bodyPr/>
          <a:lstStyle/>
          <a:p>
            <a:fld id="{532C45E6-6049-B243-B05F-7FE7F01EA0CD}" type="datetime1">
              <a:rPr lang="en-IN" smtClean="0"/>
              <a:t>09/01/20</a:t>
            </a:fld>
            <a:endParaRPr lang="en-US" dirty="0"/>
          </a:p>
        </p:txBody>
      </p:sp>
      <p:sp>
        <p:nvSpPr>
          <p:cNvPr id="5" name="Footer Placeholder 4">
            <a:extLst>
              <a:ext uri="{FF2B5EF4-FFF2-40B4-BE49-F238E27FC236}">
                <a16:creationId xmlns:a16="http://schemas.microsoft.com/office/drawing/2014/main" id="{59AAE57D-69CA-C74F-A3BA-90EC14F6B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70CD3D-11FB-8040-ABF3-1E7FCDC38081}"/>
              </a:ext>
            </a:extLst>
          </p:cNvPr>
          <p:cNvSpPr>
            <a:spLocks noGrp="1"/>
          </p:cNvSpPr>
          <p:nvPr>
            <p:ph type="sldNum" sz="quarter" idx="12"/>
          </p:nvPr>
        </p:nvSpPr>
        <p:spPr/>
        <p:txBody>
          <a:body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5885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1EA866CC-BEB9-F449-9257-2B6AE07C1FA7}" type="datetime1">
              <a:rPr lang="en-IN" smtClean="0"/>
              <a:t>09/01/20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B6EEEE4D-A3E6-7344-9B52-D9CD0654E440}" type="datetime1">
              <a:rPr lang="en-IN" smtClean="0"/>
              <a:t>09/01/20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a:lvl1pPr>
          </a:lstStyle>
          <a:p>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AB17487D-42F5-D24D-8BE1-C687D4F7CEB6}" type="datetime1">
              <a:rPr lang="en-IN" smtClean="0"/>
              <a:t>09/01/20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83474024-42E4-864D-9FAC-21A865FF8782}" type="datetime1">
              <a:rPr lang="en-IN" smtClean="0"/>
              <a:t>09/01/20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41816AD-D0B8-B246-A2D0-CF558D4051F3}" type="datetime1">
              <a:rPr lang="en-IN" smtClean="0"/>
              <a:t>09/01/20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EED509FB-58EE-8349-B33E-55327EB7ED37}" type="datetime1">
              <a:rPr lang="en-IN" smtClean="0"/>
              <a:t>09/01/20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83858-3B86-8C4E-B823-EB2777E5C5C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46C4A-3048-7645-9252-8D3B2854683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01014-E9CA-C941-AD9E-C7EDADE779C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3FA8D69-5225-8743-8EB8-F614B4143E3B}" type="datetime1">
              <a:rPr lang="en-IN" smtClean="0"/>
              <a:t>09/01/20</a:t>
            </a:fld>
            <a:endParaRPr lang="en-US" dirty="0"/>
          </a:p>
        </p:txBody>
      </p:sp>
      <p:sp>
        <p:nvSpPr>
          <p:cNvPr id="5" name="Footer Placeholder 4">
            <a:extLst>
              <a:ext uri="{FF2B5EF4-FFF2-40B4-BE49-F238E27FC236}">
                <a16:creationId xmlns:a16="http://schemas.microsoft.com/office/drawing/2014/main" id="{B30ED6B3-A631-8A43-886C-2ACBD8C8CA5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1F643C-3599-BD4B-A1ED-14BF3C0A22F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887170259"/>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acebook/react-native" TargetMode="External"/><Relationship Id="rId7" Type="http://schemas.openxmlformats.org/officeDocument/2006/relationships/hyperlink" Target="https://devdocs.io/react_native/" TargetMode="External"/><Relationship Id="rId2" Type="http://schemas.openxmlformats.org/officeDocument/2006/relationships/hyperlink" Target="https://facebook.github.io/react-native" TargetMode="External"/><Relationship Id="rId1" Type="http://schemas.openxmlformats.org/officeDocument/2006/relationships/slideLayout" Target="../slideLayouts/slideLayout36.xml"/><Relationship Id="rId6" Type="http://schemas.openxmlformats.org/officeDocument/2006/relationships/hyperlink" Target="https://github.com/facebook/react-native#-documentation" TargetMode="External"/><Relationship Id="rId5" Type="http://schemas.openxmlformats.org/officeDocument/2006/relationships/hyperlink" Target="https://github.com/facebook/react-native-website" TargetMode="External"/><Relationship Id="rId4" Type="http://schemas.openxmlformats.org/officeDocument/2006/relationships/hyperlink" Target="https://www.youtube.com/results?search_query=react+native"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reactnativeexample.com/" TargetMode="External"/><Relationship Id="rId3" Type="http://schemas.openxmlformats.org/officeDocument/2006/relationships/hyperlink" Target="https://github.com/facebook/react-native" TargetMode="External"/><Relationship Id="rId7" Type="http://schemas.openxmlformats.org/officeDocument/2006/relationships/hyperlink" Target="http://www.reactnative.com/" TargetMode="External"/><Relationship Id="rId2" Type="http://schemas.openxmlformats.org/officeDocument/2006/relationships/hyperlink" Target="https://github.com/facebook/react-nati" TargetMode="External"/><Relationship Id="rId1" Type="http://schemas.openxmlformats.org/officeDocument/2006/relationships/slideLayout" Target="../slideLayouts/slideLayout36.xml"/><Relationship Id="rId6" Type="http://schemas.openxmlformats.org/officeDocument/2006/relationships/hyperlink" Target="https://medium.com/reactnative" TargetMode="External"/><Relationship Id="rId5" Type="http://schemas.openxmlformats.org/officeDocument/2006/relationships/hyperlink" Target="https://twitter.com/reactnative" TargetMode="External"/><Relationship Id="rId4" Type="http://schemas.openxmlformats.org/officeDocument/2006/relationships/hyperlink" Target="https://stackoverflow.com/questions/tagged/react-nativ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F95B-6B1E-284D-9A08-1E56A077FBE8}"/>
              </a:ext>
            </a:extLst>
          </p:cNvPr>
          <p:cNvSpPr>
            <a:spLocks noGrp="1"/>
          </p:cNvSpPr>
          <p:nvPr>
            <p:ph type="title"/>
          </p:nvPr>
        </p:nvSpPr>
        <p:spPr>
          <a:xfrm>
            <a:off x="2827325" y="1920240"/>
            <a:ext cx="8385048" cy="795528"/>
          </a:xfrm>
        </p:spPr>
        <p:txBody>
          <a:bodyPr/>
          <a:lstStyle/>
          <a:p>
            <a:r>
              <a:rPr lang="en-US" dirty="0"/>
              <a:t>Flutter vs React Native</a:t>
            </a:r>
          </a:p>
        </p:txBody>
      </p:sp>
      <p:sp>
        <p:nvSpPr>
          <p:cNvPr id="6" name="Slide Number Placeholder 5">
            <a:extLst>
              <a:ext uri="{FF2B5EF4-FFF2-40B4-BE49-F238E27FC236}">
                <a16:creationId xmlns:a16="http://schemas.microsoft.com/office/drawing/2014/main" id="{AF828CAC-35B2-7C4D-A201-45249649FCC9}"/>
              </a:ext>
            </a:extLst>
          </p:cNvPr>
          <p:cNvSpPr>
            <a:spLocks noGrp="1"/>
          </p:cNvSpPr>
          <p:nvPr>
            <p:ph type="sldNum" sz="quarter" idx="12"/>
          </p:nvPr>
        </p:nvSpPr>
        <p:spPr/>
        <p:txBody>
          <a:bodyPr/>
          <a:lstStyle/>
          <a:p>
            <a:fld id="{2EFEF571-C9B4-4D92-A7F7-315B894862A8}" type="slidenum">
              <a:rPr lang="en-US" smtClean="0"/>
              <a:pPr/>
              <a:t>1</a:t>
            </a:fld>
            <a:endParaRPr lang="en-US" dirty="0"/>
          </a:p>
        </p:txBody>
      </p:sp>
    </p:spTree>
    <p:extLst>
      <p:ext uri="{BB962C8B-B14F-4D97-AF65-F5344CB8AC3E}">
        <p14:creationId xmlns:p14="http://schemas.microsoft.com/office/powerpoint/2010/main" val="20617886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42483" y="274320"/>
            <a:ext cx="8385048" cy="343688"/>
          </a:xfrm>
        </p:spPr>
        <p:txBody>
          <a:bodyPr>
            <a:normAutofit fontScale="90000"/>
          </a:bodyPr>
          <a:lstStyle/>
          <a:p>
            <a:r>
              <a:rPr lang="en-IN" dirty="0"/>
              <a:t>Who is Using – React Native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8" y="692901"/>
            <a:ext cx="8151723" cy="3455150"/>
          </a:xfrm>
          <a:prstGeom prst="rect">
            <a:avLst/>
          </a:prstGeom>
        </p:spPr>
      </p:pic>
      <p:sp>
        <p:nvSpPr>
          <p:cNvPr id="5" name="Slide Number Placeholder 4">
            <a:extLst>
              <a:ext uri="{FF2B5EF4-FFF2-40B4-BE49-F238E27FC236}">
                <a16:creationId xmlns:a16="http://schemas.microsoft.com/office/drawing/2014/main" id="{C62B6DD9-5C73-9242-B7F2-1C2D16E040DB}"/>
              </a:ext>
            </a:extLst>
          </p:cNvPr>
          <p:cNvSpPr>
            <a:spLocks noGrp="1"/>
          </p:cNvSpPr>
          <p:nvPr>
            <p:ph type="sldNum" sz="quarter" idx="12"/>
          </p:nvPr>
        </p:nvSpPr>
        <p:spPr/>
        <p:txBody>
          <a:bodyPr/>
          <a:lstStyle/>
          <a:p>
            <a:fld id="{2EFEF571-C9B4-4D92-A7F7-315B894862A8}" type="slidenum">
              <a:rPr lang="en-US" smtClean="0"/>
              <a:pPr/>
              <a:t>10</a:t>
            </a:fld>
            <a:endParaRPr lang="en-US" dirty="0"/>
          </a:p>
        </p:txBody>
      </p:sp>
    </p:spTree>
    <p:extLst>
      <p:ext uri="{BB962C8B-B14F-4D97-AF65-F5344CB8AC3E}">
        <p14:creationId xmlns:p14="http://schemas.microsoft.com/office/powerpoint/2010/main" val="87915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83522"/>
          </a:xfrm>
        </p:spPr>
        <p:txBody>
          <a:bodyPr>
            <a:normAutofit fontScale="90000"/>
          </a:bodyPr>
          <a:lstStyle/>
          <a:p>
            <a:r>
              <a:rPr lang="en-US" dirty="0"/>
              <a:t>DOCUMENTATION &amp; COMMUNITY SUPPORT</a:t>
            </a:r>
          </a:p>
        </p:txBody>
      </p:sp>
      <p:sp>
        <p:nvSpPr>
          <p:cNvPr id="3" name="Content Placeholder 2"/>
          <p:cNvSpPr>
            <a:spLocks noGrp="1"/>
          </p:cNvSpPr>
          <p:nvPr>
            <p:ph sz="half" idx="1"/>
          </p:nvPr>
        </p:nvSpPr>
        <p:spPr>
          <a:xfrm>
            <a:off x="4795666" y="657842"/>
            <a:ext cx="3973430" cy="3923302"/>
          </a:xfrm>
        </p:spPr>
        <p:txBody>
          <a:bodyPr>
            <a:normAutofit fontScale="92500"/>
          </a:bodyPr>
          <a:lstStyle/>
          <a:p>
            <a:pPr>
              <a:lnSpc>
                <a:spcPct val="150000"/>
              </a:lnSpc>
            </a:pPr>
            <a:r>
              <a:rPr lang="en-US" sz="1400" dirty="0">
                <a:solidFill>
                  <a:schemeClr val="accent5">
                    <a:lumMod val="10000"/>
                  </a:schemeClr>
                </a:solidFill>
                <a:latin typeface="+mn-lt"/>
                <a:cs typeface="Calibri"/>
              </a:rPr>
              <a:t>Flutter</a:t>
            </a:r>
            <a:endParaRPr lang="en-US" sz="1400" dirty="0">
              <a:solidFill>
                <a:schemeClr val="accent5">
                  <a:lumMod val="10000"/>
                </a:schemeClr>
              </a:solidFill>
              <a:latin typeface="+mn-lt"/>
              <a:cs typeface="Calibri" panose="020F0502020204030204" pitchFamily="34" charset="0"/>
            </a:endParaRPr>
          </a:p>
          <a:p>
            <a:pPr marL="285750" indent="-285750">
              <a:lnSpc>
                <a:spcPct val="150000"/>
              </a:lnSpc>
              <a:buFont typeface="Arial" charset="2"/>
              <a:buChar char="•"/>
            </a:pPr>
            <a:r>
              <a:rPr lang="en-US" sz="1300" dirty="0">
                <a:solidFill>
                  <a:schemeClr val="accent5">
                    <a:lumMod val="10000"/>
                  </a:schemeClr>
                </a:solidFill>
                <a:latin typeface="+mn-lt"/>
              </a:rPr>
              <a:t>https://flutter.dev/docs/get-started/install</a:t>
            </a:r>
          </a:p>
          <a:p>
            <a:pPr marL="285750" indent="-285750">
              <a:lnSpc>
                <a:spcPct val="150000"/>
              </a:lnSpc>
              <a:buFont typeface="Arial" charset="2"/>
              <a:buChar char="•"/>
            </a:pPr>
            <a:r>
              <a:rPr lang="en-US" sz="1300" dirty="0">
                <a:solidFill>
                  <a:schemeClr val="accent5">
                    <a:lumMod val="10000"/>
                  </a:schemeClr>
                </a:solidFill>
                <a:latin typeface="+mn-lt"/>
              </a:rPr>
              <a:t>https://flutter.dev/docs/development/ui/widgets</a:t>
            </a:r>
          </a:p>
          <a:p>
            <a:pPr marL="285750" indent="-285750">
              <a:lnSpc>
                <a:spcPct val="150000"/>
              </a:lnSpc>
              <a:buFont typeface="Arial" charset="2"/>
              <a:buChar char="•"/>
            </a:pPr>
            <a:r>
              <a:rPr lang="en-US" sz="1300" dirty="0">
                <a:solidFill>
                  <a:schemeClr val="accent5">
                    <a:lumMod val="10000"/>
                  </a:schemeClr>
                </a:solidFill>
                <a:latin typeface="+mn-lt"/>
              </a:rPr>
              <a:t>https://api.flutter.dev/</a:t>
            </a:r>
          </a:p>
          <a:p>
            <a:pPr marL="285750" indent="-285750">
              <a:lnSpc>
                <a:spcPct val="150000"/>
              </a:lnSpc>
              <a:buFont typeface="Arial" charset="2"/>
              <a:buChar char="•"/>
            </a:pPr>
            <a:r>
              <a:rPr lang="en-US" sz="1300" dirty="0">
                <a:solidFill>
                  <a:schemeClr val="accent5">
                    <a:lumMod val="10000"/>
                  </a:schemeClr>
                </a:solidFill>
                <a:latin typeface="+mn-lt"/>
              </a:rPr>
              <a:t>https://flutter.dev/docs/cookbook</a:t>
            </a:r>
          </a:p>
          <a:p>
            <a:pPr marL="285750" indent="-285750">
              <a:lnSpc>
                <a:spcPct val="150000"/>
              </a:lnSpc>
              <a:buFont typeface="Arial" charset="2"/>
              <a:buChar char="•"/>
            </a:pPr>
            <a:r>
              <a:rPr lang="en-US" sz="1300" dirty="0">
                <a:solidFill>
                  <a:schemeClr val="accent5">
                    <a:lumMod val="10000"/>
                  </a:schemeClr>
                </a:solidFill>
                <a:latin typeface="+mn-lt"/>
              </a:rPr>
              <a:t>https://github.com/flutter/samples/blob/master/INDEX.md</a:t>
            </a:r>
          </a:p>
          <a:p>
            <a:pPr marL="285750" indent="-285750">
              <a:lnSpc>
                <a:spcPct val="150000"/>
              </a:lnSpc>
              <a:buFont typeface="Arial" charset="2"/>
              <a:buChar char="•"/>
            </a:pPr>
            <a:r>
              <a:rPr lang="en-US" sz="1300" dirty="0">
                <a:solidFill>
                  <a:schemeClr val="accent5">
                    <a:lumMod val="10000"/>
                  </a:schemeClr>
                </a:solidFill>
                <a:latin typeface="+mn-lt"/>
              </a:rPr>
              <a:t>https://www.youtube.com/flutterdev</a:t>
            </a:r>
          </a:p>
          <a:p>
            <a:pPr marL="285750" indent="-285750">
              <a:lnSpc>
                <a:spcPct val="150000"/>
              </a:lnSpc>
              <a:buFont typeface="Arial" charset="2"/>
              <a:buChar char="•"/>
            </a:pPr>
            <a:r>
              <a:rPr lang="en-US" sz="1300" dirty="0">
                <a:solidFill>
                  <a:schemeClr val="accent5">
                    <a:lumMod val="10000"/>
                  </a:schemeClr>
                </a:solidFill>
                <a:latin typeface="+mn-lt"/>
              </a:rPr>
              <a:t>https://dart.dev/</a:t>
            </a:r>
          </a:p>
          <a:p>
            <a:br>
              <a:rPr lang="en-US" dirty="0"/>
            </a:br>
            <a:endParaRPr lang="en-US" dirty="0"/>
          </a:p>
        </p:txBody>
      </p:sp>
      <p:sp>
        <p:nvSpPr>
          <p:cNvPr id="7" name="Content Placeholder 2">
            <a:extLst>
              <a:ext uri="{FF2B5EF4-FFF2-40B4-BE49-F238E27FC236}">
                <a16:creationId xmlns:a16="http://schemas.microsoft.com/office/drawing/2014/main" id="{A0365374-A107-4AA5-B412-F41E86EF1941}"/>
              </a:ext>
            </a:extLst>
          </p:cNvPr>
          <p:cNvSpPr>
            <a:spLocks noGrp="1"/>
          </p:cNvSpPr>
          <p:nvPr>
            <p:ph sz="half" idx="2"/>
          </p:nvPr>
        </p:nvSpPr>
        <p:spPr>
          <a:xfrm>
            <a:off x="384048" y="657842"/>
            <a:ext cx="4109011" cy="3923302"/>
          </a:xfrm>
        </p:spPr>
        <p:txBody>
          <a:bodyPr>
            <a:normAutofit fontScale="92500"/>
          </a:bodyPr>
          <a:lstStyle/>
          <a:p>
            <a:r>
              <a:rPr lang="en-US" sz="1400" dirty="0">
                <a:solidFill>
                  <a:schemeClr val="accent5">
                    <a:lumMod val="10000"/>
                  </a:schemeClr>
                </a:solidFill>
                <a:cs typeface="Calibri"/>
              </a:rPr>
              <a:t>React Native</a:t>
            </a:r>
          </a:p>
          <a:p>
            <a:pPr marL="285750" indent="-285750">
              <a:buFont typeface="Arial" panose="020B0604020202020204" pitchFamily="34" charset="0"/>
              <a:buChar char="•"/>
            </a:pPr>
            <a:r>
              <a:rPr lang="en-US" sz="1300" dirty="0">
                <a:solidFill>
                  <a:schemeClr val="accent5">
                    <a:lumMod val="10000"/>
                  </a:schemeClr>
                </a:solidFill>
                <a:cs typeface="Calibri"/>
                <a:hlinkClick r:id="rId2"/>
              </a:rPr>
              <a:t>https://facebook.github.io/react-native</a:t>
            </a:r>
            <a:endParaRPr lang="en-US" sz="1300" dirty="0">
              <a:solidFill>
                <a:schemeClr val="accent5">
                  <a:lumMod val="10000"/>
                </a:schemeClr>
              </a:solidFill>
              <a:cs typeface="Calibri"/>
            </a:endParaRPr>
          </a:p>
          <a:p>
            <a:pPr marL="285750" indent="-285750">
              <a:buFont typeface="Arial" panose="020B0604020202020204" pitchFamily="34" charset="0"/>
              <a:buChar char="•"/>
            </a:pPr>
            <a:r>
              <a:rPr lang="en-US" sz="1300" dirty="0">
                <a:solidFill>
                  <a:schemeClr val="accent5">
                    <a:lumMod val="10000"/>
                  </a:schemeClr>
                </a:solidFill>
                <a:cs typeface="Calibri"/>
                <a:hlinkClick r:id="rId3"/>
              </a:rPr>
              <a:t>https://github.com/facebook/react-native</a:t>
            </a:r>
            <a:endParaRPr lang="en-US" sz="1300" dirty="0">
              <a:solidFill>
                <a:schemeClr val="accent5">
                  <a:lumMod val="10000"/>
                </a:schemeClr>
              </a:solidFill>
              <a:cs typeface="Calibri"/>
            </a:endParaRPr>
          </a:p>
          <a:p>
            <a:pPr marL="285750" indent="-285750">
              <a:buFont typeface="Arial" panose="020B0604020202020204" pitchFamily="34" charset="0"/>
              <a:buChar char="•"/>
            </a:pPr>
            <a:r>
              <a:rPr lang="en-US" sz="1300" dirty="0">
                <a:solidFill>
                  <a:schemeClr val="accent5">
                    <a:lumMod val="10000"/>
                  </a:schemeClr>
                </a:solidFill>
                <a:cs typeface="Calibri"/>
                <a:hlinkClick r:id="rId4"/>
              </a:rPr>
              <a:t>https://www.youtube.com/results?search_query=react+native</a:t>
            </a:r>
            <a:endParaRPr lang="en-US" sz="1300" dirty="0">
              <a:solidFill>
                <a:schemeClr val="accent5">
                  <a:lumMod val="10000"/>
                </a:schemeClr>
              </a:solidFill>
              <a:cs typeface="Calibri"/>
            </a:endParaRPr>
          </a:p>
          <a:p>
            <a:pPr marL="285750" indent="-285750">
              <a:buFont typeface="Arial" panose="020B0604020202020204" pitchFamily="34" charset="0"/>
              <a:buChar char="•"/>
            </a:pPr>
            <a:r>
              <a:rPr lang="en-US" sz="1300" dirty="0">
                <a:solidFill>
                  <a:schemeClr val="accent5">
                    <a:lumMod val="10000"/>
                  </a:schemeClr>
                </a:solidFill>
                <a:cs typeface="Calibri"/>
                <a:hlinkClick r:id="rId5"/>
              </a:rPr>
              <a:t>https://github.com/facebook/react-native-website</a:t>
            </a:r>
            <a:endParaRPr lang="en-US" sz="1300" dirty="0">
              <a:solidFill>
                <a:schemeClr val="accent5">
                  <a:lumMod val="10000"/>
                </a:schemeClr>
              </a:solidFill>
              <a:cs typeface="Calibri"/>
            </a:endParaRPr>
          </a:p>
          <a:p>
            <a:pPr marL="285750" indent="-285750">
              <a:buFont typeface="Arial" panose="020B0604020202020204" pitchFamily="34" charset="0"/>
              <a:buChar char="•"/>
            </a:pPr>
            <a:r>
              <a:rPr lang="en-US" sz="1300" dirty="0">
                <a:solidFill>
                  <a:schemeClr val="accent5">
                    <a:lumMod val="10000"/>
                  </a:schemeClr>
                </a:solidFill>
                <a:cs typeface="Calibri"/>
                <a:hlinkClick r:id="rId6"/>
              </a:rPr>
              <a:t>https://github.com/facebook/react-native#-documentation</a:t>
            </a:r>
            <a:endParaRPr lang="en-US" sz="1300" dirty="0">
              <a:solidFill>
                <a:schemeClr val="accent5">
                  <a:lumMod val="10000"/>
                </a:schemeClr>
              </a:solidFill>
              <a:cs typeface="Calibri"/>
            </a:endParaRPr>
          </a:p>
          <a:p>
            <a:pPr marL="285750" indent="-285750">
              <a:buFont typeface="Arial" panose="020B0604020202020204" pitchFamily="34" charset="0"/>
              <a:buChar char="•"/>
            </a:pPr>
            <a:r>
              <a:rPr lang="en-US" sz="1300" dirty="0">
                <a:solidFill>
                  <a:schemeClr val="accent5">
                    <a:lumMod val="10000"/>
                  </a:schemeClr>
                </a:solidFill>
                <a:cs typeface="Calibri"/>
              </a:rPr>
              <a:t> </a:t>
            </a:r>
            <a:r>
              <a:rPr lang="en-US" sz="1300" dirty="0">
                <a:solidFill>
                  <a:schemeClr val="accent5">
                    <a:lumMod val="10000"/>
                  </a:schemeClr>
                </a:solidFill>
                <a:cs typeface="Calibri"/>
                <a:hlinkClick r:id="rId7"/>
              </a:rPr>
              <a:t>https://devdocs.io/react_native/</a:t>
            </a:r>
            <a:endParaRPr lang="en-US" sz="1300" dirty="0">
              <a:solidFill>
                <a:schemeClr val="accent5">
                  <a:lumMod val="10000"/>
                </a:schemeClr>
              </a:solidFill>
              <a:cs typeface="Calibri"/>
            </a:endParaRPr>
          </a:p>
          <a:p>
            <a:pPr marL="285750" indent="-285750">
              <a:buFont typeface="Arial" panose="020B0604020202020204" pitchFamily="34" charset="0"/>
              <a:buChar char="•"/>
            </a:pPr>
            <a:endParaRPr lang="en-US" sz="1400" dirty="0">
              <a:solidFill>
                <a:schemeClr val="accent5">
                  <a:lumMod val="10000"/>
                </a:schemeClr>
              </a:solidFill>
              <a:cs typeface="Calibri"/>
            </a:endParaRPr>
          </a:p>
          <a:p>
            <a:endParaRPr lang="en-US" sz="1400" dirty="0">
              <a:solidFill>
                <a:schemeClr val="accent5">
                  <a:lumMod val="10000"/>
                </a:schemeClr>
              </a:solidFill>
              <a:cs typeface="Calibri"/>
            </a:endParaRPr>
          </a:p>
          <a:p>
            <a:pPr marL="171450" lvl="0" indent="-171450" fontAlgn="base">
              <a:buFont typeface="Arial" panose="020B0604020202020204" pitchFamily="34" charset="0"/>
              <a:buChar char="•"/>
            </a:pPr>
            <a:endParaRPr lang="en-US" sz="1000" dirty="0">
              <a:solidFill>
                <a:schemeClr val="accent5">
                  <a:lumMod val="10000"/>
                </a:schemeClr>
              </a:solidFill>
            </a:endParaRPr>
          </a:p>
          <a:p>
            <a:pPr marL="171450" lvl="0" indent="-171450" fontAlgn="base">
              <a:buFont typeface="Arial" panose="020B0604020202020204" pitchFamily="34" charset="0"/>
              <a:buChar char="•"/>
            </a:pPr>
            <a:endParaRPr lang="en-US" sz="1000" dirty="0">
              <a:solidFill>
                <a:schemeClr val="accent5">
                  <a:lumMod val="10000"/>
                </a:schemeClr>
              </a:solidFill>
            </a:endParaRPr>
          </a:p>
          <a:p>
            <a:r>
              <a:rPr lang="en-US" sz="1000" dirty="0">
                <a:solidFill>
                  <a:schemeClr val="accent5">
                    <a:lumMod val="10000"/>
                  </a:schemeClr>
                </a:solidFill>
              </a:rPr>
              <a:t> </a:t>
            </a:r>
          </a:p>
          <a:p>
            <a:endParaRPr lang="en-US" sz="1100"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11</a:t>
            </a:fld>
            <a:endParaRPr lang="en-US" dirty="0"/>
          </a:p>
        </p:txBody>
      </p:sp>
    </p:spTree>
    <p:extLst>
      <p:ext uri="{BB962C8B-B14F-4D97-AF65-F5344CB8AC3E}">
        <p14:creationId xmlns:p14="http://schemas.microsoft.com/office/powerpoint/2010/main" val="329375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43688"/>
          </a:xfrm>
        </p:spPr>
        <p:txBody>
          <a:bodyPr>
            <a:normAutofit fontScale="90000"/>
          </a:bodyPr>
          <a:lstStyle/>
          <a:p>
            <a:r>
              <a:rPr lang="en-US" dirty="0">
                <a:solidFill>
                  <a:srgbClr val="4A4A4A"/>
                </a:solidFill>
                <a:latin typeface="Roboto"/>
              </a:rPr>
              <a:t>Communities</a:t>
            </a:r>
            <a:endParaRPr lang="en-US" dirty="0"/>
          </a:p>
        </p:txBody>
      </p:sp>
      <p:sp>
        <p:nvSpPr>
          <p:cNvPr id="3" name="Content Placeholder 2"/>
          <p:cNvSpPr>
            <a:spLocks noGrp="1"/>
          </p:cNvSpPr>
          <p:nvPr>
            <p:ph sz="half" idx="1"/>
          </p:nvPr>
        </p:nvSpPr>
        <p:spPr>
          <a:xfrm>
            <a:off x="4960126" y="756745"/>
            <a:ext cx="3808969" cy="3824399"/>
          </a:xfrm>
        </p:spPr>
        <p:txBody>
          <a:bodyPr>
            <a:normAutofit fontScale="62500" lnSpcReduction="20000"/>
          </a:bodyPr>
          <a:lstStyle/>
          <a:p>
            <a:r>
              <a:rPr lang="en-US" sz="2600" dirty="0">
                <a:solidFill>
                  <a:srgbClr val="4A4A4A"/>
                </a:solidFill>
                <a:latin typeface="Roboto"/>
              </a:rPr>
              <a:t>Flutter</a:t>
            </a:r>
          </a:p>
          <a:p>
            <a:pPr marL="285750" indent="-285750">
              <a:buFont typeface="Arial" panose="020B0604020202020204" pitchFamily="34" charset="0"/>
              <a:buChar char="•"/>
            </a:pPr>
            <a:r>
              <a:rPr lang="en-US" sz="2100" dirty="0">
                <a:solidFill>
                  <a:schemeClr val="accent5">
                    <a:lumMod val="10000"/>
                  </a:schemeClr>
                </a:solidFill>
                <a:latin typeface="+mn-lt"/>
              </a:rPr>
              <a:t>https://github.com/flutter</a:t>
            </a:r>
          </a:p>
          <a:p>
            <a:pPr marL="285750" indent="-285750">
              <a:buFont typeface="Arial" panose="020B0604020202020204" pitchFamily="34" charset="0"/>
              <a:buChar char="•"/>
            </a:pPr>
            <a:r>
              <a:rPr lang="en-US" sz="2100" dirty="0">
                <a:solidFill>
                  <a:schemeClr val="accent5">
                    <a:lumMod val="10000"/>
                  </a:schemeClr>
                </a:solidFill>
                <a:latin typeface="+mn-lt"/>
              </a:rPr>
              <a:t>https://stackoverflow.com/tags/flutter</a:t>
            </a:r>
          </a:p>
          <a:p>
            <a:pPr marL="285750" indent="-285750">
              <a:buFont typeface="Arial" panose="020B0604020202020204" pitchFamily="34" charset="0"/>
              <a:buChar char="•"/>
            </a:pPr>
            <a:r>
              <a:rPr lang="en-US" sz="2100" dirty="0">
                <a:solidFill>
                  <a:schemeClr val="accent5">
                    <a:lumMod val="10000"/>
                  </a:schemeClr>
                </a:solidFill>
                <a:latin typeface="+mn-lt"/>
              </a:rPr>
              <a:t>https://twitter.com/flutterdev</a:t>
            </a:r>
          </a:p>
          <a:p>
            <a:pPr marL="285750" indent="-285750">
              <a:buFont typeface="Arial" panose="020B0604020202020204" pitchFamily="34" charset="0"/>
              <a:buChar char="•"/>
            </a:pPr>
            <a:r>
              <a:rPr lang="en-US" sz="2100" dirty="0">
                <a:solidFill>
                  <a:schemeClr val="accent5">
                    <a:lumMod val="10000"/>
                  </a:schemeClr>
                </a:solidFill>
                <a:latin typeface="+mn-lt"/>
              </a:rPr>
              <a:t>https://medium.com/flutter</a:t>
            </a:r>
          </a:p>
          <a:p>
            <a:pPr marL="285750" indent="-285750">
              <a:buFont typeface="Arial" panose="020B0604020202020204" pitchFamily="34" charset="0"/>
              <a:buChar char="•"/>
            </a:pPr>
            <a:r>
              <a:rPr lang="en-US" sz="2100" dirty="0" err="1">
                <a:solidFill>
                  <a:schemeClr val="accent5">
                    <a:lumMod val="10000"/>
                  </a:schemeClr>
                </a:solidFill>
                <a:latin typeface="+mn-lt"/>
                <a:ea typeface="+mn-lt"/>
                <a:cs typeface="+mn-lt"/>
              </a:rPr>
              <a:t>FilledStacks</a:t>
            </a:r>
            <a:endParaRPr lang="en-US" sz="2100" dirty="0">
              <a:solidFill>
                <a:schemeClr val="accent5">
                  <a:lumMod val="10000"/>
                </a:schemeClr>
              </a:solidFill>
              <a:latin typeface="+mn-lt"/>
            </a:endParaRPr>
          </a:p>
          <a:p>
            <a:pPr marL="285750" indent="-285750">
              <a:buFont typeface="Arial"/>
              <a:buChar char="•"/>
            </a:pPr>
            <a:r>
              <a:rPr lang="en-US" sz="2100" dirty="0">
                <a:solidFill>
                  <a:schemeClr val="accent5">
                    <a:lumMod val="10000"/>
                  </a:schemeClr>
                </a:solidFill>
                <a:latin typeface="+mn-lt"/>
                <a:ea typeface="+mn-lt"/>
                <a:cs typeface="+mn-lt"/>
              </a:rPr>
              <a:t>Welcome to Flutter </a:t>
            </a:r>
          </a:p>
          <a:p>
            <a:pPr marL="285750" indent="-285750">
              <a:buFont typeface="Arial"/>
              <a:buChar char="•"/>
            </a:pPr>
            <a:r>
              <a:rPr lang="en-US" sz="2100" dirty="0">
                <a:solidFill>
                  <a:schemeClr val="accent5">
                    <a:lumMod val="10000"/>
                  </a:schemeClr>
                </a:solidFill>
                <a:latin typeface="+mn-lt"/>
                <a:ea typeface="+mn-lt"/>
                <a:cs typeface="+mn-lt"/>
              </a:rPr>
              <a:t>SZAŁKO-BLOG </a:t>
            </a:r>
          </a:p>
          <a:p>
            <a:pPr marL="285750" indent="-285750">
              <a:buFont typeface="Arial"/>
              <a:buChar char="•"/>
            </a:pPr>
            <a:r>
              <a:rPr lang="en-US" sz="2100" dirty="0">
                <a:solidFill>
                  <a:schemeClr val="accent5">
                    <a:lumMod val="10000"/>
                  </a:schemeClr>
                </a:solidFill>
                <a:latin typeface="+mn-lt"/>
                <a:ea typeface="+mn-lt"/>
                <a:cs typeface="+mn-lt"/>
              </a:rPr>
              <a:t>Flutter by Example </a:t>
            </a:r>
          </a:p>
          <a:p>
            <a:pPr marL="285750" indent="-285750">
              <a:buFont typeface="Arial"/>
              <a:buChar char="•"/>
            </a:pPr>
            <a:r>
              <a:rPr lang="en-US" sz="2100" dirty="0">
                <a:solidFill>
                  <a:schemeClr val="accent5">
                    <a:lumMod val="10000"/>
                  </a:schemeClr>
                </a:solidFill>
                <a:latin typeface="+mn-lt"/>
                <a:ea typeface="+mn-lt"/>
                <a:cs typeface="+mn-lt"/>
              </a:rPr>
              <a:t>Flutter Institute </a:t>
            </a:r>
          </a:p>
          <a:p>
            <a:pPr marL="285750" indent="-285750">
              <a:buFont typeface="Arial"/>
              <a:buChar char="•"/>
            </a:pPr>
            <a:r>
              <a:rPr lang="en-US" sz="2100" dirty="0">
                <a:solidFill>
                  <a:schemeClr val="accent5">
                    <a:lumMod val="10000"/>
                  </a:schemeClr>
                </a:solidFill>
                <a:latin typeface="+mn-lt"/>
                <a:ea typeface="+mn-lt"/>
                <a:cs typeface="+mn-lt"/>
              </a:rPr>
              <a:t>Iirokrankka.com</a:t>
            </a:r>
          </a:p>
          <a:p>
            <a:pPr marL="285750" indent="-285750">
              <a:buFont typeface="Arial"/>
              <a:buChar char="•"/>
            </a:pPr>
            <a:r>
              <a:rPr lang="en-US" sz="2100" dirty="0">
                <a:solidFill>
                  <a:schemeClr val="accent5">
                    <a:lumMod val="10000"/>
                  </a:schemeClr>
                </a:solidFill>
                <a:latin typeface="+mn-lt"/>
                <a:ea typeface="+mn-lt"/>
                <a:cs typeface="+mn-lt"/>
              </a:rPr>
              <a:t>Norbert -</a:t>
            </a:r>
          </a:p>
          <a:p>
            <a:pPr marL="285750" indent="-285750">
              <a:buFont typeface="Arial"/>
              <a:buChar char="•"/>
            </a:pPr>
            <a:r>
              <a:rPr lang="en-US" sz="2100" dirty="0">
                <a:solidFill>
                  <a:schemeClr val="accent5">
                    <a:lumMod val="10000"/>
                  </a:schemeClr>
                </a:solidFill>
                <a:latin typeface="+mn-lt"/>
                <a:ea typeface="+mn-lt"/>
                <a:cs typeface="+mn-lt"/>
              </a:rPr>
              <a:t>Flutter Tips </a:t>
            </a:r>
          </a:p>
          <a:p>
            <a:pPr marL="285750" indent="-285750">
              <a:buFont typeface="Arial"/>
              <a:buChar char="•"/>
            </a:pPr>
            <a:r>
              <a:rPr lang="en-US" sz="2100" dirty="0">
                <a:solidFill>
                  <a:schemeClr val="accent5">
                    <a:lumMod val="10000"/>
                  </a:schemeClr>
                </a:solidFill>
                <a:latin typeface="+mn-lt"/>
                <a:ea typeface="+mn-lt"/>
                <a:cs typeface="+mn-lt"/>
              </a:rPr>
              <a:t>https://github.co</a:t>
            </a:r>
            <a:r>
              <a:rPr lang="en-US" sz="2100" dirty="0">
                <a:latin typeface="+mn-lt"/>
                <a:ea typeface="+mn-lt"/>
                <a:cs typeface="+mn-lt"/>
              </a:rPr>
              <a:t>m/Solido/awesome-flutter</a:t>
            </a:r>
            <a:endParaRPr lang="en-US" sz="2100" dirty="0">
              <a:latin typeface="+mn-lt"/>
            </a:endParaRPr>
          </a:p>
          <a:p>
            <a:endParaRPr lang="en-US" dirty="0"/>
          </a:p>
        </p:txBody>
      </p:sp>
      <p:sp>
        <p:nvSpPr>
          <p:cNvPr id="7" name="Content Placeholder 2">
            <a:extLst>
              <a:ext uri="{FF2B5EF4-FFF2-40B4-BE49-F238E27FC236}">
                <a16:creationId xmlns:a16="http://schemas.microsoft.com/office/drawing/2014/main" id="{A0365374-A107-4AA5-B412-F41E86EF1941}"/>
              </a:ext>
            </a:extLst>
          </p:cNvPr>
          <p:cNvSpPr>
            <a:spLocks noGrp="1"/>
          </p:cNvSpPr>
          <p:nvPr>
            <p:ph sz="half" idx="2"/>
          </p:nvPr>
        </p:nvSpPr>
        <p:spPr>
          <a:xfrm>
            <a:off x="384048" y="747653"/>
            <a:ext cx="4109011" cy="3923302"/>
          </a:xfrm>
        </p:spPr>
        <p:txBody>
          <a:bodyPr>
            <a:normAutofit fontScale="62500" lnSpcReduction="20000"/>
          </a:bodyPr>
          <a:lstStyle/>
          <a:p>
            <a:r>
              <a:rPr lang="en-US" sz="1400" dirty="0">
                <a:solidFill>
                  <a:schemeClr val="accent5">
                    <a:lumMod val="10000"/>
                  </a:schemeClr>
                </a:solidFill>
                <a:cs typeface="Calibri"/>
              </a:rPr>
              <a:t>React Native</a:t>
            </a:r>
          </a:p>
          <a:p>
            <a:pPr marL="285750" indent="-285750">
              <a:buFont typeface="Arial" panose="020B0604020202020204" pitchFamily="34" charset="0"/>
              <a:buChar char="•"/>
            </a:pPr>
            <a:r>
              <a:rPr lang="en-US" sz="1400" dirty="0">
                <a:solidFill>
                  <a:schemeClr val="accent5">
                    <a:lumMod val="10000"/>
                  </a:schemeClr>
                </a:solidFill>
                <a:cs typeface="Calibri"/>
                <a:hlinkClick r:id="rId2"/>
              </a:rPr>
              <a:t>https://github.com/facebook/</a:t>
            </a:r>
            <a:r>
              <a:rPr lang="en-US" sz="1400" dirty="0">
                <a:solidFill>
                  <a:schemeClr val="accent5">
                    <a:lumMod val="10000"/>
                  </a:schemeClr>
                </a:solidFill>
                <a:cs typeface="Calibri"/>
                <a:hlinkClick r:id="rId3"/>
              </a:rPr>
              <a:t>react-native</a:t>
            </a:r>
            <a:endParaRPr lang="en-US" sz="1400" dirty="0">
              <a:solidFill>
                <a:schemeClr val="accent5">
                  <a:lumMod val="10000"/>
                </a:schemeClr>
              </a:solidFill>
              <a:cs typeface="Calibri"/>
            </a:endParaRPr>
          </a:p>
          <a:p>
            <a:pPr marL="285750" indent="-285750">
              <a:buFont typeface="Arial" panose="020B0604020202020204" pitchFamily="34" charset="0"/>
              <a:buChar char="•"/>
            </a:pPr>
            <a:r>
              <a:rPr lang="en-US" sz="1400" dirty="0">
                <a:solidFill>
                  <a:schemeClr val="accent5">
                    <a:lumMod val="10000"/>
                  </a:schemeClr>
                </a:solidFill>
                <a:cs typeface="Calibri"/>
                <a:hlinkClick r:id="rId4"/>
              </a:rPr>
              <a:t>https://stackoverflow.com/questions/tagged/react-native</a:t>
            </a:r>
            <a:endParaRPr lang="en-US" sz="1400" dirty="0">
              <a:solidFill>
                <a:schemeClr val="accent5">
                  <a:lumMod val="10000"/>
                </a:schemeClr>
              </a:solidFill>
              <a:cs typeface="Calibri"/>
            </a:endParaRPr>
          </a:p>
          <a:p>
            <a:pPr marL="285750" indent="-285750">
              <a:buFont typeface="Arial" panose="020B0604020202020204" pitchFamily="34" charset="0"/>
              <a:buChar char="•"/>
            </a:pPr>
            <a:r>
              <a:rPr lang="en-US" sz="1400" dirty="0">
                <a:solidFill>
                  <a:schemeClr val="accent5">
                    <a:lumMod val="10000"/>
                  </a:schemeClr>
                </a:solidFill>
                <a:cs typeface="Calibri"/>
                <a:hlinkClick r:id="rId5"/>
              </a:rPr>
              <a:t>https://twitter.com/reactnative</a:t>
            </a:r>
            <a:endParaRPr lang="en-US" sz="1400" dirty="0">
              <a:solidFill>
                <a:schemeClr val="accent5">
                  <a:lumMod val="10000"/>
                </a:schemeClr>
              </a:solidFill>
              <a:cs typeface="Calibri"/>
            </a:endParaRPr>
          </a:p>
          <a:p>
            <a:pPr marL="285750" indent="-285750">
              <a:buFont typeface="Arial" panose="020B0604020202020204" pitchFamily="34" charset="0"/>
              <a:buChar char="•"/>
            </a:pPr>
            <a:r>
              <a:rPr lang="en-US" sz="1400" dirty="0">
                <a:solidFill>
                  <a:schemeClr val="accent5">
                    <a:lumMod val="10000"/>
                  </a:schemeClr>
                </a:solidFill>
                <a:cs typeface="Calibri"/>
                <a:hlinkClick r:id="rId6"/>
              </a:rPr>
              <a:t>https://medium.com/reactnative</a:t>
            </a:r>
            <a:endParaRPr lang="en-US" sz="1400" dirty="0">
              <a:solidFill>
                <a:schemeClr val="accent5">
                  <a:lumMod val="10000"/>
                </a:schemeClr>
              </a:solidFill>
              <a:cs typeface="Calibri"/>
            </a:endParaRPr>
          </a:p>
          <a:p>
            <a:pPr marL="285750" indent="-285750">
              <a:buFont typeface="Arial" panose="020B0604020202020204" pitchFamily="34" charset="0"/>
              <a:buChar char="•"/>
            </a:pPr>
            <a:r>
              <a:rPr lang="en-US" sz="1400" dirty="0">
                <a:solidFill>
                  <a:schemeClr val="accent5">
                    <a:lumMod val="10000"/>
                  </a:schemeClr>
                </a:solidFill>
                <a:cs typeface="Calibri"/>
                <a:hlinkClick r:id="rId7"/>
              </a:rPr>
              <a:t>http://www.reactnative.com</a:t>
            </a:r>
            <a:endParaRPr lang="en-US" sz="1400" dirty="0">
              <a:solidFill>
                <a:schemeClr val="accent5">
                  <a:lumMod val="10000"/>
                </a:schemeClr>
              </a:solidFill>
              <a:cs typeface="Calibri"/>
            </a:endParaRPr>
          </a:p>
          <a:p>
            <a:pPr marL="285750" indent="-285750">
              <a:buFont typeface="Arial" panose="020B0604020202020204" pitchFamily="34" charset="0"/>
              <a:buChar char="•"/>
            </a:pPr>
            <a:r>
              <a:rPr lang="en-US" sz="1400" dirty="0">
                <a:solidFill>
                  <a:schemeClr val="accent5">
                    <a:lumMod val="10000"/>
                  </a:schemeClr>
                </a:solidFill>
                <a:cs typeface="Calibri"/>
                <a:hlinkClick r:id="rId8"/>
              </a:rPr>
              <a:t>https://reactnativeexample.com/</a:t>
            </a:r>
            <a:endParaRPr lang="en-US" sz="1400" dirty="0">
              <a:solidFill>
                <a:schemeClr val="accent5">
                  <a:lumMod val="10000"/>
                </a:schemeClr>
              </a:solidFill>
              <a:cs typeface="Calibri"/>
            </a:endParaRPr>
          </a:p>
          <a:p>
            <a:pPr marL="285750" indent="-285750">
              <a:buFont typeface="Arial" panose="020B0604020202020204" pitchFamily="34" charset="0"/>
              <a:buChar char="•"/>
            </a:pPr>
            <a:endParaRPr lang="en-US" sz="1400" dirty="0">
              <a:solidFill>
                <a:schemeClr val="accent5">
                  <a:lumMod val="10000"/>
                </a:schemeClr>
              </a:solidFill>
              <a:cs typeface="Calibri"/>
            </a:endParaRPr>
          </a:p>
          <a:p>
            <a:pPr marL="285750" indent="-285750">
              <a:buFont typeface="Arial" panose="020B0604020202020204" pitchFamily="34" charset="0"/>
              <a:buChar char="•"/>
            </a:pPr>
            <a:endParaRPr lang="en-US" sz="1000" dirty="0">
              <a:solidFill>
                <a:schemeClr val="accent5">
                  <a:lumMod val="10000"/>
                </a:schemeClr>
              </a:solidFill>
            </a:endParaRPr>
          </a:p>
          <a:p>
            <a:r>
              <a:rPr lang="en-US" sz="1000" dirty="0">
                <a:solidFill>
                  <a:schemeClr val="accent5">
                    <a:lumMod val="10000"/>
                  </a:schemeClr>
                </a:solidFill>
              </a:rPr>
              <a:t> </a:t>
            </a:r>
          </a:p>
          <a:p>
            <a:endParaRPr lang="en-US" sz="1100"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12</a:t>
            </a:fld>
            <a:endParaRPr lang="en-US" dirty="0"/>
          </a:p>
        </p:txBody>
      </p:sp>
    </p:spTree>
    <p:extLst>
      <p:ext uri="{BB962C8B-B14F-4D97-AF65-F5344CB8AC3E}">
        <p14:creationId xmlns:p14="http://schemas.microsoft.com/office/powerpoint/2010/main" val="401926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4BF8-1F4F-224E-AFB0-5B3DF8DB98F0}"/>
              </a:ext>
            </a:extLst>
          </p:cNvPr>
          <p:cNvSpPr>
            <a:spLocks noGrp="1"/>
          </p:cNvSpPr>
          <p:nvPr>
            <p:ph type="title"/>
          </p:nvPr>
        </p:nvSpPr>
        <p:spPr>
          <a:xfrm>
            <a:off x="3137764" y="1788090"/>
            <a:ext cx="7886700" cy="994172"/>
          </a:xfrm>
        </p:spPr>
        <p:txBody>
          <a:bodyPr/>
          <a:lstStyle/>
          <a:p>
            <a:r>
              <a:rPr lang="en-US" dirty="0"/>
              <a:t>Thank You !!</a:t>
            </a:r>
          </a:p>
        </p:txBody>
      </p:sp>
      <p:sp>
        <p:nvSpPr>
          <p:cNvPr id="5" name="Slide Number Placeholder 4">
            <a:extLst>
              <a:ext uri="{FF2B5EF4-FFF2-40B4-BE49-F238E27FC236}">
                <a16:creationId xmlns:a16="http://schemas.microsoft.com/office/drawing/2014/main" id="{4DC04D33-3324-8247-8879-BA0231606BEC}"/>
              </a:ext>
            </a:extLst>
          </p:cNvPr>
          <p:cNvSpPr>
            <a:spLocks noGrp="1"/>
          </p:cNvSpPr>
          <p:nvPr>
            <p:ph type="sldNum" sz="quarter" idx="12"/>
          </p:nvPr>
        </p:nvSpPr>
        <p:spPr/>
        <p:txBody>
          <a:bodyPr/>
          <a:lstStyle/>
          <a:p>
            <a:fld id="{2EFEF571-C9B4-4D92-A7F7-315B894862A8}" type="slidenum">
              <a:rPr lang="en-US" smtClean="0"/>
              <a:pPr/>
              <a:t>13</a:t>
            </a:fld>
            <a:endParaRPr lang="en-US" dirty="0"/>
          </a:p>
        </p:txBody>
      </p:sp>
    </p:spTree>
    <p:extLst>
      <p:ext uri="{BB962C8B-B14F-4D97-AF65-F5344CB8AC3E}">
        <p14:creationId xmlns:p14="http://schemas.microsoft.com/office/powerpoint/2010/main" val="268298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a:xfrm>
            <a:off x="384048" y="274320"/>
            <a:ext cx="8385048" cy="429571"/>
          </a:xfrm>
        </p:spPr>
        <p:txBody>
          <a:bodyPr>
            <a:normAutofit fontScale="90000"/>
          </a:bodyPr>
          <a:lstStyle/>
          <a:p>
            <a:r>
              <a:rPr lang="en-US" dirty="0"/>
              <a:t>Eco System</a:t>
            </a:r>
          </a:p>
        </p:txBody>
      </p:sp>
      <p:sp>
        <p:nvSpPr>
          <p:cNvPr id="8" name="Content Placeholder 7">
            <a:extLst>
              <a:ext uri="{FF2B5EF4-FFF2-40B4-BE49-F238E27FC236}">
                <a16:creationId xmlns:a16="http://schemas.microsoft.com/office/drawing/2014/main" id="{C4CB455A-EE1F-4245-ABDD-2CBA0766BE99}"/>
              </a:ext>
            </a:extLst>
          </p:cNvPr>
          <p:cNvSpPr>
            <a:spLocks noGrp="1"/>
          </p:cNvSpPr>
          <p:nvPr>
            <p:ph sz="half" idx="1"/>
          </p:nvPr>
        </p:nvSpPr>
        <p:spPr>
          <a:xfrm>
            <a:off x="384047" y="703891"/>
            <a:ext cx="4174795" cy="3877253"/>
          </a:xfrm>
        </p:spPr>
        <p:txBody>
          <a:bodyPr>
            <a:normAutofit lnSpcReduction="10000"/>
          </a:bodyPr>
          <a:lstStyle/>
          <a:p>
            <a:r>
              <a:rPr lang="en-US" sz="1100" b="1" dirty="0"/>
              <a:t>React Native:</a:t>
            </a:r>
          </a:p>
          <a:p>
            <a:pPr lvl="1"/>
            <a:r>
              <a:rPr lang="en-US" dirty="0"/>
              <a:t> Open-source mobile application framework</a:t>
            </a:r>
          </a:p>
          <a:p>
            <a:pPr lvl="1"/>
            <a:r>
              <a:rPr lang="en-US" dirty="0"/>
              <a:t> Founded by </a:t>
            </a:r>
            <a:r>
              <a:rPr lang="nl-NL" b="1" dirty="0"/>
              <a:t>Facebook</a:t>
            </a:r>
            <a:r>
              <a:rPr lang="en-US" dirty="0"/>
              <a:t> in 2015. </a:t>
            </a:r>
          </a:p>
          <a:p>
            <a:pPr lvl="1"/>
            <a:r>
              <a:rPr lang="en-US" dirty="0">
                <a:solidFill>
                  <a:schemeClr val="accent5">
                    <a:lumMod val="10000"/>
                  </a:schemeClr>
                </a:solidFill>
                <a:cs typeface="Calibri"/>
              </a:rPr>
              <a:t>Support for development on </a:t>
            </a:r>
            <a:r>
              <a:rPr lang="fr-FR" dirty="0"/>
              <a:t>Android</a:t>
            </a:r>
            <a:r>
              <a:rPr lang="en-US" dirty="0"/>
              <a:t> &amp; </a:t>
            </a:r>
            <a:r>
              <a:rPr lang="it-IT" dirty="0"/>
              <a:t>iOS</a:t>
            </a:r>
            <a:r>
              <a:rPr lang="en-US" dirty="0"/>
              <a:t> </a:t>
            </a:r>
          </a:p>
          <a:p>
            <a:pPr marL="285750" lvl="0" indent="-285750" fontAlgn="base">
              <a:buFont typeface="Arial" panose="020B0604020202020204" pitchFamily="34" charset="0"/>
              <a:buChar char="•"/>
            </a:pPr>
            <a:r>
              <a:rPr lang="en-US" dirty="0"/>
              <a:t>React Native is originated a bit early and has the marketplace.</a:t>
            </a:r>
            <a:endParaRPr lang="en-US" sz="1600" dirty="0"/>
          </a:p>
          <a:p>
            <a:pPr marL="285750" lvl="0" indent="-285750" fontAlgn="base">
              <a:buFont typeface="Arial" panose="020B0604020202020204" pitchFamily="34" charset="0"/>
              <a:buChar char="•"/>
            </a:pPr>
            <a:r>
              <a:rPr lang="en-US" dirty="0"/>
              <a:t>Tons of packages already.</a:t>
            </a:r>
          </a:p>
          <a:p>
            <a:pPr marL="285750" indent="-285750" fontAlgn="base">
              <a:buFont typeface="Arial" panose="020B0604020202020204" pitchFamily="34" charset="0"/>
              <a:buChar char="•"/>
            </a:pPr>
            <a:r>
              <a:rPr lang="en-US" dirty="0">
                <a:solidFill>
                  <a:schemeClr val="accent5">
                    <a:lumMod val="10000"/>
                  </a:schemeClr>
                </a:solidFill>
                <a:cs typeface="Calibri"/>
              </a:rPr>
              <a:t>Tooling</a:t>
            </a:r>
            <a:r>
              <a:rPr lang="en-US" dirty="0"/>
              <a:t> RN developers are free to use any text editor or IDE of their choice like Atom, Visual Studio Code etc.</a:t>
            </a:r>
          </a:p>
          <a:p>
            <a:pPr marL="285750" lvl="0" indent="-285750" fontAlgn="base">
              <a:buFont typeface="Arial" panose="020B0604020202020204" pitchFamily="34" charset="0"/>
              <a:buChar char="•"/>
            </a:pPr>
            <a:endParaRPr lang="en-US" sz="1600" dirty="0"/>
          </a:p>
          <a:p>
            <a:pPr lvl="1"/>
            <a:endParaRPr lang="en-US" dirty="0"/>
          </a:p>
          <a:p>
            <a:pPr lvl="1"/>
            <a:endParaRPr lang="en-US" sz="1100" dirty="0"/>
          </a:p>
        </p:txBody>
      </p:sp>
      <p:sp>
        <p:nvSpPr>
          <p:cNvPr id="19" name="Content Placeholder 18">
            <a:extLst>
              <a:ext uri="{FF2B5EF4-FFF2-40B4-BE49-F238E27FC236}">
                <a16:creationId xmlns:a16="http://schemas.microsoft.com/office/drawing/2014/main" id="{A6459C36-955E-41B3-B964-521A34E972CC}"/>
              </a:ext>
            </a:extLst>
          </p:cNvPr>
          <p:cNvSpPr>
            <a:spLocks noGrp="1"/>
          </p:cNvSpPr>
          <p:nvPr>
            <p:ph sz="half" idx="2"/>
          </p:nvPr>
        </p:nvSpPr>
        <p:spPr>
          <a:xfrm>
            <a:off x="4654295" y="598637"/>
            <a:ext cx="4114800" cy="3982508"/>
          </a:xfrm>
        </p:spPr>
        <p:txBody>
          <a:bodyPr>
            <a:noAutofit/>
          </a:bodyPr>
          <a:lstStyle/>
          <a:p>
            <a:r>
              <a:rPr lang="en-US" sz="1100" b="1" dirty="0">
                <a:solidFill>
                  <a:schemeClr val="accent5">
                    <a:lumMod val="10000"/>
                  </a:schemeClr>
                </a:solidFill>
                <a:cs typeface="Calibri"/>
              </a:rPr>
              <a:t>Flutter:</a:t>
            </a:r>
          </a:p>
          <a:p>
            <a:pPr marL="285750" indent="-285750">
              <a:buFont typeface="Arial" panose="020B0604020202020204" pitchFamily="34" charset="0"/>
              <a:buChar char="•"/>
            </a:pPr>
            <a:r>
              <a:rPr lang="en-US" dirty="0">
                <a:solidFill>
                  <a:schemeClr val="accent5">
                    <a:lumMod val="10000"/>
                  </a:schemeClr>
                </a:solidFill>
                <a:cs typeface="Calibri"/>
              </a:rPr>
              <a:t>Free and open source</a:t>
            </a:r>
          </a:p>
          <a:p>
            <a:pPr marL="285750" indent="-285750">
              <a:buFont typeface="Arial" panose="020B0604020202020204" pitchFamily="34" charset="0"/>
              <a:buChar char="•"/>
            </a:pPr>
            <a:r>
              <a:rPr lang="en-US" dirty="0">
                <a:solidFill>
                  <a:schemeClr val="accent5">
                    <a:lumMod val="10000"/>
                  </a:schemeClr>
                </a:solidFill>
                <a:cs typeface="Calibri"/>
              </a:rPr>
              <a:t>Dart programming language</a:t>
            </a:r>
          </a:p>
          <a:p>
            <a:pPr marL="285750" indent="-285750">
              <a:buFont typeface="Arial" panose="020B0604020202020204" pitchFamily="34" charset="0"/>
              <a:buChar char="•"/>
            </a:pPr>
            <a:r>
              <a:rPr lang="en-US" dirty="0">
                <a:solidFill>
                  <a:schemeClr val="accent5">
                    <a:lumMod val="10000"/>
                  </a:schemeClr>
                </a:solidFill>
                <a:cs typeface="Calibri"/>
              </a:rPr>
              <a:t>Support for development on Windows, Linux, mac desktop</a:t>
            </a:r>
          </a:p>
          <a:p>
            <a:pPr marL="285750" indent="-285750">
              <a:buFont typeface="Arial" panose="020B0604020202020204" pitchFamily="34" charset="0"/>
              <a:buChar char="•"/>
            </a:pPr>
            <a:r>
              <a:rPr lang="en-US" dirty="0">
                <a:solidFill>
                  <a:schemeClr val="accent5">
                    <a:lumMod val="10000"/>
                  </a:schemeClr>
                </a:solidFill>
                <a:cs typeface="Calibri"/>
              </a:rPr>
              <a:t>Tooling for Android Studio and Visual Studio Code</a:t>
            </a:r>
          </a:p>
          <a:p>
            <a:pPr marL="285750" indent="-285750">
              <a:buFont typeface="Arial" panose="020B0604020202020204" pitchFamily="34" charset="0"/>
              <a:buChar char="•"/>
            </a:pPr>
            <a:r>
              <a:rPr lang="en-US" dirty="0">
                <a:solidFill>
                  <a:schemeClr val="accent5">
                    <a:lumMod val="10000"/>
                  </a:schemeClr>
                </a:solidFill>
                <a:cs typeface="Calibri"/>
              </a:rPr>
              <a:t>Flutter uses C++ rendering engine</a:t>
            </a:r>
          </a:p>
          <a:p>
            <a:pPr marL="285750" indent="-285750">
              <a:buFont typeface="Arial" panose="020B0604020202020204" pitchFamily="34" charset="0"/>
              <a:buChar char="•"/>
            </a:pPr>
            <a:r>
              <a:rPr lang="en-US" dirty="0">
                <a:solidFill>
                  <a:schemeClr val="accent5">
                    <a:lumMod val="10000"/>
                  </a:schemeClr>
                </a:solidFill>
                <a:cs typeface="Calibri"/>
              </a:rPr>
              <a:t>Architecture is based on reactive programming.</a:t>
            </a:r>
          </a:p>
          <a:p>
            <a:pPr lvl="1"/>
            <a:endParaRPr lang="en-US" sz="1100" dirty="0"/>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12"/>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18314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74320"/>
            <a:ext cx="8385048" cy="357208"/>
          </a:xfrm>
        </p:spPr>
        <p:txBody>
          <a:bodyPr>
            <a:normAutofit fontScale="90000"/>
          </a:bodyPr>
          <a:lstStyle/>
          <a:p>
            <a:r>
              <a:rPr lang="en-US" dirty="0"/>
              <a:t>Programing Language</a:t>
            </a:r>
          </a:p>
        </p:txBody>
      </p:sp>
      <p:sp>
        <p:nvSpPr>
          <p:cNvPr id="3" name="Content Placeholder 2">
            <a:extLst>
              <a:ext uri="{FF2B5EF4-FFF2-40B4-BE49-F238E27FC236}">
                <a16:creationId xmlns:a16="http://schemas.microsoft.com/office/drawing/2014/main" id="{A0365374-A107-4AA5-B412-F41E86EF1941}"/>
              </a:ext>
            </a:extLst>
          </p:cNvPr>
          <p:cNvSpPr>
            <a:spLocks noGrp="1"/>
          </p:cNvSpPr>
          <p:nvPr>
            <p:ph idx="1"/>
          </p:nvPr>
        </p:nvSpPr>
        <p:spPr>
          <a:xfrm>
            <a:off x="384048" y="730204"/>
            <a:ext cx="4109011" cy="3850940"/>
          </a:xfrm>
        </p:spPr>
        <p:txBody>
          <a:bodyPr>
            <a:normAutofit/>
          </a:bodyPr>
          <a:lstStyle/>
          <a:p>
            <a:r>
              <a:rPr lang="en-US" sz="1100" dirty="0">
                <a:solidFill>
                  <a:schemeClr val="accent5">
                    <a:lumMod val="10000"/>
                  </a:schemeClr>
                </a:solidFill>
                <a:cs typeface="Calibri"/>
              </a:rPr>
              <a:t>React Native</a:t>
            </a:r>
          </a:p>
          <a:p>
            <a:pPr marL="171450" lvl="0" indent="-171450" fontAlgn="base">
              <a:buFont typeface="Arial" panose="020B0604020202020204" pitchFamily="34" charset="0"/>
              <a:buChar char="•"/>
            </a:pPr>
            <a:r>
              <a:rPr lang="en-US" sz="1000" dirty="0">
                <a:solidFill>
                  <a:schemeClr val="accent5">
                    <a:lumMod val="10000"/>
                  </a:schemeClr>
                </a:solidFill>
              </a:rPr>
              <a:t>JavaScript is used</a:t>
            </a:r>
          </a:p>
          <a:p>
            <a:pPr marL="171450" lvl="0" indent="-171450" fontAlgn="base">
              <a:buFont typeface="Arial" panose="020B0604020202020204" pitchFamily="34" charset="0"/>
              <a:buChar char="•"/>
            </a:pPr>
            <a:r>
              <a:rPr lang="en-US" sz="1000" dirty="0">
                <a:solidFill>
                  <a:schemeClr val="accent5">
                    <a:lumMod val="10000"/>
                  </a:schemeClr>
                </a:solidFill>
              </a:rPr>
              <a:t>As JavaScript is widely used by most web developers, it’s easy to adopt the React Native framework.</a:t>
            </a:r>
          </a:p>
          <a:p>
            <a:pPr marL="171450" indent="-171450" fontAlgn="base">
              <a:buFont typeface="Arial" panose="020B0604020202020204" pitchFamily="34" charset="0"/>
              <a:buChar char="•"/>
            </a:pPr>
            <a:r>
              <a:rPr lang="en-US" sz="1000" dirty="0">
                <a:solidFill>
                  <a:schemeClr val="accent5">
                    <a:lumMod val="10000"/>
                  </a:schemeClr>
                </a:solidFill>
              </a:rPr>
              <a:t>React Native has to rely on third-party libraries. React Native is too much dependent on third-party libraries.</a:t>
            </a:r>
          </a:p>
          <a:p>
            <a:pPr marL="171450" indent="-171450" fontAlgn="base">
              <a:buFont typeface="Arial" panose="020B0604020202020204" pitchFamily="34" charset="0"/>
              <a:buChar char="•"/>
            </a:pPr>
            <a:r>
              <a:rPr lang="en-US" sz="1000" dirty="0">
                <a:solidFill>
                  <a:schemeClr val="accent5">
                    <a:lumMod val="10000"/>
                  </a:schemeClr>
                </a:solidFill>
              </a:rPr>
              <a:t> Supports “Hot Reloading” that enables simultaneously running new code and keeping hold of application state, instead of recompiling. This makes development faster, instant, and efficient.</a:t>
            </a:r>
          </a:p>
          <a:p>
            <a:pPr marL="171450" lvl="0" indent="-171450" fontAlgn="base">
              <a:buFont typeface="Arial" panose="020B0604020202020204" pitchFamily="34" charset="0"/>
              <a:buChar char="•"/>
            </a:pPr>
            <a:endParaRPr lang="en-US" sz="1000" dirty="0">
              <a:solidFill>
                <a:schemeClr val="accent5">
                  <a:lumMod val="10000"/>
                </a:schemeClr>
              </a:solidFill>
            </a:endParaRPr>
          </a:p>
          <a:p>
            <a:r>
              <a:rPr lang="en-US" sz="1000" dirty="0">
                <a:solidFill>
                  <a:schemeClr val="accent5">
                    <a:lumMod val="10000"/>
                  </a:schemeClr>
                </a:solidFill>
              </a:rPr>
              <a:t> </a:t>
            </a:r>
          </a:p>
          <a:p>
            <a:endParaRPr lang="en-US" sz="1100" dirty="0"/>
          </a:p>
        </p:txBody>
      </p:sp>
      <p:sp>
        <p:nvSpPr>
          <p:cNvPr id="5" name="Slide Number Placeholder 4">
            <a:extLst>
              <a:ext uri="{FF2B5EF4-FFF2-40B4-BE49-F238E27FC236}">
                <a16:creationId xmlns:a16="http://schemas.microsoft.com/office/drawing/2014/main" id="{CF5B5088-0744-46B7-A23D-DF7B86F1F8A1}"/>
              </a:ext>
            </a:extLst>
          </p:cNvPr>
          <p:cNvSpPr>
            <a:spLocks noGrp="1"/>
          </p:cNvSpPr>
          <p:nvPr>
            <p:ph type="sldNum" sz="quarter" idx="12"/>
          </p:nvPr>
        </p:nvSpPr>
        <p:spPr/>
        <p:txBody>
          <a:bodyPr/>
          <a:lstStyle/>
          <a:p>
            <a:fld id="{2EFEF571-C9B4-4D92-A7F7-315B894862A8}" type="slidenum">
              <a:rPr lang="en-US" smtClean="0"/>
              <a:pPr/>
              <a:t>3</a:t>
            </a:fld>
            <a:endParaRPr lang="en-US" dirty="0"/>
          </a:p>
        </p:txBody>
      </p:sp>
      <p:sp>
        <p:nvSpPr>
          <p:cNvPr id="6" name="Content Placeholder 2">
            <a:extLst>
              <a:ext uri="{FF2B5EF4-FFF2-40B4-BE49-F238E27FC236}">
                <a16:creationId xmlns:a16="http://schemas.microsoft.com/office/drawing/2014/main" id="{A0365374-A107-4AA5-B412-F41E86EF1941}"/>
              </a:ext>
            </a:extLst>
          </p:cNvPr>
          <p:cNvSpPr txBox="1">
            <a:spLocks/>
          </p:cNvSpPr>
          <p:nvPr/>
        </p:nvSpPr>
        <p:spPr>
          <a:xfrm>
            <a:off x="4648024" y="730204"/>
            <a:ext cx="4121072" cy="3850940"/>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100" dirty="0"/>
              <a:t>Flutter</a:t>
            </a:r>
          </a:p>
          <a:p>
            <a:pPr marL="285750" indent="-285750">
              <a:buFont typeface="Arial" charset="2"/>
              <a:buChar char="•"/>
            </a:pPr>
            <a:r>
              <a:rPr lang="en-US" sz="1100" dirty="0">
                <a:solidFill>
                  <a:schemeClr val="accent5">
                    <a:lumMod val="10000"/>
                  </a:schemeClr>
                </a:solidFill>
              </a:rPr>
              <a:t>Developed by Google and is used to build mobile, desktop, backend and web applications. </a:t>
            </a:r>
          </a:p>
          <a:p>
            <a:pPr marL="285750" indent="-285750">
              <a:buFont typeface="Arial" charset="2"/>
              <a:buChar char="•"/>
            </a:pPr>
            <a:r>
              <a:rPr lang="en-US" sz="1100" dirty="0">
                <a:solidFill>
                  <a:schemeClr val="accent5">
                    <a:lumMod val="10000"/>
                  </a:schemeClr>
                </a:solidFill>
              </a:rPr>
              <a:t>Object-oriented, garbage-collected language using a C-style syntax that trans compiles optionally into JavaScript.</a:t>
            </a:r>
          </a:p>
          <a:p>
            <a:pPr marL="285750" indent="-285750">
              <a:buFont typeface="Arial" charset="2"/>
              <a:buChar char="•"/>
            </a:pPr>
            <a:r>
              <a:rPr lang="en-US" sz="1100" dirty="0">
                <a:solidFill>
                  <a:schemeClr val="accent5">
                    <a:lumMod val="10000"/>
                  </a:schemeClr>
                </a:solidFill>
              </a:rPr>
              <a:t>Dart supports both AOT (Ahead Of Time) and JIT (Just In Time) compilation. </a:t>
            </a:r>
          </a:p>
          <a:p>
            <a:pPr marL="285750" indent="-285750">
              <a:buFont typeface="Arial" charset="2"/>
              <a:buChar char="•"/>
            </a:pPr>
            <a:r>
              <a:rPr lang="en-US" sz="1100" dirty="0">
                <a:solidFill>
                  <a:schemeClr val="accent5">
                    <a:lumMod val="10000"/>
                  </a:schemeClr>
                </a:solidFill>
              </a:rPr>
              <a:t>JIT compilation provides exceptionally fast development cycles and game-changing workflow</a:t>
            </a:r>
          </a:p>
          <a:p>
            <a:pPr marL="285750" indent="-285750">
              <a:buFont typeface="Arial" panose="020B0604020202020204" pitchFamily="34" charset="0"/>
              <a:buChar char="•"/>
            </a:pPr>
            <a:r>
              <a:rPr lang="en-US" sz="1100" dirty="0">
                <a:solidFill>
                  <a:schemeClr val="accent5">
                    <a:lumMod val="10000"/>
                  </a:schemeClr>
                </a:solidFill>
              </a:rPr>
              <a:t>Smooth animations and transitions that run at 60fps. </a:t>
            </a:r>
          </a:p>
          <a:p>
            <a:pPr marL="285750" indent="-285750">
              <a:buFont typeface="Arial" panose="020B0604020202020204" pitchFamily="34" charset="0"/>
              <a:buChar char="•"/>
            </a:pPr>
            <a:r>
              <a:rPr lang="en-US" sz="1100" dirty="0">
                <a:solidFill>
                  <a:schemeClr val="accent5">
                    <a:lumMod val="10000"/>
                  </a:schemeClr>
                </a:solidFill>
              </a:rPr>
              <a:t>Object allocation and garbage collection without locks. </a:t>
            </a:r>
          </a:p>
          <a:p>
            <a:pPr marL="285750" indent="-285750">
              <a:buFont typeface="Arial" panose="020B0604020202020204" pitchFamily="34" charset="0"/>
              <a:buChar char="•"/>
            </a:pPr>
            <a:r>
              <a:rPr lang="en-US" sz="1100" dirty="0">
                <a:solidFill>
                  <a:schemeClr val="accent5">
                    <a:lumMod val="10000"/>
                  </a:schemeClr>
                </a:solidFill>
              </a:rPr>
              <a:t>Avoids preemptive scheduling and shared memory</a:t>
            </a:r>
          </a:p>
          <a:p>
            <a:pPr marL="285750" indent="-285750">
              <a:buFont typeface="Arial" panose="020B0604020202020204" pitchFamily="34" charset="0"/>
              <a:buChar char="•"/>
            </a:pPr>
            <a:r>
              <a:rPr lang="en-US" sz="1100" dirty="0">
                <a:solidFill>
                  <a:schemeClr val="accent5">
                    <a:lumMod val="10000"/>
                  </a:schemeClr>
                </a:solidFill>
              </a:rPr>
              <a:t>All Flutter apps are compiled to native code. In turn yields faster startup time.</a:t>
            </a:r>
          </a:p>
          <a:p>
            <a:pPr marL="285750" indent="-285750">
              <a:buFont typeface="Arial" panose="020B0604020202020204" pitchFamily="34" charset="0"/>
              <a:buChar char="•"/>
            </a:pPr>
            <a:r>
              <a:rPr lang="en-US" sz="1100" dirty="0">
                <a:solidFill>
                  <a:schemeClr val="accent5">
                    <a:lumMod val="10000"/>
                  </a:schemeClr>
                </a:solidFill>
              </a:rPr>
              <a:t>Declarative, programmatic layout is easy to read and visualize.</a:t>
            </a:r>
          </a:p>
          <a:p>
            <a:pPr marL="285750" indent="-285750">
              <a:buFont typeface="Arial" panose="020B0604020202020204" pitchFamily="34" charset="0"/>
              <a:buChar char="•"/>
            </a:pPr>
            <a:r>
              <a:rPr lang="en-US" sz="1100" dirty="0">
                <a:solidFill>
                  <a:schemeClr val="accent5">
                    <a:lumMod val="10000"/>
                  </a:schemeClr>
                </a:solidFill>
              </a:rPr>
              <a:t>One language and in one place, provides advanced tooling that makes layout a snap.</a:t>
            </a:r>
          </a:p>
          <a:p>
            <a:pPr marL="285750" indent="-285750">
              <a:buFont typeface="Arial,Sans-Serif" panose="020B0604020202020204" pitchFamily="34" charset="0"/>
              <a:buChar char="•"/>
            </a:pPr>
            <a:r>
              <a:rPr lang="en-US" sz="1100" dirty="0">
                <a:solidFill>
                  <a:schemeClr val="accent5">
                    <a:lumMod val="10000"/>
                  </a:schemeClr>
                </a:solidFill>
              </a:rPr>
              <a:t>Developers migrating from both static and dynamic languages have found the language particularly easy to learn because it has features that are familiar to users.</a:t>
            </a:r>
            <a:endParaRPr lang="en-US" sz="1100" dirty="0"/>
          </a:p>
        </p:txBody>
      </p:sp>
    </p:spTree>
    <p:extLst>
      <p:ext uri="{BB962C8B-B14F-4D97-AF65-F5344CB8AC3E}">
        <p14:creationId xmlns:p14="http://schemas.microsoft.com/office/powerpoint/2010/main" val="48778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74320"/>
            <a:ext cx="8385048" cy="357208"/>
          </a:xfrm>
        </p:spPr>
        <p:txBody>
          <a:bodyPr>
            <a:normAutofit fontScale="90000"/>
          </a:bodyPr>
          <a:lstStyle/>
          <a:p>
            <a:r>
              <a:rPr lang="en-IN" dirty="0"/>
              <a:t>Architecture</a:t>
            </a:r>
            <a:endParaRPr lang="en-US" dirty="0"/>
          </a:p>
        </p:txBody>
      </p:sp>
      <p:sp>
        <p:nvSpPr>
          <p:cNvPr id="3" name="Content Placeholder 2">
            <a:extLst>
              <a:ext uri="{FF2B5EF4-FFF2-40B4-BE49-F238E27FC236}">
                <a16:creationId xmlns:a16="http://schemas.microsoft.com/office/drawing/2014/main" id="{A0365374-A107-4AA5-B412-F41E86EF1941}"/>
              </a:ext>
            </a:extLst>
          </p:cNvPr>
          <p:cNvSpPr>
            <a:spLocks noGrp="1"/>
          </p:cNvSpPr>
          <p:nvPr>
            <p:ph idx="1"/>
          </p:nvPr>
        </p:nvSpPr>
        <p:spPr>
          <a:xfrm>
            <a:off x="384048" y="730204"/>
            <a:ext cx="4109011" cy="263137"/>
          </a:xfrm>
        </p:spPr>
        <p:txBody>
          <a:bodyPr>
            <a:noAutofit/>
          </a:bodyPr>
          <a:lstStyle/>
          <a:p>
            <a:r>
              <a:rPr lang="en-US" sz="1100" dirty="0">
                <a:solidFill>
                  <a:schemeClr val="accent5">
                    <a:lumMod val="10000"/>
                  </a:schemeClr>
                </a:solidFill>
                <a:cs typeface="Calibri"/>
              </a:rPr>
              <a:t>React Native</a:t>
            </a:r>
          </a:p>
          <a:p>
            <a:pPr marL="171450" lvl="0" indent="-171450" fontAlgn="base">
              <a:buFont typeface="Arial" panose="020B0604020202020204" pitchFamily="34" charset="0"/>
              <a:buChar char="•"/>
            </a:pPr>
            <a:endParaRPr lang="en-US" sz="1100" dirty="0">
              <a:solidFill>
                <a:schemeClr val="accent5">
                  <a:lumMod val="10000"/>
                </a:schemeClr>
              </a:solidFill>
            </a:endParaRPr>
          </a:p>
          <a:p>
            <a:pPr marL="171450" lvl="0" indent="-171450" fontAlgn="base">
              <a:buFont typeface="Arial" panose="020B0604020202020204" pitchFamily="34" charset="0"/>
              <a:buChar char="•"/>
            </a:pPr>
            <a:endParaRPr lang="en-US" sz="1100" dirty="0">
              <a:solidFill>
                <a:schemeClr val="accent5">
                  <a:lumMod val="10000"/>
                </a:schemeClr>
              </a:solidFill>
            </a:endParaRPr>
          </a:p>
          <a:p>
            <a:r>
              <a:rPr lang="en-US" sz="1100" dirty="0">
                <a:solidFill>
                  <a:schemeClr val="accent5">
                    <a:lumMod val="10000"/>
                  </a:schemeClr>
                </a:solidFill>
              </a:rPr>
              <a:t> </a:t>
            </a:r>
          </a:p>
          <a:p>
            <a:endParaRPr lang="en-US" sz="1100" dirty="0"/>
          </a:p>
        </p:txBody>
      </p:sp>
      <p:sp>
        <p:nvSpPr>
          <p:cNvPr id="5" name="Slide Number Placeholder 4">
            <a:extLst>
              <a:ext uri="{FF2B5EF4-FFF2-40B4-BE49-F238E27FC236}">
                <a16:creationId xmlns:a16="http://schemas.microsoft.com/office/drawing/2014/main" id="{CF5B5088-0744-46B7-A23D-DF7B86F1F8A1}"/>
              </a:ext>
            </a:extLst>
          </p:cNvPr>
          <p:cNvSpPr>
            <a:spLocks noGrp="1"/>
          </p:cNvSpPr>
          <p:nvPr>
            <p:ph type="sldNum" sz="quarter" idx="12"/>
          </p:nvPr>
        </p:nvSpPr>
        <p:spPr/>
        <p:txBody>
          <a:bodyPr/>
          <a:lstStyle/>
          <a:p>
            <a:fld id="{2EFEF571-C9B4-4D92-A7F7-315B894862A8}" type="slidenum">
              <a:rPr lang="en-US" smtClean="0"/>
              <a:pPr/>
              <a:t>4</a:t>
            </a:fld>
            <a:endParaRPr lang="en-US" dirty="0"/>
          </a:p>
        </p:txBody>
      </p:sp>
      <p:sp>
        <p:nvSpPr>
          <p:cNvPr id="6" name="Content Placeholder 2">
            <a:extLst>
              <a:ext uri="{FF2B5EF4-FFF2-40B4-BE49-F238E27FC236}">
                <a16:creationId xmlns:a16="http://schemas.microsoft.com/office/drawing/2014/main" id="{A0365374-A107-4AA5-B412-F41E86EF1941}"/>
              </a:ext>
            </a:extLst>
          </p:cNvPr>
          <p:cNvSpPr txBox="1">
            <a:spLocks/>
          </p:cNvSpPr>
          <p:nvPr/>
        </p:nvSpPr>
        <p:spPr>
          <a:xfrm>
            <a:off x="4648024" y="730204"/>
            <a:ext cx="4121072" cy="2170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100" dirty="0"/>
              <a:t>Flutter</a:t>
            </a:r>
          </a:p>
          <a:p>
            <a:pPr marL="285750" indent="-285750">
              <a:buFont typeface="Arial" charset="2"/>
              <a:buChar char="•"/>
            </a:pPr>
            <a:endParaRPr lang="en-US" sz="11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84047" y="1092016"/>
            <a:ext cx="4043227" cy="2828721"/>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402274" y="1092016"/>
            <a:ext cx="4612571" cy="3066278"/>
          </a:xfrm>
          <a:prstGeom prst="rect">
            <a:avLst/>
          </a:prstGeom>
        </p:spPr>
      </p:pic>
    </p:spTree>
    <p:extLst>
      <p:ext uri="{BB962C8B-B14F-4D97-AF65-F5344CB8AC3E}">
        <p14:creationId xmlns:p14="http://schemas.microsoft.com/office/powerpoint/2010/main" val="37040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74320"/>
            <a:ext cx="8385048" cy="357208"/>
          </a:xfrm>
        </p:spPr>
        <p:txBody>
          <a:bodyPr>
            <a:normAutofit fontScale="90000"/>
          </a:bodyPr>
          <a:lstStyle/>
          <a:p>
            <a:r>
              <a:rPr lang="en-IN" dirty="0"/>
              <a:t>Learning Curve</a:t>
            </a:r>
            <a:endParaRPr lang="en-US" dirty="0"/>
          </a:p>
        </p:txBody>
      </p:sp>
      <p:sp>
        <p:nvSpPr>
          <p:cNvPr id="3" name="Content Placeholder 2">
            <a:extLst>
              <a:ext uri="{FF2B5EF4-FFF2-40B4-BE49-F238E27FC236}">
                <a16:creationId xmlns:a16="http://schemas.microsoft.com/office/drawing/2014/main" id="{A0365374-A107-4AA5-B412-F41E86EF1941}"/>
              </a:ext>
            </a:extLst>
          </p:cNvPr>
          <p:cNvSpPr>
            <a:spLocks noGrp="1"/>
          </p:cNvSpPr>
          <p:nvPr>
            <p:ph idx="1"/>
          </p:nvPr>
        </p:nvSpPr>
        <p:spPr>
          <a:xfrm>
            <a:off x="384048" y="730204"/>
            <a:ext cx="4109011" cy="3850940"/>
          </a:xfrm>
        </p:spPr>
        <p:txBody>
          <a:bodyPr>
            <a:normAutofit lnSpcReduction="10000"/>
          </a:bodyPr>
          <a:lstStyle/>
          <a:p>
            <a:pPr>
              <a:lnSpc>
                <a:spcPct val="150000"/>
              </a:lnSpc>
            </a:pPr>
            <a:r>
              <a:rPr lang="en-US" sz="1100" dirty="0">
                <a:solidFill>
                  <a:schemeClr val="accent5">
                    <a:lumMod val="10000"/>
                  </a:schemeClr>
                </a:solidFill>
                <a:cs typeface="Calibri"/>
              </a:rPr>
              <a:t>React Native</a:t>
            </a:r>
          </a:p>
          <a:p>
            <a:pPr marL="171450" lvl="0" indent="-171450" fontAlgn="base">
              <a:lnSpc>
                <a:spcPct val="150000"/>
              </a:lnSpc>
              <a:buFont typeface="Arial" panose="020B0604020202020204" pitchFamily="34" charset="0"/>
              <a:buChar char="•"/>
            </a:pPr>
            <a:r>
              <a:rPr lang="en-US" sz="1100" dirty="0"/>
              <a:t>Easily adaptable for front-end developers as it uses JavaScript</a:t>
            </a:r>
            <a:r>
              <a:rPr lang="en-IN" sz="1100" dirty="0"/>
              <a:t>  Technology</a:t>
            </a:r>
          </a:p>
          <a:p>
            <a:pPr marL="171450" lvl="0" indent="-171450" fontAlgn="base">
              <a:lnSpc>
                <a:spcPct val="150000"/>
              </a:lnSpc>
              <a:buFont typeface="Arial" panose="020B0604020202020204" pitchFamily="34" charset="0"/>
              <a:buChar char="•"/>
            </a:pPr>
            <a:r>
              <a:rPr lang="en-IN" sz="1100" dirty="0"/>
              <a:t>Web developers can build mobile apps with minimal training</a:t>
            </a:r>
          </a:p>
          <a:p>
            <a:pPr marL="171450" lvl="0" indent="-171450" fontAlgn="base">
              <a:lnSpc>
                <a:spcPct val="150000"/>
              </a:lnSpc>
              <a:buFont typeface="Arial" panose="020B0604020202020204" pitchFamily="34" charset="0"/>
              <a:buChar char="•"/>
            </a:pPr>
            <a:r>
              <a:rPr lang="en-IN" sz="1100" dirty="0"/>
              <a:t>Reusable components are available, so no need of re-work which speeds up the development</a:t>
            </a:r>
          </a:p>
          <a:p>
            <a:pPr marL="171450" lvl="0" indent="-171450" fontAlgn="base">
              <a:lnSpc>
                <a:spcPct val="150000"/>
              </a:lnSpc>
              <a:buFont typeface="Arial" panose="020B0604020202020204" pitchFamily="34" charset="0"/>
              <a:buChar char="•"/>
            </a:pPr>
            <a:r>
              <a:rPr lang="en-IN" sz="1100" dirty="0"/>
              <a:t>Standard documentation &amp; video tutorials are available for learning</a:t>
            </a:r>
          </a:p>
          <a:p>
            <a:pPr marL="171450" lvl="0" indent="-171450" fontAlgn="base">
              <a:buFont typeface="Arial" panose="020B0604020202020204" pitchFamily="34" charset="0"/>
              <a:buChar char="•"/>
            </a:pPr>
            <a:endParaRPr lang="en-IN" sz="1000" dirty="0"/>
          </a:p>
          <a:p>
            <a:pPr marL="171450" lvl="0" indent="-171450" fontAlgn="base">
              <a:buFont typeface="Arial" panose="020B0604020202020204" pitchFamily="34" charset="0"/>
              <a:buChar char="•"/>
            </a:pPr>
            <a:endParaRPr lang="en-IN" sz="1000" dirty="0"/>
          </a:p>
          <a:p>
            <a:pPr marL="171450" lvl="0" indent="-171450" fontAlgn="base">
              <a:buFont typeface="Arial" panose="020B0604020202020204" pitchFamily="34" charset="0"/>
              <a:buChar char="•"/>
            </a:pPr>
            <a:endParaRPr lang="en-IN" sz="1000" dirty="0"/>
          </a:p>
          <a:p>
            <a:pPr marL="171450" lvl="0" indent="-171450" fontAlgn="base">
              <a:buFont typeface="Arial" panose="020B0604020202020204" pitchFamily="34" charset="0"/>
              <a:buChar char="•"/>
            </a:pPr>
            <a:endParaRPr lang="en-US" sz="1000" dirty="0">
              <a:solidFill>
                <a:schemeClr val="accent5">
                  <a:lumMod val="10000"/>
                </a:schemeClr>
              </a:solidFill>
            </a:endParaRPr>
          </a:p>
          <a:p>
            <a:pPr marL="171450" lvl="0" indent="-171450" fontAlgn="base">
              <a:buFont typeface="Arial" panose="020B0604020202020204" pitchFamily="34" charset="0"/>
              <a:buChar char="•"/>
            </a:pPr>
            <a:endParaRPr lang="en-US" sz="1000" dirty="0">
              <a:solidFill>
                <a:schemeClr val="accent5">
                  <a:lumMod val="10000"/>
                </a:schemeClr>
              </a:solidFill>
            </a:endParaRPr>
          </a:p>
          <a:p>
            <a:r>
              <a:rPr lang="en-US" sz="1000" dirty="0">
                <a:solidFill>
                  <a:schemeClr val="accent5">
                    <a:lumMod val="10000"/>
                  </a:schemeClr>
                </a:solidFill>
              </a:rPr>
              <a:t> </a:t>
            </a:r>
          </a:p>
          <a:p>
            <a:endParaRPr lang="en-US" sz="1100" dirty="0"/>
          </a:p>
        </p:txBody>
      </p:sp>
      <p:sp>
        <p:nvSpPr>
          <p:cNvPr id="5" name="Slide Number Placeholder 4">
            <a:extLst>
              <a:ext uri="{FF2B5EF4-FFF2-40B4-BE49-F238E27FC236}">
                <a16:creationId xmlns:a16="http://schemas.microsoft.com/office/drawing/2014/main" id="{CF5B5088-0744-46B7-A23D-DF7B86F1F8A1}"/>
              </a:ext>
            </a:extLst>
          </p:cNvPr>
          <p:cNvSpPr>
            <a:spLocks noGrp="1"/>
          </p:cNvSpPr>
          <p:nvPr>
            <p:ph type="sldNum" sz="quarter" idx="12"/>
          </p:nvPr>
        </p:nvSpPr>
        <p:spPr/>
        <p:txBody>
          <a:bodyPr/>
          <a:lstStyle/>
          <a:p>
            <a:fld id="{2EFEF571-C9B4-4D92-A7F7-315B894862A8}" type="slidenum">
              <a:rPr lang="en-US" smtClean="0"/>
              <a:pPr/>
              <a:t>5</a:t>
            </a:fld>
            <a:endParaRPr lang="en-US" dirty="0"/>
          </a:p>
        </p:txBody>
      </p:sp>
      <p:sp>
        <p:nvSpPr>
          <p:cNvPr id="6" name="Content Placeholder 2">
            <a:extLst>
              <a:ext uri="{FF2B5EF4-FFF2-40B4-BE49-F238E27FC236}">
                <a16:creationId xmlns:a16="http://schemas.microsoft.com/office/drawing/2014/main" id="{A0365374-A107-4AA5-B412-F41E86EF1941}"/>
              </a:ext>
            </a:extLst>
          </p:cNvPr>
          <p:cNvSpPr txBox="1">
            <a:spLocks/>
          </p:cNvSpPr>
          <p:nvPr/>
        </p:nvSpPr>
        <p:spPr>
          <a:xfrm>
            <a:off x="4648024" y="730204"/>
            <a:ext cx="4121072" cy="385094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100" dirty="0"/>
              <a:t>Flutter</a:t>
            </a:r>
          </a:p>
          <a:p>
            <a:pPr marL="285750" indent="-285750">
              <a:lnSpc>
                <a:spcPct val="150000"/>
              </a:lnSpc>
              <a:buFont typeface="Arial"/>
              <a:buChar char="•"/>
            </a:pPr>
            <a:r>
              <a:rPr lang="en-US" sz="1100" dirty="0">
                <a:solidFill>
                  <a:schemeClr val="accent5">
                    <a:lumMod val="10000"/>
                  </a:schemeClr>
                </a:solidFill>
                <a:cs typeface="Calibri"/>
              </a:rPr>
              <a:t>Fast learning curve due to component based design.</a:t>
            </a:r>
          </a:p>
          <a:p>
            <a:pPr marL="285750" indent="-285750">
              <a:lnSpc>
                <a:spcPct val="150000"/>
              </a:lnSpc>
              <a:buFont typeface="Arial"/>
              <a:buChar char="•"/>
            </a:pPr>
            <a:r>
              <a:rPr lang="en-US" sz="1100" dirty="0">
                <a:solidFill>
                  <a:schemeClr val="accent5">
                    <a:lumMod val="10000"/>
                  </a:schemeClr>
                </a:solidFill>
                <a:cs typeface="Calibri"/>
              </a:rPr>
              <a:t>Dart programing language is object oriented thus making it easier to be adopted by programmers from C# and Java background.</a:t>
            </a:r>
          </a:p>
          <a:p>
            <a:pPr marL="285750" indent="-285750">
              <a:lnSpc>
                <a:spcPct val="150000"/>
              </a:lnSpc>
              <a:buFont typeface="Arial"/>
              <a:buChar char="•"/>
            </a:pPr>
            <a:r>
              <a:rPr lang="en-US" sz="1100" dirty="0">
                <a:solidFill>
                  <a:schemeClr val="accent5">
                    <a:lumMod val="10000"/>
                  </a:schemeClr>
                </a:solidFill>
                <a:cs typeface="Calibri"/>
              </a:rPr>
              <a:t>UI components that integrate the guidelines of Material Design and Cupertino, which speeds up development</a:t>
            </a:r>
          </a:p>
          <a:p>
            <a:pPr marL="285750" indent="-285750">
              <a:lnSpc>
                <a:spcPct val="150000"/>
              </a:lnSpc>
              <a:buFont typeface="Arial"/>
              <a:buChar char="•"/>
            </a:pPr>
            <a:r>
              <a:rPr lang="en-US" sz="1100" dirty="0">
                <a:solidFill>
                  <a:schemeClr val="accent5">
                    <a:lumMod val="10000"/>
                  </a:schemeClr>
                </a:solidFill>
                <a:cs typeface="Calibri"/>
              </a:rPr>
              <a:t>Official channel is available on </a:t>
            </a:r>
            <a:r>
              <a:rPr lang="en-US" sz="1100" dirty="0" err="1">
                <a:solidFill>
                  <a:schemeClr val="accent5">
                    <a:lumMod val="10000"/>
                  </a:schemeClr>
                </a:solidFill>
                <a:cs typeface="Calibri"/>
              </a:rPr>
              <a:t>Youtube</a:t>
            </a:r>
            <a:r>
              <a:rPr lang="en-US" sz="1100" dirty="0">
                <a:solidFill>
                  <a:schemeClr val="accent5">
                    <a:lumMod val="10000"/>
                  </a:schemeClr>
                </a:solidFill>
                <a:cs typeface="Calibri"/>
              </a:rPr>
              <a:t>  under the name - Boring Flutter Development Show.</a:t>
            </a:r>
          </a:p>
          <a:p>
            <a:pPr marL="285750" indent="-285750">
              <a:lnSpc>
                <a:spcPct val="150000"/>
              </a:lnSpc>
              <a:buFont typeface="Arial"/>
              <a:buChar char="•"/>
            </a:pPr>
            <a:r>
              <a:rPr lang="en-US" sz="1100" dirty="0">
                <a:solidFill>
                  <a:schemeClr val="accent5">
                    <a:lumMod val="10000"/>
                  </a:schemeClr>
                </a:solidFill>
                <a:cs typeface="Calibri"/>
              </a:rPr>
              <a:t> Lots of documentation available.</a:t>
            </a:r>
          </a:p>
          <a:p>
            <a:endParaRPr lang="en-US" sz="1100" dirty="0"/>
          </a:p>
        </p:txBody>
      </p:sp>
    </p:spTree>
    <p:extLst>
      <p:ext uri="{BB962C8B-B14F-4D97-AF65-F5344CB8AC3E}">
        <p14:creationId xmlns:p14="http://schemas.microsoft.com/office/powerpoint/2010/main" val="173925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97" y="343846"/>
            <a:ext cx="8385048" cy="386358"/>
          </a:xfrm>
        </p:spPr>
        <p:txBody>
          <a:bodyPr>
            <a:normAutofit fontScale="90000"/>
          </a:bodyPr>
          <a:lstStyle/>
          <a:p>
            <a:r>
              <a:rPr lang="en-US" dirty="0"/>
              <a:t>Developer Perspective</a:t>
            </a:r>
          </a:p>
        </p:txBody>
      </p:sp>
      <p:sp>
        <p:nvSpPr>
          <p:cNvPr id="7" name="Content Placeholder 2">
            <a:extLst>
              <a:ext uri="{FF2B5EF4-FFF2-40B4-BE49-F238E27FC236}">
                <a16:creationId xmlns:a16="http://schemas.microsoft.com/office/drawing/2014/main" id="{A0365374-A107-4AA5-B412-F41E86EF1941}"/>
              </a:ext>
            </a:extLst>
          </p:cNvPr>
          <p:cNvSpPr>
            <a:spLocks noGrp="1"/>
          </p:cNvSpPr>
          <p:nvPr>
            <p:ph sz="half" idx="1"/>
          </p:nvPr>
        </p:nvSpPr>
        <p:spPr>
          <a:xfrm>
            <a:off x="384048" y="730204"/>
            <a:ext cx="4109011" cy="3850940"/>
          </a:xfrm>
        </p:spPr>
        <p:txBody>
          <a:bodyPr>
            <a:normAutofit/>
          </a:bodyPr>
          <a:lstStyle/>
          <a:p>
            <a:pPr>
              <a:lnSpc>
                <a:spcPct val="150000"/>
              </a:lnSpc>
            </a:pPr>
            <a:r>
              <a:rPr lang="en-US" sz="1000" dirty="0">
                <a:solidFill>
                  <a:schemeClr val="accent5">
                    <a:lumMod val="10000"/>
                  </a:schemeClr>
                </a:solidFill>
                <a:cs typeface="Calibri"/>
              </a:rPr>
              <a:t>React Native</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Installation is easy through NPM</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Large &amp; active community support</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Easily adaptable for front-end developers as it uses JavaScript</a:t>
            </a:r>
            <a:endParaRPr lang="en-IN" sz="1000" dirty="0">
              <a:solidFill>
                <a:schemeClr val="accent5">
                  <a:lumMod val="10000"/>
                </a:schemeClr>
              </a:solidFill>
              <a:cs typeface="Calibri"/>
            </a:endParaRP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Developers can use any IDE according to their convenience </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Offline capability using </a:t>
            </a:r>
            <a:r>
              <a:rPr lang="en-IN" sz="1000" dirty="0" err="1"/>
              <a:t>Async</a:t>
            </a:r>
            <a:r>
              <a:rPr lang="en-IN" sz="1000" dirty="0"/>
              <a:t> Storage, </a:t>
            </a:r>
            <a:r>
              <a:rPr lang="en-US" sz="1000" dirty="0">
                <a:solidFill>
                  <a:schemeClr val="accent5">
                    <a:lumMod val="10000"/>
                  </a:schemeClr>
                </a:solidFill>
                <a:cs typeface="Calibri"/>
              </a:rPr>
              <a:t>SQLite DB, Realm</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Easy integration of Maps, Push Notifications, OAuth, Fabric, Navigation etc. using third party libraries</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Analytics- Supports Google/ Firebase</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Supports Automated testing - Unit test, </a:t>
            </a:r>
            <a:r>
              <a:rPr lang="en-IN" sz="1000" dirty="0"/>
              <a:t>Component testing,</a:t>
            </a:r>
            <a:r>
              <a:rPr lang="en-US" sz="1000" dirty="0">
                <a:solidFill>
                  <a:schemeClr val="accent5">
                    <a:lumMod val="10000"/>
                  </a:schemeClr>
                </a:solidFill>
                <a:cs typeface="Calibri"/>
              </a:rPr>
              <a:t> Integration Testing , functional testing</a:t>
            </a:r>
          </a:p>
          <a:p>
            <a:pPr marL="171450" indent="-171450">
              <a:lnSpc>
                <a:spcPct val="150000"/>
              </a:lnSpc>
              <a:buFont typeface="Arial" panose="020B0604020202020204" pitchFamily="34" charset="0"/>
              <a:buChar char="•"/>
            </a:pPr>
            <a:r>
              <a:rPr lang="en-US" sz="1000" dirty="0">
                <a:solidFill>
                  <a:schemeClr val="accent5">
                    <a:lumMod val="10000"/>
                  </a:schemeClr>
                </a:solidFill>
                <a:cs typeface="Calibri"/>
              </a:rPr>
              <a:t>Jest, Detox, </a:t>
            </a:r>
            <a:r>
              <a:rPr lang="en-IN" sz="1000" dirty="0"/>
              <a:t>Enzyme tools are supported for testing</a:t>
            </a:r>
          </a:p>
          <a:p>
            <a:pPr marL="171450" indent="-171450">
              <a:lnSpc>
                <a:spcPct val="150000"/>
              </a:lnSpc>
              <a:buFont typeface="Arial" panose="020B0604020202020204" pitchFamily="34" charset="0"/>
              <a:buChar char="•"/>
            </a:pPr>
            <a:endParaRPr lang="en-IN" sz="1000" dirty="0"/>
          </a:p>
          <a:p>
            <a:pPr marL="171450" indent="-171450">
              <a:lnSpc>
                <a:spcPct val="150000"/>
              </a:lnSpc>
              <a:buFont typeface="Arial" panose="020B0604020202020204" pitchFamily="34" charset="0"/>
              <a:buChar char="•"/>
            </a:pPr>
            <a:endParaRPr lang="en-IN" sz="1000" dirty="0"/>
          </a:p>
          <a:p>
            <a:pPr marL="171450" indent="-171450">
              <a:buFont typeface="Arial" panose="020B0604020202020204" pitchFamily="34" charset="0"/>
              <a:buChar char="•"/>
            </a:pPr>
            <a:endParaRPr lang="en-IN" sz="1100" dirty="0"/>
          </a:p>
          <a:p>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a:endParaRPr>
          </a:p>
          <a:p>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a:endParaRPr>
          </a:p>
          <a:p>
            <a:pPr marL="171450" indent="-171450">
              <a:buFont typeface="Arial" panose="020B0604020202020204" pitchFamily="34" charset="0"/>
              <a:buChar char="•"/>
            </a:pPr>
            <a:endParaRPr lang="en-US" sz="1100" dirty="0">
              <a:solidFill>
                <a:schemeClr val="accent5">
                  <a:lumMod val="10000"/>
                </a:schemeClr>
              </a:solidFill>
              <a:cs typeface="Calibri" panose="020F0502020204030204" pitchFamily="34" charset="0"/>
            </a:endParaRPr>
          </a:p>
          <a:p>
            <a:endParaRPr lang="en-US" sz="1100" dirty="0">
              <a:solidFill>
                <a:schemeClr val="accent5">
                  <a:lumMod val="10000"/>
                </a:schemeClr>
              </a:solidFill>
              <a:cs typeface="Calibri"/>
            </a:endParaRPr>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endParaRPr lang="en-US" sz="1100" dirty="0">
              <a:solidFill>
                <a:schemeClr val="accent5">
                  <a:lumMod val="10000"/>
                </a:schemeClr>
              </a:solidFill>
              <a:cs typeface="Calibri"/>
            </a:endParaRPr>
          </a:p>
        </p:txBody>
      </p:sp>
      <p:sp>
        <p:nvSpPr>
          <p:cNvPr id="4" name="Content Placeholder 3"/>
          <p:cNvSpPr>
            <a:spLocks noGrp="1"/>
          </p:cNvSpPr>
          <p:nvPr>
            <p:ph sz="half" idx="2"/>
          </p:nvPr>
        </p:nvSpPr>
        <p:spPr>
          <a:xfrm>
            <a:off x="4795666" y="513118"/>
            <a:ext cx="3973429" cy="4216764"/>
          </a:xfrm>
        </p:spPr>
        <p:txBody>
          <a:bodyPr>
            <a:noAutofit/>
          </a:bodyPr>
          <a:lstStyle/>
          <a:p>
            <a:pPr>
              <a:lnSpc>
                <a:spcPct val="150000"/>
              </a:lnSpc>
            </a:pPr>
            <a:r>
              <a:rPr lang="en-US" sz="1000" dirty="0">
                <a:solidFill>
                  <a:schemeClr val="accent5">
                    <a:lumMod val="10000"/>
                  </a:schemeClr>
                </a:solidFill>
                <a:latin typeface="+mn-lt"/>
                <a:cs typeface="Calibri"/>
              </a:rPr>
              <a:t>Flutter</a:t>
            </a:r>
          </a:p>
          <a:p>
            <a:pPr marL="285750" indent="-285750">
              <a:lnSpc>
                <a:spcPct val="150000"/>
              </a:lnSpc>
              <a:buFont typeface="Arial" charset="2"/>
              <a:buChar char="•"/>
            </a:pPr>
            <a:r>
              <a:rPr lang="en-US" sz="1000" dirty="0">
                <a:solidFill>
                  <a:schemeClr val="accent5">
                    <a:lumMod val="10000"/>
                  </a:schemeClr>
                </a:solidFill>
                <a:latin typeface="+mn-lt"/>
                <a:cs typeface="Calibri"/>
              </a:rPr>
              <a:t>Offline capability using SQLite DB</a:t>
            </a:r>
            <a:endParaRPr lang="en-US" sz="1000" dirty="0">
              <a:solidFill>
                <a:schemeClr val="accent5">
                  <a:lumMod val="10000"/>
                </a:schemeClr>
              </a:solidFill>
              <a:latin typeface="+mn-lt"/>
              <a:cs typeface="Calibri" panose="020F0502020204030204" pitchFamily="34" charset="0"/>
            </a:endParaRPr>
          </a:p>
          <a:p>
            <a:pPr marL="285750" indent="-285750">
              <a:lnSpc>
                <a:spcPct val="150000"/>
              </a:lnSpc>
              <a:buFont typeface="Arial" charset="2"/>
              <a:buChar char="•"/>
            </a:pPr>
            <a:r>
              <a:rPr lang="en-US" sz="1000" dirty="0">
                <a:solidFill>
                  <a:schemeClr val="accent5">
                    <a:lumMod val="10000"/>
                  </a:schemeClr>
                </a:solidFill>
                <a:latin typeface="+mn-lt"/>
                <a:cs typeface="Calibri"/>
              </a:rPr>
              <a:t>Easy integration of Maps - Google Maps plugin for Flutter is available</a:t>
            </a:r>
          </a:p>
          <a:p>
            <a:pPr marL="285750" indent="-285750">
              <a:lnSpc>
                <a:spcPct val="150000"/>
              </a:lnSpc>
              <a:buFont typeface="Arial" charset="2"/>
              <a:buChar char="•"/>
            </a:pPr>
            <a:r>
              <a:rPr lang="en-US" sz="1000" dirty="0">
                <a:solidFill>
                  <a:schemeClr val="accent5">
                    <a:lumMod val="10000"/>
                  </a:schemeClr>
                </a:solidFill>
                <a:latin typeface="+mn-lt"/>
                <a:cs typeface="Calibri"/>
              </a:rPr>
              <a:t>Camera/Biometrics plugins are available</a:t>
            </a:r>
          </a:p>
          <a:p>
            <a:pPr marL="285750" indent="-285750">
              <a:lnSpc>
                <a:spcPct val="150000"/>
              </a:lnSpc>
              <a:buFont typeface="Arial" charset="2"/>
              <a:buChar char="•"/>
            </a:pPr>
            <a:r>
              <a:rPr lang="en-US" sz="1000" dirty="0">
                <a:solidFill>
                  <a:schemeClr val="accent5">
                    <a:lumMod val="10000"/>
                  </a:schemeClr>
                </a:solidFill>
                <a:latin typeface="+mn-lt"/>
                <a:cs typeface="Calibri"/>
              </a:rPr>
              <a:t>Push Notifications – Firebase is only supported. </a:t>
            </a:r>
            <a:r>
              <a:rPr lang="en-US" sz="1000" dirty="0" err="1">
                <a:solidFill>
                  <a:schemeClr val="accent5">
                    <a:lumMod val="10000"/>
                  </a:schemeClr>
                </a:solidFill>
                <a:latin typeface="+mn-lt"/>
                <a:cs typeface="Calibri"/>
              </a:rPr>
              <a:t>OneSignal</a:t>
            </a:r>
            <a:r>
              <a:rPr lang="en-US" sz="1000" dirty="0">
                <a:solidFill>
                  <a:schemeClr val="accent5">
                    <a:lumMod val="10000"/>
                  </a:schemeClr>
                </a:solidFill>
                <a:latin typeface="+mn-lt"/>
                <a:cs typeface="Calibri"/>
              </a:rPr>
              <a:t> </a:t>
            </a:r>
            <a:r>
              <a:rPr lang="en-US" sz="1000" dirty="0" err="1">
                <a:solidFill>
                  <a:schemeClr val="accent5">
                    <a:lumMod val="10000"/>
                  </a:schemeClr>
                </a:solidFill>
                <a:latin typeface="+mn-lt"/>
                <a:cs typeface="Calibri"/>
              </a:rPr>
              <a:t>sdk</a:t>
            </a:r>
            <a:r>
              <a:rPr lang="en-US" sz="1000" dirty="0">
                <a:solidFill>
                  <a:schemeClr val="accent5">
                    <a:lumMod val="10000"/>
                  </a:schemeClr>
                </a:solidFill>
                <a:latin typeface="+mn-lt"/>
                <a:cs typeface="Calibri"/>
              </a:rPr>
              <a:t> is available for flutter </a:t>
            </a:r>
          </a:p>
          <a:p>
            <a:pPr marL="285750" indent="-285750">
              <a:lnSpc>
                <a:spcPct val="150000"/>
              </a:lnSpc>
              <a:buFont typeface="Arial" charset="2"/>
              <a:buChar char="•"/>
            </a:pPr>
            <a:r>
              <a:rPr lang="en-US" sz="1000" dirty="0">
                <a:solidFill>
                  <a:schemeClr val="accent5">
                    <a:lumMod val="10000"/>
                  </a:schemeClr>
                </a:solidFill>
                <a:latin typeface="+mn-lt"/>
                <a:cs typeface="Calibri"/>
              </a:rPr>
              <a:t>OAuth2 Integration - Azure Active Directory, Amazon, Dropbox, Facebook, </a:t>
            </a:r>
            <a:r>
              <a:rPr lang="en-US" sz="1000" dirty="0" err="1">
                <a:solidFill>
                  <a:schemeClr val="accent5">
                    <a:lumMod val="10000"/>
                  </a:schemeClr>
                </a:solidFill>
                <a:latin typeface="+mn-lt"/>
                <a:cs typeface="Calibri"/>
              </a:rPr>
              <a:t>Github</a:t>
            </a:r>
            <a:r>
              <a:rPr lang="en-US" sz="1000" dirty="0">
                <a:solidFill>
                  <a:schemeClr val="accent5">
                    <a:lumMod val="10000"/>
                  </a:schemeClr>
                </a:solidFill>
                <a:latin typeface="+mn-lt"/>
                <a:cs typeface="Calibri"/>
              </a:rPr>
              <a:t>, Google, Instagram, Linked In, Microsoft Live Connect, OAuth2/Basic </a:t>
            </a:r>
            <a:r>
              <a:rPr lang="en-US" sz="1000" dirty="0" err="1">
                <a:solidFill>
                  <a:schemeClr val="accent5">
                    <a:lumMod val="10000"/>
                  </a:schemeClr>
                </a:solidFill>
                <a:latin typeface="+mn-lt"/>
                <a:cs typeface="Calibri"/>
              </a:rPr>
              <a:t>Auth</a:t>
            </a:r>
            <a:r>
              <a:rPr lang="en-US" sz="1000" dirty="0">
                <a:solidFill>
                  <a:schemeClr val="accent5">
                    <a:lumMod val="10000"/>
                  </a:schemeClr>
                </a:solidFill>
                <a:latin typeface="+mn-lt"/>
                <a:cs typeface="Calibri"/>
              </a:rPr>
              <a:t> server.</a:t>
            </a:r>
          </a:p>
          <a:p>
            <a:pPr marL="285750" indent="-285750">
              <a:lnSpc>
                <a:spcPct val="150000"/>
              </a:lnSpc>
              <a:buFont typeface="Arial" charset="2"/>
              <a:buChar char="•"/>
            </a:pPr>
            <a:r>
              <a:rPr lang="en-US" sz="1000" dirty="0">
                <a:solidFill>
                  <a:schemeClr val="accent5">
                    <a:lumMod val="10000"/>
                  </a:schemeClr>
                </a:solidFill>
                <a:latin typeface="+mn-lt"/>
                <a:cs typeface="Calibri"/>
              </a:rPr>
              <a:t>Analytics- Supports Adobe/ Firebase</a:t>
            </a:r>
          </a:p>
          <a:p>
            <a:pPr marL="285750" indent="-285750">
              <a:lnSpc>
                <a:spcPct val="150000"/>
              </a:lnSpc>
              <a:buFont typeface="Arial"/>
              <a:buChar char="•"/>
            </a:pPr>
            <a:r>
              <a:rPr lang="en-US" sz="1000" dirty="0">
                <a:solidFill>
                  <a:schemeClr val="accent5">
                    <a:lumMod val="10000"/>
                  </a:schemeClr>
                </a:solidFill>
                <a:latin typeface="+mn-lt"/>
                <a:cs typeface="Calibri"/>
              </a:rPr>
              <a:t>Continuous delivery using </a:t>
            </a:r>
            <a:r>
              <a:rPr lang="en-US" sz="1000" dirty="0" err="1">
                <a:solidFill>
                  <a:schemeClr val="accent5">
                    <a:lumMod val="10000"/>
                  </a:schemeClr>
                </a:solidFill>
                <a:latin typeface="+mn-lt"/>
                <a:cs typeface="Calibri"/>
              </a:rPr>
              <a:t>fastlane</a:t>
            </a:r>
            <a:r>
              <a:rPr lang="en-US" sz="1000" dirty="0">
                <a:solidFill>
                  <a:schemeClr val="accent5">
                    <a:lumMod val="10000"/>
                  </a:schemeClr>
                </a:solidFill>
                <a:latin typeface="+mn-lt"/>
                <a:cs typeface="Calibri"/>
              </a:rPr>
              <a:t> with Flutter</a:t>
            </a:r>
          </a:p>
          <a:p>
            <a:pPr marL="285750" indent="-285750">
              <a:lnSpc>
                <a:spcPct val="150000"/>
              </a:lnSpc>
              <a:buFont typeface="Arial"/>
              <a:buChar char="•"/>
            </a:pPr>
            <a:r>
              <a:rPr lang="en-US" sz="1000" dirty="0">
                <a:solidFill>
                  <a:schemeClr val="accent5">
                    <a:lumMod val="10000"/>
                  </a:schemeClr>
                </a:solidFill>
                <a:latin typeface="+mn-lt"/>
                <a:cs typeface="Calibri"/>
              </a:rPr>
              <a:t>Supports Automated testing - Unit test ,Widget UI testing , Integration Testing </a:t>
            </a:r>
          </a:p>
          <a:p>
            <a:pPr marL="285750" indent="-285750">
              <a:lnSpc>
                <a:spcPct val="150000"/>
              </a:lnSpc>
              <a:buFont typeface="Arial" charset="2"/>
              <a:buChar char="•"/>
            </a:pPr>
            <a:r>
              <a:rPr lang="en-US" sz="1000" dirty="0">
                <a:solidFill>
                  <a:schemeClr val="accent5">
                    <a:lumMod val="10000"/>
                  </a:schemeClr>
                </a:solidFill>
                <a:latin typeface="+mn-lt"/>
                <a:cs typeface="Calibri"/>
              </a:rPr>
              <a:t>CI/CD support – </a:t>
            </a:r>
            <a:r>
              <a:rPr lang="en-US" sz="1000" dirty="0" err="1">
                <a:solidFill>
                  <a:schemeClr val="accent5">
                    <a:lumMod val="10000"/>
                  </a:schemeClr>
                </a:solidFill>
                <a:latin typeface="+mn-lt"/>
                <a:cs typeface="Calibri"/>
              </a:rPr>
              <a:t>CodeMagic</a:t>
            </a:r>
            <a:r>
              <a:rPr lang="en-US" sz="1000" dirty="0">
                <a:solidFill>
                  <a:schemeClr val="accent5">
                    <a:lumMod val="10000"/>
                  </a:schemeClr>
                </a:solidFill>
                <a:latin typeface="+mn-lt"/>
                <a:cs typeface="Calibri"/>
              </a:rPr>
              <a:t> , </a:t>
            </a:r>
            <a:r>
              <a:rPr lang="en-US" sz="1000" dirty="0" err="1">
                <a:solidFill>
                  <a:schemeClr val="accent5">
                    <a:lumMod val="10000"/>
                  </a:schemeClr>
                </a:solidFill>
                <a:latin typeface="+mn-lt"/>
                <a:cs typeface="Calibri"/>
              </a:rPr>
              <a:t>Bitrise</a:t>
            </a:r>
            <a:r>
              <a:rPr lang="en-US" sz="1000" dirty="0">
                <a:solidFill>
                  <a:schemeClr val="accent5">
                    <a:lumMod val="10000"/>
                  </a:schemeClr>
                </a:solidFill>
                <a:latin typeface="+mn-lt"/>
                <a:cs typeface="Calibri"/>
              </a:rPr>
              <a:t>, </a:t>
            </a:r>
            <a:r>
              <a:rPr lang="en-US" sz="1000" dirty="0" err="1">
                <a:solidFill>
                  <a:schemeClr val="accent5">
                    <a:lumMod val="10000"/>
                  </a:schemeClr>
                </a:solidFill>
                <a:latin typeface="+mn-lt"/>
                <a:cs typeface="Calibri"/>
              </a:rPr>
              <a:t>CircleCI</a:t>
            </a:r>
            <a:r>
              <a:rPr lang="en-US" sz="1000" dirty="0">
                <a:solidFill>
                  <a:schemeClr val="accent5">
                    <a:lumMod val="10000"/>
                  </a:schemeClr>
                </a:solidFill>
                <a:latin typeface="+mn-lt"/>
                <a:cs typeface="Calibri"/>
              </a:rPr>
              <a:t> </a:t>
            </a:r>
          </a:p>
          <a:p>
            <a:endParaRPr lang="en-US" sz="1000" dirty="0">
              <a:solidFill>
                <a:schemeClr val="accent5">
                  <a:lumMod val="10000"/>
                </a:schemeClr>
              </a:solidFill>
              <a:latin typeface="+mn-lt"/>
            </a:endParaRPr>
          </a:p>
        </p:txBody>
      </p:sp>
      <p:sp>
        <p:nvSpPr>
          <p:cNvPr id="6" name="Slide Number Placeholder 5"/>
          <p:cNvSpPr>
            <a:spLocks noGrp="1"/>
          </p:cNvSpPr>
          <p:nvPr>
            <p:ph type="sldNum" sz="quarter" idx="12"/>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380638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142641"/>
            <a:ext cx="7719428" cy="419363"/>
          </a:xfrm>
        </p:spPr>
        <p:txBody>
          <a:bodyPr>
            <a:normAutofit fontScale="90000"/>
          </a:bodyPr>
          <a:lstStyle/>
          <a:p>
            <a:r>
              <a:rPr lang="en-US" dirty="0"/>
              <a:t>Performance</a:t>
            </a:r>
          </a:p>
        </p:txBody>
      </p:sp>
      <p:sp>
        <p:nvSpPr>
          <p:cNvPr id="3" name="Content Placeholder 2"/>
          <p:cNvSpPr>
            <a:spLocks noGrp="1"/>
          </p:cNvSpPr>
          <p:nvPr>
            <p:ph sz="half" idx="1"/>
          </p:nvPr>
        </p:nvSpPr>
        <p:spPr>
          <a:xfrm>
            <a:off x="4493058" y="730204"/>
            <a:ext cx="4276037" cy="3961614"/>
          </a:xfrm>
        </p:spPr>
        <p:txBody>
          <a:bodyPr>
            <a:noAutofit/>
          </a:bodyPr>
          <a:lstStyle/>
          <a:p>
            <a:pPr>
              <a:lnSpc>
                <a:spcPct val="150000"/>
              </a:lnSpc>
            </a:pPr>
            <a:r>
              <a:rPr lang="en-US" sz="1100" dirty="0">
                <a:solidFill>
                  <a:schemeClr val="accent5">
                    <a:lumMod val="10000"/>
                  </a:schemeClr>
                </a:solidFill>
                <a:latin typeface="+mn-lt"/>
                <a:cs typeface="Calibri"/>
              </a:rPr>
              <a:t>Flutter</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Fast with Hot reload</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Performance profiling can be done easily with integrated tools.</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Build and display frames in 16ms</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Render grids and lists lazily</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App’s performance can be monitored using rendering mechanism and its rendering frame duration using widget rebuild information</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Supports 3 types of build modes- Debug/Release/Profile</a:t>
            </a:r>
          </a:p>
          <a:p>
            <a:pPr marL="285750" indent="-285750">
              <a:lnSpc>
                <a:spcPct val="150000"/>
              </a:lnSpc>
              <a:buFont typeface="Arial" panose="020B0604020202020204" pitchFamily="34" charset="0"/>
              <a:buChar char="•"/>
            </a:pPr>
            <a:r>
              <a:rPr lang="en-US" sz="1100" dirty="0">
                <a:solidFill>
                  <a:schemeClr val="accent5">
                    <a:lumMod val="10000"/>
                  </a:schemeClr>
                </a:solidFill>
                <a:latin typeface="+mn-lt"/>
                <a:cs typeface="Calibri"/>
              </a:rPr>
              <a:t>Flutter analyzer helps you find possible mistakes.</a:t>
            </a:r>
          </a:p>
          <a:p>
            <a:endParaRPr lang="en-US" sz="1100" dirty="0">
              <a:solidFill>
                <a:schemeClr val="accent5">
                  <a:lumMod val="10000"/>
                </a:schemeClr>
              </a:solidFill>
              <a:latin typeface="+mn-lt"/>
              <a:cs typeface="Calibri"/>
            </a:endParaRPr>
          </a:p>
          <a:p>
            <a:endParaRPr lang="en-US" sz="1100" dirty="0">
              <a:solidFill>
                <a:schemeClr val="accent5">
                  <a:lumMod val="10000"/>
                </a:schemeClr>
              </a:solidFill>
              <a:latin typeface="+mn-lt"/>
            </a:endParaRPr>
          </a:p>
        </p:txBody>
      </p:sp>
      <p:sp>
        <p:nvSpPr>
          <p:cNvPr id="7" name="Content Placeholder 2">
            <a:extLst>
              <a:ext uri="{FF2B5EF4-FFF2-40B4-BE49-F238E27FC236}">
                <a16:creationId xmlns:a16="http://schemas.microsoft.com/office/drawing/2014/main" id="{A0365374-A107-4AA5-B412-F41E86EF1941}"/>
              </a:ext>
            </a:extLst>
          </p:cNvPr>
          <p:cNvSpPr>
            <a:spLocks noGrp="1"/>
          </p:cNvSpPr>
          <p:nvPr>
            <p:ph sz="half" idx="2"/>
          </p:nvPr>
        </p:nvSpPr>
        <p:spPr>
          <a:xfrm>
            <a:off x="384048" y="730204"/>
            <a:ext cx="3890409" cy="3850940"/>
          </a:xfrm>
        </p:spPr>
        <p:txBody>
          <a:bodyPr>
            <a:noAutofit/>
          </a:bodyPr>
          <a:lstStyle/>
          <a:p>
            <a:pPr algn="just">
              <a:lnSpc>
                <a:spcPct val="150000"/>
              </a:lnSpc>
            </a:pPr>
            <a:r>
              <a:rPr lang="en-US" sz="1100" dirty="0">
                <a:solidFill>
                  <a:schemeClr val="accent5">
                    <a:lumMod val="10000"/>
                  </a:schemeClr>
                </a:solidFill>
                <a:cs typeface="Calibri"/>
              </a:rPr>
              <a:t>React Native</a:t>
            </a:r>
          </a:p>
          <a:p>
            <a:pPr marL="171450" lvl="0" indent="-171450" algn="just" fontAlgn="base">
              <a:lnSpc>
                <a:spcPct val="150000"/>
              </a:lnSpc>
              <a:buFont typeface="Arial" panose="020B0604020202020204" pitchFamily="34" charset="0"/>
              <a:buChar char="•"/>
            </a:pPr>
            <a:r>
              <a:rPr lang="en-IN" sz="1100" dirty="0"/>
              <a:t>React Native uses the native APIs to achieve native-like experience</a:t>
            </a:r>
          </a:p>
          <a:p>
            <a:pPr marL="171450" lvl="0" indent="-171450" algn="just" fontAlgn="base">
              <a:lnSpc>
                <a:spcPct val="150000"/>
              </a:lnSpc>
              <a:buFont typeface="Arial" panose="020B0604020202020204" pitchFamily="34" charset="0"/>
              <a:buChar char="•"/>
            </a:pPr>
            <a:r>
              <a:rPr lang="en-US" sz="1100" dirty="0"/>
              <a:t>It supports “Live/Hot Reloading” which makes development faster.</a:t>
            </a:r>
          </a:p>
          <a:p>
            <a:pPr marL="171450" indent="-171450" algn="just" fontAlgn="base">
              <a:lnSpc>
                <a:spcPct val="150000"/>
              </a:lnSpc>
              <a:buFont typeface="Arial" panose="020B0604020202020204" pitchFamily="34" charset="0"/>
              <a:buChar char="•"/>
            </a:pPr>
            <a:r>
              <a:rPr lang="en-US" sz="1100" dirty="0">
                <a:solidFill>
                  <a:schemeClr val="accent5">
                    <a:lumMod val="10000"/>
                  </a:schemeClr>
                </a:solidFill>
                <a:cs typeface="Calibri"/>
              </a:rPr>
              <a:t>Build and display frames in 16.67ms</a:t>
            </a:r>
            <a:endParaRPr lang="en-US" sz="1100" dirty="0"/>
          </a:p>
          <a:p>
            <a:pPr marL="171450" lvl="0" indent="-171450" algn="just" fontAlgn="base">
              <a:lnSpc>
                <a:spcPct val="150000"/>
              </a:lnSpc>
              <a:buFont typeface="Arial" panose="020B0604020202020204" pitchFamily="34" charset="0"/>
              <a:buChar char="•"/>
            </a:pPr>
            <a:r>
              <a:rPr lang="en-IN" sz="1100" dirty="0"/>
              <a:t>Uses the JavaScript Bridge to communicate with native modules, which results in poor performance</a:t>
            </a:r>
            <a:r>
              <a:rPr lang="en-US" sz="1100" dirty="0"/>
              <a:t> in some cases</a:t>
            </a:r>
          </a:p>
          <a:p>
            <a:pPr marL="171450" lvl="0" indent="-171450" algn="just" fontAlgn="base">
              <a:lnSpc>
                <a:spcPct val="150000"/>
              </a:lnSpc>
              <a:buFont typeface="Arial" panose="020B0604020202020204" pitchFamily="34" charset="0"/>
              <a:buChar char="•"/>
            </a:pPr>
            <a:r>
              <a:rPr lang="en-US" sz="1100" dirty="0"/>
              <a:t>Navigation is not smooth as compared to native apps.</a:t>
            </a:r>
          </a:p>
          <a:p>
            <a:pPr marL="171450" lvl="0" indent="-171450" algn="just" fontAlgn="base">
              <a:lnSpc>
                <a:spcPct val="150000"/>
              </a:lnSpc>
              <a:buFont typeface="Arial" panose="020B0604020202020204" pitchFamily="34" charset="0"/>
              <a:buChar char="•"/>
            </a:pPr>
            <a:r>
              <a:rPr lang="en-US" sz="1100" dirty="0">
                <a:solidFill>
                  <a:schemeClr val="accent5">
                    <a:lumMod val="10000"/>
                  </a:schemeClr>
                </a:solidFill>
                <a:cs typeface="Calibri"/>
              </a:rPr>
              <a:t>App’s performance can be monitored using Performance Monitor</a:t>
            </a:r>
            <a:endParaRPr lang="en-US" sz="1100" dirty="0"/>
          </a:p>
          <a:p>
            <a:pPr marL="171450" lvl="0" indent="-171450" algn="just" fontAlgn="base">
              <a:buFont typeface="Arial" panose="020B0604020202020204" pitchFamily="34" charset="0"/>
              <a:buChar char="•"/>
            </a:pPr>
            <a:endParaRPr lang="en-US" sz="1100" dirty="0"/>
          </a:p>
          <a:p>
            <a:pPr marL="171450" lvl="0" indent="-171450" algn="just" fontAlgn="base">
              <a:buFont typeface="Arial" panose="020B0604020202020204" pitchFamily="34" charset="0"/>
              <a:buChar char="•"/>
            </a:pPr>
            <a:endParaRPr lang="en-US" sz="1100" dirty="0"/>
          </a:p>
          <a:p>
            <a:pPr marL="171450" lvl="0" indent="-171450" algn="just" fontAlgn="base">
              <a:buFont typeface="Arial" panose="020B0604020202020204" pitchFamily="34" charset="0"/>
              <a:buChar char="•"/>
            </a:pPr>
            <a:endParaRPr lang="en-IN" sz="1100" dirty="0"/>
          </a:p>
          <a:p>
            <a:pPr algn="just"/>
            <a:r>
              <a:rPr lang="en-US" sz="1100" dirty="0">
                <a:solidFill>
                  <a:schemeClr val="accent5">
                    <a:lumMod val="10000"/>
                  </a:schemeClr>
                </a:solidFill>
              </a:rPr>
              <a:t> </a:t>
            </a:r>
          </a:p>
          <a:p>
            <a:endParaRPr lang="en-US" sz="1100"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56389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40464"/>
            <a:ext cx="8385048" cy="507650"/>
          </a:xfrm>
        </p:spPr>
        <p:txBody>
          <a:bodyPr>
            <a:normAutofit fontScale="90000"/>
          </a:bodyPr>
          <a:lstStyle/>
          <a:p>
            <a:r>
              <a:rPr lang="en-US" dirty="0"/>
              <a:t> </a:t>
            </a:r>
            <a:r>
              <a:rPr lang="en-IN" sz="2700" dirty="0"/>
              <a:t>Pros &amp; Cons</a:t>
            </a:r>
            <a:br>
              <a:rPr lang="en-US" dirty="0"/>
            </a:br>
            <a:endParaRPr lang="en-US" dirty="0"/>
          </a:p>
        </p:txBody>
      </p:sp>
      <p:sp>
        <p:nvSpPr>
          <p:cNvPr id="3" name="Content Placeholder 2"/>
          <p:cNvSpPr>
            <a:spLocks noGrp="1"/>
          </p:cNvSpPr>
          <p:nvPr>
            <p:ph sz="half" idx="1"/>
          </p:nvPr>
        </p:nvSpPr>
        <p:spPr>
          <a:xfrm>
            <a:off x="4631206" y="346856"/>
            <a:ext cx="4137890" cy="4348514"/>
          </a:xfrm>
        </p:spPr>
        <p:txBody>
          <a:bodyPr>
            <a:normAutofit fontScale="25000" lnSpcReduction="20000"/>
          </a:bodyPr>
          <a:lstStyle/>
          <a:p>
            <a:r>
              <a:rPr lang="en-US" sz="4400" dirty="0">
                <a:solidFill>
                  <a:schemeClr val="accent5">
                    <a:lumMod val="10000"/>
                  </a:schemeClr>
                </a:solidFill>
                <a:latin typeface="+mn-lt"/>
                <a:cs typeface="Calibri" panose="020F0502020204030204" pitchFamily="34" charset="0"/>
              </a:rPr>
              <a:t>Flutter</a:t>
            </a:r>
          </a:p>
          <a:p>
            <a:r>
              <a:rPr lang="en-US" sz="6400" b="1" dirty="0">
                <a:solidFill>
                  <a:schemeClr val="accent5">
                    <a:lumMod val="10000"/>
                  </a:schemeClr>
                </a:solidFill>
                <a:latin typeface="+mn-lt"/>
                <a:cs typeface="Calibri" panose="020F0502020204030204" pitchFamily="34" charset="0"/>
              </a:rPr>
              <a:t>Pros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Ready-made and custom widgets for fast UI coding</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The mildest learning curve and a growing community</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Dart – simple and effective language targeted at Java programmers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Both AOT and JIT compilation types.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No need for XML files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Hot reload function for instantaneous updates</a:t>
            </a:r>
          </a:p>
          <a:p>
            <a:pPr marL="285750" indent="-285750">
              <a:buFont typeface="Arial" panose="020B0604020202020204" pitchFamily="34" charset="0"/>
              <a:buChar char="•"/>
            </a:pPr>
            <a:r>
              <a:rPr lang="en-US" sz="4000" dirty="0">
                <a:solidFill>
                  <a:schemeClr val="accent5">
                    <a:lumMod val="10000"/>
                  </a:schemeClr>
                </a:solidFill>
                <a:latin typeface="+mn-lt"/>
                <a:cs typeface="Calibri"/>
              </a:rPr>
              <a:t>Portability, Reusability</a:t>
            </a:r>
            <a:endParaRPr lang="en-US" sz="4000" dirty="0">
              <a:solidFill>
                <a:schemeClr val="accent5">
                  <a:lumMod val="10000"/>
                </a:schemeClr>
              </a:solidFill>
              <a:latin typeface="+mn-lt"/>
              <a:cs typeface="Calibri" panose="020F0502020204030204" pitchFamily="34" charset="0"/>
            </a:endParaRPr>
          </a:p>
          <a:p>
            <a:pPr marL="285750" indent="-285750">
              <a:buFont typeface="Arial" panose="020B0604020202020204" pitchFamily="34" charset="0"/>
              <a:buChar char="•"/>
            </a:pPr>
            <a:r>
              <a:rPr lang="en-US" sz="4000" dirty="0">
                <a:solidFill>
                  <a:schemeClr val="accent5">
                    <a:lumMod val="10000"/>
                  </a:schemeClr>
                </a:solidFill>
                <a:latin typeface="+mn-lt"/>
                <a:cs typeface="Calibri"/>
              </a:rPr>
              <a:t>Single codebase for web, mobile and embedded platforms</a:t>
            </a:r>
          </a:p>
          <a:p>
            <a:pPr marL="285750" indent="-285750">
              <a:buFont typeface="Arial" panose="020B0604020202020204" pitchFamily="34" charset="0"/>
              <a:buChar char="•"/>
            </a:pPr>
            <a:r>
              <a:rPr lang="en-US" sz="4000" dirty="0">
                <a:solidFill>
                  <a:schemeClr val="accent5">
                    <a:lumMod val="10000"/>
                  </a:schemeClr>
                </a:solidFill>
                <a:latin typeface="+mn-lt"/>
                <a:cs typeface="Calibri"/>
              </a:rPr>
              <a:t>Flutter uses a flexible system that allows you to call platform-specific APIs whether available in Java or </a:t>
            </a:r>
            <a:r>
              <a:rPr lang="en-US" sz="4000" dirty="0" err="1">
                <a:solidFill>
                  <a:schemeClr val="accent5">
                    <a:lumMod val="10000"/>
                  </a:schemeClr>
                </a:solidFill>
                <a:latin typeface="+mn-lt"/>
                <a:cs typeface="Calibri"/>
              </a:rPr>
              <a:t>Kotlin</a:t>
            </a:r>
            <a:r>
              <a:rPr lang="en-US" sz="4000" dirty="0">
                <a:solidFill>
                  <a:schemeClr val="accent5">
                    <a:lumMod val="10000"/>
                  </a:schemeClr>
                </a:solidFill>
                <a:latin typeface="+mn-lt"/>
                <a:cs typeface="Calibri"/>
              </a:rPr>
              <a:t> code on Android, or in Objective-C or Swift code on iOS</a:t>
            </a:r>
          </a:p>
          <a:p>
            <a:r>
              <a:rPr lang="en-US" sz="6400" b="1" dirty="0">
                <a:solidFill>
                  <a:schemeClr val="accent5">
                    <a:lumMod val="10000"/>
                  </a:schemeClr>
                </a:solidFill>
                <a:latin typeface="+mn-lt"/>
                <a:cs typeface="Calibri" panose="020F0502020204030204" pitchFamily="34" charset="0"/>
              </a:rPr>
              <a:t>Cons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Lack of third-party libraries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Large file size</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Issues with iOS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Large number of open issues in GitHub (5000+)</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Flutter uses several threads to do its work. All your Dart code runs on the UI thread. Although you have no direct access to any other thread, your actions on the UI thread have performance consequences on other threads.</a:t>
            </a:r>
          </a:p>
          <a:p>
            <a:pPr marL="285750" indent="-285750">
              <a:buFont typeface="Arial" panose="020B0604020202020204" pitchFamily="34" charset="0"/>
              <a:buChar char="•"/>
            </a:pPr>
            <a:r>
              <a:rPr lang="en-US" sz="4000" dirty="0">
                <a:solidFill>
                  <a:schemeClr val="accent5">
                    <a:lumMod val="10000"/>
                  </a:schemeClr>
                </a:solidFill>
                <a:latin typeface="+mn-lt"/>
                <a:cs typeface="Calibri" panose="020F0502020204030204" pitchFamily="34" charset="0"/>
              </a:rPr>
              <a:t>Image I/O can be expensive</a:t>
            </a:r>
          </a:p>
          <a:p>
            <a:pPr marL="285750" indent="-285750">
              <a:buFont typeface="Arial" panose="020B0604020202020204" pitchFamily="34" charset="0"/>
              <a:buChar char="•"/>
            </a:pPr>
            <a:endParaRPr lang="en-US" sz="2900" dirty="0">
              <a:solidFill>
                <a:schemeClr val="accent5">
                  <a:lumMod val="10000"/>
                </a:schemeClr>
              </a:solidFill>
              <a:latin typeface="Calibri" panose="020F0502020204030204" pitchFamily="34" charset="0"/>
              <a:cs typeface="Calibri" panose="020F0502020204030204" pitchFamily="34" charset="0"/>
            </a:endParaRPr>
          </a:p>
          <a:p>
            <a:endParaRPr lang="en-US" dirty="0">
              <a:solidFill>
                <a:schemeClr val="accent5">
                  <a:lumMod val="10000"/>
                </a:schemeClr>
              </a:solidFill>
            </a:endParaRPr>
          </a:p>
        </p:txBody>
      </p:sp>
      <p:sp>
        <p:nvSpPr>
          <p:cNvPr id="7" name="Content Placeholder 2">
            <a:extLst>
              <a:ext uri="{FF2B5EF4-FFF2-40B4-BE49-F238E27FC236}">
                <a16:creationId xmlns:a16="http://schemas.microsoft.com/office/drawing/2014/main" id="{A0365374-A107-4AA5-B412-F41E86EF1941}"/>
              </a:ext>
            </a:extLst>
          </p:cNvPr>
          <p:cNvSpPr>
            <a:spLocks noGrp="1"/>
          </p:cNvSpPr>
          <p:nvPr>
            <p:ph sz="half" idx="2"/>
          </p:nvPr>
        </p:nvSpPr>
        <p:spPr>
          <a:xfrm>
            <a:off x="384048" y="346855"/>
            <a:ext cx="4109011" cy="4348515"/>
          </a:xfrm>
        </p:spPr>
        <p:txBody>
          <a:bodyPr>
            <a:noAutofit/>
          </a:bodyPr>
          <a:lstStyle/>
          <a:p>
            <a:pPr algn="just"/>
            <a:r>
              <a:rPr lang="en-US" sz="900" dirty="0">
                <a:solidFill>
                  <a:schemeClr val="accent5">
                    <a:lumMod val="10000"/>
                  </a:schemeClr>
                </a:solidFill>
                <a:cs typeface="Calibri"/>
              </a:rPr>
              <a:t>React Native</a:t>
            </a:r>
          </a:p>
          <a:p>
            <a:pPr algn="just"/>
            <a:r>
              <a:rPr lang="en-US" sz="900" b="1" dirty="0">
                <a:solidFill>
                  <a:schemeClr val="accent5">
                    <a:lumMod val="10000"/>
                  </a:schemeClr>
                </a:solidFill>
                <a:cs typeface="Calibri"/>
              </a:rPr>
              <a:t>Pros</a:t>
            </a:r>
          </a:p>
          <a:p>
            <a:pPr marL="171450" indent="-171450" algn="just">
              <a:buFont typeface="Arial" panose="020B0604020202020204" pitchFamily="34" charset="0"/>
              <a:buChar char="•"/>
            </a:pPr>
            <a:r>
              <a:rPr lang="en-IN" sz="900" dirty="0"/>
              <a:t>More than 4 years in market with the ability to deliver native like experience</a:t>
            </a:r>
          </a:p>
          <a:p>
            <a:pPr marL="171450" indent="-171450" algn="just">
              <a:buFont typeface="Arial" panose="020B0604020202020204" pitchFamily="34" charset="0"/>
              <a:buChar char="•"/>
            </a:pPr>
            <a:r>
              <a:rPr lang="en-IN" sz="900" dirty="0"/>
              <a:t>Uses Virtual DOM which improves the app performance</a:t>
            </a:r>
          </a:p>
          <a:p>
            <a:pPr marL="171450" indent="-171450" algn="just">
              <a:buFont typeface="Arial" panose="020B0604020202020204" pitchFamily="34" charset="0"/>
              <a:buChar char="•"/>
            </a:pPr>
            <a:r>
              <a:rPr lang="en-US" sz="900" dirty="0"/>
              <a:t>Huge &amp; active community</a:t>
            </a:r>
            <a:r>
              <a:rPr lang="en-IN" sz="900" dirty="0"/>
              <a:t> </a:t>
            </a:r>
          </a:p>
          <a:p>
            <a:pPr marL="171450" indent="-171450" algn="just">
              <a:buFont typeface="Arial" panose="020B0604020202020204" pitchFamily="34" charset="0"/>
              <a:buChar char="•"/>
            </a:pPr>
            <a:r>
              <a:rPr lang="en-IN" sz="900" dirty="0"/>
              <a:t>Supports Live &amp; Hot reloading </a:t>
            </a:r>
          </a:p>
          <a:p>
            <a:pPr marL="171450" indent="-171450" algn="just">
              <a:buFont typeface="Arial" panose="020B0604020202020204" pitchFamily="34" charset="0"/>
              <a:buChar char="•"/>
            </a:pPr>
            <a:r>
              <a:rPr lang="en-IN" sz="900" dirty="0"/>
              <a:t>Reusability of components. Inbuilt Components Increase Development Speed.</a:t>
            </a:r>
          </a:p>
          <a:p>
            <a:pPr marL="171450" indent="-171450" algn="just">
              <a:buFont typeface="Arial" panose="020B0604020202020204" pitchFamily="34" charset="0"/>
              <a:buChar char="•"/>
            </a:pPr>
            <a:r>
              <a:rPr lang="en-IN" sz="900" dirty="0"/>
              <a:t>Time and cost efficiency</a:t>
            </a:r>
          </a:p>
          <a:p>
            <a:pPr marL="171450" lvl="0" indent="-171450" algn="just" fontAlgn="base">
              <a:buFont typeface="Arial" panose="020B0604020202020204" pitchFamily="34" charset="0"/>
              <a:buChar char="•"/>
            </a:pPr>
            <a:r>
              <a:rPr lang="en-IN" sz="900" dirty="0"/>
              <a:t>Performance Monitor is available to see the performance while developing the app</a:t>
            </a:r>
          </a:p>
          <a:p>
            <a:pPr marL="171450" indent="-171450" algn="just" fontAlgn="base">
              <a:buFont typeface="Arial" panose="020B0604020202020204" pitchFamily="34" charset="0"/>
              <a:buChar char="•"/>
            </a:pPr>
            <a:r>
              <a:rPr lang="en-IN" sz="900" dirty="0"/>
              <a:t>Developer can inspect UI components of the app on device/simulator which helps in faster development.</a:t>
            </a:r>
          </a:p>
          <a:p>
            <a:pPr marL="171450" lvl="0" indent="-171450" algn="just" fontAlgn="base">
              <a:buFont typeface="Arial" panose="020B0604020202020204" pitchFamily="34" charset="0"/>
              <a:buChar char="•"/>
            </a:pPr>
            <a:r>
              <a:rPr lang="en-IN" sz="900" dirty="0"/>
              <a:t>Easy to Debug the app using React Native Debugger</a:t>
            </a:r>
          </a:p>
          <a:p>
            <a:pPr algn="just"/>
            <a:r>
              <a:rPr lang="en-US" sz="900" b="1" dirty="0"/>
              <a:t>Cons</a:t>
            </a:r>
            <a:endParaRPr lang="en-IN" sz="900" b="1" dirty="0"/>
          </a:p>
          <a:p>
            <a:pPr marL="171450" indent="-171450" algn="just">
              <a:buFont typeface="Arial" panose="020B0604020202020204" pitchFamily="34" charset="0"/>
              <a:buChar char="•"/>
            </a:pPr>
            <a:r>
              <a:rPr lang="en-US" sz="900" dirty="0"/>
              <a:t>Uses the JavaScript bridge to communicate with native modules, which results in poor performance. </a:t>
            </a:r>
            <a:endParaRPr lang="en-IN" sz="900" dirty="0"/>
          </a:p>
          <a:p>
            <a:pPr marL="171450" indent="-171450" algn="just">
              <a:buFont typeface="Arial" panose="020B0604020202020204" pitchFamily="34" charset="0"/>
              <a:buChar char="•"/>
            </a:pPr>
            <a:r>
              <a:rPr lang="en-US" sz="900" dirty="0"/>
              <a:t>In order to access most of the native modules, React Native has to rely on third-party libraries</a:t>
            </a:r>
            <a:r>
              <a:rPr lang="en-IN" sz="900" dirty="0"/>
              <a:t> </a:t>
            </a:r>
          </a:p>
          <a:p>
            <a:pPr marL="171450" indent="-171450" algn="just">
              <a:buFont typeface="Arial" panose="020B0604020202020204" pitchFamily="34" charset="0"/>
              <a:buChar char="•"/>
            </a:pPr>
            <a:r>
              <a:rPr lang="en-IN" sz="900" dirty="0"/>
              <a:t>Less Smooth Navigation</a:t>
            </a:r>
          </a:p>
          <a:p>
            <a:pPr marL="171450" indent="-171450" algn="just">
              <a:buFont typeface="Arial" panose="020B0604020202020204" pitchFamily="34" charset="0"/>
              <a:buChar char="•"/>
            </a:pPr>
            <a:r>
              <a:rPr lang="en-IN" sz="900" dirty="0"/>
              <a:t>Developers with native language experience are needed</a:t>
            </a:r>
          </a:p>
          <a:p>
            <a:pPr marL="171450" indent="-171450">
              <a:buFont typeface="Arial" panose="020B0604020202020204" pitchFamily="34" charset="0"/>
              <a:buChar char="•"/>
            </a:pPr>
            <a:endParaRPr lang="en-IN" sz="900" dirty="0"/>
          </a:p>
          <a:p>
            <a:pPr marL="171450" indent="-171450">
              <a:buFont typeface="Arial" panose="020B0604020202020204" pitchFamily="34" charset="0"/>
              <a:buChar char="•"/>
            </a:pPr>
            <a:endParaRPr lang="en-IN" sz="900" dirty="0"/>
          </a:p>
          <a:p>
            <a:pPr marL="171450" indent="-171450">
              <a:buFont typeface="Arial" panose="020B0604020202020204" pitchFamily="34" charset="0"/>
              <a:buChar char="•"/>
            </a:pPr>
            <a:endParaRPr lang="en-IN" sz="900" dirty="0"/>
          </a:p>
          <a:p>
            <a:pPr marL="171450" indent="-171450">
              <a:buFont typeface="Arial" panose="020B0604020202020204" pitchFamily="34" charset="0"/>
              <a:buChar char="•"/>
            </a:pPr>
            <a:endParaRPr lang="en-IN" sz="900" dirty="0"/>
          </a:p>
          <a:p>
            <a:endParaRPr lang="en-IN" sz="900" dirty="0"/>
          </a:p>
          <a:p>
            <a:endParaRPr lang="en-US" sz="900" dirty="0">
              <a:solidFill>
                <a:schemeClr val="accent5">
                  <a:lumMod val="10000"/>
                </a:schemeClr>
              </a:solidFill>
              <a:cs typeface="Calibri"/>
            </a:endParaRPr>
          </a:p>
          <a:p>
            <a:endParaRPr lang="en-US" sz="900" dirty="0">
              <a:solidFill>
                <a:schemeClr val="accent5">
                  <a:lumMod val="10000"/>
                </a:schemeClr>
              </a:solidFill>
              <a:cs typeface="Calibri"/>
            </a:endParaRPr>
          </a:p>
          <a:p>
            <a:endParaRPr lang="en-US" sz="900" dirty="0">
              <a:solidFill>
                <a:schemeClr val="accent5">
                  <a:lumMod val="10000"/>
                </a:schemeClr>
              </a:solidFill>
              <a:cs typeface="Calibri"/>
            </a:endParaRPr>
          </a:p>
          <a:p>
            <a:pPr marL="171450" lvl="0" indent="-171450" fontAlgn="base">
              <a:buFont typeface="Arial" panose="020B0604020202020204" pitchFamily="34" charset="0"/>
              <a:buChar char="•"/>
            </a:pPr>
            <a:endParaRPr lang="en-US" sz="900" dirty="0">
              <a:solidFill>
                <a:schemeClr val="accent5">
                  <a:lumMod val="10000"/>
                </a:schemeClr>
              </a:solidFill>
            </a:endParaRPr>
          </a:p>
          <a:p>
            <a:pPr marL="171450" lvl="0" indent="-171450" fontAlgn="base">
              <a:buFont typeface="Arial" panose="020B0604020202020204" pitchFamily="34" charset="0"/>
              <a:buChar char="•"/>
            </a:pPr>
            <a:endParaRPr lang="en-US" sz="900" dirty="0">
              <a:solidFill>
                <a:schemeClr val="accent5">
                  <a:lumMod val="10000"/>
                </a:schemeClr>
              </a:solidFill>
            </a:endParaRPr>
          </a:p>
          <a:p>
            <a:r>
              <a:rPr lang="en-US" sz="900" dirty="0">
                <a:solidFill>
                  <a:schemeClr val="accent5">
                    <a:lumMod val="10000"/>
                  </a:schemeClr>
                </a:solidFill>
              </a:rPr>
              <a:t> </a:t>
            </a:r>
          </a:p>
          <a:p>
            <a:endParaRPr lang="en-US" sz="900"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8</a:t>
            </a:fld>
            <a:endParaRPr lang="en-US" dirty="0"/>
          </a:p>
        </p:txBody>
      </p:sp>
    </p:spTree>
    <p:extLst>
      <p:ext uri="{BB962C8B-B14F-4D97-AF65-F5344CB8AC3E}">
        <p14:creationId xmlns:p14="http://schemas.microsoft.com/office/powerpoint/2010/main" val="429017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384048" y="274320"/>
            <a:ext cx="8385048" cy="343688"/>
          </a:xfrm>
        </p:spPr>
        <p:txBody>
          <a:bodyPr>
            <a:normAutofit fontScale="90000"/>
          </a:bodyPr>
          <a:lstStyle/>
          <a:p>
            <a:r>
              <a:rPr lang="en-IN" dirty="0"/>
              <a:t>Who is Using - Flutter</a:t>
            </a:r>
            <a:endParaRPr lang="en-US" dirty="0"/>
          </a:p>
        </p:txBody>
      </p:sp>
      <p:sp>
        <p:nvSpPr>
          <p:cNvPr id="5" name="Slide Number Placeholder 4">
            <a:extLst>
              <a:ext uri="{FF2B5EF4-FFF2-40B4-BE49-F238E27FC236}">
                <a16:creationId xmlns:a16="http://schemas.microsoft.com/office/drawing/2014/main" id="{CBA13E5C-1F28-40B9-B925-5029BB06DB28}"/>
              </a:ext>
            </a:extLst>
          </p:cNvPr>
          <p:cNvSpPr>
            <a:spLocks noGrp="1"/>
          </p:cNvSpPr>
          <p:nvPr>
            <p:ph type="sldNum" sz="quarter" idx="12"/>
          </p:nvPr>
        </p:nvSpPr>
        <p:spPr/>
        <p:txBody>
          <a:bodyPr/>
          <a:lstStyle/>
          <a:p>
            <a:fld id="{2EFEF571-C9B4-4D92-A7F7-315B894862A8}" type="slidenum">
              <a:rPr lang="en-US" smtClean="0"/>
              <a:pPr/>
              <a:t>9</a:t>
            </a:fld>
            <a:endParaRPr lang="en-US" dirty="0"/>
          </a:p>
        </p:txBody>
      </p:sp>
      <p:pic>
        <p:nvPicPr>
          <p:cNvPr id="1026" name="Picture 2" descr="https://flutter.dev/assets/showcase/logo-alibaba-4b9799340fcd69364f2d7d8dacd83c6bc6ac1a2bb24435dae0d70634b025f0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52" y="1454811"/>
            <a:ext cx="1011881" cy="44227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3" descr="https://flutter.dev/assets/showcase/logo-ads-e4f6e51859c3c78a5a6ffaf7109283f6b734ba1d44089b4d2f2c0139c0764eac.svg"/>
          <p:cNvSpPr>
            <a:spLocks noChangeAspect="1" noChangeArrowheads="1"/>
          </p:cNvSpPr>
          <p:nvPr/>
        </p:nvSpPr>
        <p:spPr bwMode="auto">
          <a:xfrm>
            <a:off x="2030598" y="15922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1784773" y="1627864"/>
            <a:ext cx="11721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A4A4A"/>
                </a:solidFill>
                <a:effectLst/>
                <a:latin typeface="Google Sans"/>
              </a:rPr>
              <a:t>Google Ads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1" name="Picture 7" descr="https://flutter.dev/assets/showcase/logo-app_tree-024af8100b0a1c129ee0ccbfb15b27f6f240a3119535c2b8744170b29fa0b7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979" y="1118589"/>
            <a:ext cx="747286"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flutter.dev/assets/showcase/logo-reflectly-0ff1aa59f519a35bd42f413f6d201cd827ae65671987f4e0c691ec6a2b9451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602" y="1130668"/>
            <a:ext cx="882869" cy="8828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715173" y="2025082"/>
            <a:ext cx="8782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A4A4A"/>
                </a:solidFill>
                <a:effectLst/>
                <a:latin typeface="Google Sans"/>
              </a:rPr>
              <a:t>Reflectly</a:t>
            </a:r>
            <a:endParaRPr kumimoji="0" lang="en-US" altLang="en-US" sz="1400" b="0" i="0" u="none" strike="noStrike" cap="none" normalizeH="0" baseline="0" dirty="0">
              <a:ln>
                <a:noFill/>
              </a:ln>
              <a:solidFill>
                <a:srgbClr val="4A4A4A"/>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5" name="Picture 11" descr="https://flutter.dev/assets/showcase/logo-hamilton-630ec4a35ce9fef63e9fa4ecc8468f5bfb92bd2cda1b81daf1f55a3337386f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194" y="2599730"/>
            <a:ext cx="798904" cy="105762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flutter.dev/assets/showcase/logo-greentea-2c0278afb1cbe798020c33988345c2c5a532d2943ed90f651aa2ee71d920eae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598" y="3058609"/>
            <a:ext cx="1661197" cy="37253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flutter.dev/assets/showcase/logo-abbey_road_studios-45f008f950e9ad528479bec4db638ecd7604c2e9080cac5e2dce77dbc6a4d00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8230" y="2829590"/>
            <a:ext cx="937538" cy="9375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flutter.dev/assets/showcase/logo-tencent-977b6bfa37e34f0ae42cf9f90a5fc9445033dbcafffc23e720706c44088cbd59.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805" y="1489433"/>
            <a:ext cx="2007812" cy="27071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ttps://flutter.dev/assets/showcase/logo-jd-6bde75c80ed5576b9b44f5da00dbb34624a751d13197600bfe2d9cf2b40884d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927" y="2703047"/>
            <a:ext cx="975569" cy="9755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2"/>
          <p:cNvSpPr>
            <a:spLocks noChangeArrowheads="1"/>
          </p:cNvSpPr>
          <p:nvPr/>
        </p:nvSpPr>
        <p:spPr bwMode="auto">
          <a:xfrm>
            <a:off x="6770624" y="3715243"/>
            <a:ext cx="12521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A4A4A"/>
                </a:solidFill>
                <a:effectLst/>
                <a:latin typeface="Google Sans"/>
              </a:rPr>
              <a:t>JD Finance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10"/>
          <a:stretch>
            <a:fillRect/>
          </a:stretch>
        </p:blipFill>
        <p:spPr>
          <a:xfrm>
            <a:off x="2153054" y="1189301"/>
            <a:ext cx="447619" cy="485714"/>
          </a:xfrm>
          <a:prstGeom prst="rect">
            <a:avLst/>
          </a:prstGeom>
        </p:spPr>
      </p:pic>
    </p:spTree>
    <p:extLst>
      <p:ext uri="{BB962C8B-B14F-4D97-AF65-F5344CB8AC3E}">
        <p14:creationId xmlns:p14="http://schemas.microsoft.com/office/powerpoint/2010/main" val="283909436"/>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Presentation1" id="{3FEB6863-95DF-4174-BDAE-0C67A64AF232}" vid="{C160C555-C30F-4E80-84FF-D8518884C1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1406</Words>
  <Application>Microsoft Macintosh PowerPoint</Application>
  <PresentationFormat>On-screen Show (16:9)</PresentationFormat>
  <Paragraphs>229</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Arial,Sans-Serif</vt:lpstr>
      <vt:lpstr>Calibri</vt:lpstr>
      <vt:lpstr>Calibri Light</vt:lpstr>
      <vt:lpstr>Courier New</vt:lpstr>
      <vt:lpstr>Google Sans</vt:lpstr>
      <vt:lpstr>Roboto</vt:lpstr>
      <vt:lpstr>Cognizant</vt:lpstr>
      <vt:lpstr>Office Theme</vt:lpstr>
      <vt:lpstr>Flutter vs React Native</vt:lpstr>
      <vt:lpstr>Eco System</vt:lpstr>
      <vt:lpstr>Programing Language</vt:lpstr>
      <vt:lpstr>Architecture</vt:lpstr>
      <vt:lpstr>Learning Curve</vt:lpstr>
      <vt:lpstr>Developer Perspective</vt:lpstr>
      <vt:lpstr>Performance</vt:lpstr>
      <vt:lpstr> Pros &amp; Cons </vt:lpstr>
      <vt:lpstr>Who is Using - Flutter</vt:lpstr>
      <vt:lpstr>Who is Using – React Native</vt:lpstr>
      <vt:lpstr>DOCUMENTATION &amp; COMMUNITY SUPPORT</vt:lpstr>
      <vt:lpstr>Communities</vt:lpstr>
      <vt:lpstr>Thank You !!</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vs React Native</dc:title>
  <dc:creator>Ravindranath, Varun (Cognizant)</dc:creator>
  <cp:lastModifiedBy>Sant, Dhawal (Cognizant)</cp:lastModifiedBy>
  <cp:revision>78</cp:revision>
  <cp:lastPrinted>2017-02-17T19:35:46Z</cp:lastPrinted>
  <dcterms:created xsi:type="dcterms:W3CDTF">2019-07-05T05:00:13Z</dcterms:created>
  <dcterms:modified xsi:type="dcterms:W3CDTF">2020-01-09T07:33:07Z</dcterms:modified>
</cp:coreProperties>
</file>