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  <p:sldMasterId id="2147483908" r:id="rId2"/>
  </p:sldMasterIdLst>
  <p:notesMasterIdLst>
    <p:notesMasterId r:id="rId20"/>
  </p:notesMasterIdLst>
  <p:sldIdLst>
    <p:sldId id="256" r:id="rId3"/>
    <p:sldId id="261" r:id="rId4"/>
    <p:sldId id="262" r:id="rId5"/>
    <p:sldId id="273" r:id="rId6"/>
    <p:sldId id="263" r:id="rId7"/>
    <p:sldId id="264" r:id="rId8"/>
    <p:sldId id="265" r:id="rId9"/>
    <p:sldId id="275" r:id="rId10"/>
    <p:sldId id="274" r:id="rId11"/>
    <p:sldId id="269" r:id="rId12"/>
    <p:sldId id="270" r:id="rId13"/>
    <p:sldId id="271" r:id="rId14"/>
    <p:sldId id="272" r:id="rId15"/>
    <p:sldId id="266" r:id="rId16"/>
    <p:sldId id="267" r:id="rId17"/>
    <p:sldId id="26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Click to move the slide</a:t>
            </a:r>
          </a:p>
        </p:txBody>
      </p:sp>
      <p:sp>
        <p:nvSpPr>
          <p:cNvPr id="1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380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381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382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54549B-86BD-4C30-83AC-254BA67E4AD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2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54549B-86BD-4C30-83AC-254BA67E4ADF}" type="slidenum">
              <a:rPr lang="en-IN" sz="1400" b="0" strike="noStrike" spc="-1" smtClean="0">
                <a:latin typeface="Times New Roman"/>
              </a:rPr>
              <a:t>16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93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96058F-0E68-44E3-94B2-316DBCDB7BD0}" type="slidenum">
              <a:rPr lang="en-IN" sz="1200" b="0" strike="noStrike" spc="-1">
                <a:solidFill>
                  <a:srgbClr val="000000"/>
                </a:solidFill>
                <a:latin typeface="Work Sans"/>
                <a:ea typeface="+mn-ea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963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ubTitle"/>
          </p:nvPr>
        </p:nvSpPr>
        <p:spPr>
          <a:xfrm>
            <a:off x="537480" y="4376160"/>
            <a:ext cx="11116800" cy="370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5" name="PlaceHolder 5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50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51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52" name="PlaceHolder 7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537480" y="4376160"/>
            <a:ext cx="11116800" cy="370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Work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 1"/>
          <p:cNvSpPr/>
          <p:nvPr/>
        </p:nvSpPr>
        <p:spPr>
          <a:xfrm>
            <a:off x="622080" y="6223320"/>
            <a:ext cx="10931400" cy="360"/>
          </a:xfrm>
          <a:prstGeom prst="line">
            <a:avLst/>
          </a:prstGeom>
          <a:ln w="936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7" name="Picture 11"/>
          <p:cNvPicPr/>
          <p:nvPr/>
        </p:nvPicPr>
        <p:blipFill>
          <a:blip r:embed="rId14"/>
          <a:stretch/>
        </p:blipFill>
        <p:spPr>
          <a:xfrm>
            <a:off x="636480" y="6346080"/>
            <a:ext cx="761400" cy="219240"/>
          </a:xfrm>
          <a:prstGeom prst="rect">
            <a:avLst/>
          </a:prstGeom>
          <a:ln>
            <a:noFill/>
          </a:ln>
        </p:spPr>
      </p:pic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351120" y="0"/>
            <a:ext cx="584028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Seventh Outline Level</a:t>
            </a:r>
          </a:p>
        </p:txBody>
      </p:sp>
      <p:sp>
        <p:nvSpPr>
          <p:cNvPr id="329" name="PlaceHolder 3"/>
          <p:cNvSpPr>
            <a:spLocks noGrp="1"/>
          </p:cNvSpPr>
          <p:nvPr>
            <p:ph type="title"/>
          </p:nvPr>
        </p:nvSpPr>
        <p:spPr>
          <a:xfrm>
            <a:off x="504720" y="2817360"/>
            <a:ext cx="5245560" cy="147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8">
                <a:solidFill>
                  <a:srgbClr val="4D5154"/>
                </a:solidFill>
                <a:latin typeface="Work Sans Medium"/>
              </a:rPr>
              <a:t>Click to edit Master title</a:t>
            </a:r>
            <a:endParaRPr lang="en-US" sz="3200" b="0" strike="noStrike" spc="-1">
              <a:solidFill>
                <a:srgbClr val="161718"/>
              </a:solidFill>
              <a:latin typeface="Work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506880" y="4383000"/>
            <a:ext cx="5243400" cy="367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7000"/>
              </a:lnSpc>
              <a:spcAft>
                <a:spcPts val="601"/>
              </a:spcAft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Presenter Name</a:t>
            </a:r>
          </a:p>
        </p:txBody>
      </p:sp>
      <p:pic>
        <p:nvPicPr>
          <p:cNvPr id="331" name="Picture 6"/>
          <p:cNvPicPr/>
          <p:nvPr/>
        </p:nvPicPr>
        <p:blipFill>
          <a:blip r:embed="rId14"/>
          <a:stretch/>
        </p:blipFill>
        <p:spPr>
          <a:xfrm>
            <a:off x="504720" y="464760"/>
            <a:ext cx="1726920" cy="497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1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Line 1"/>
          <p:cNvSpPr/>
          <p:nvPr/>
        </p:nvSpPr>
        <p:spPr>
          <a:xfrm>
            <a:off x="622080" y="6223320"/>
            <a:ext cx="10931400" cy="360"/>
          </a:xfrm>
          <a:prstGeom prst="line">
            <a:avLst/>
          </a:prstGeom>
          <a:ln w="936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1" name="Picture 11"/>
          <p:cNvPicPr/>
          <p:nvPr/>
        </p:nvPicPr>
        <p:blipFill>
          <a:blip r:embed="rId14"/>
          <a:stretch/>
        </p:blipFill>
        <p:spPr>
          <a:xfrm>
            <a:off x="636480" y="6346080"/>
            <a:ext cx="761400" cy="219240"/>
          </a:xfrm>
          <a:prstGeom prst="rect">
            <a:avLst/>
          </a:prstGeom>
          <a:ln>
            <a:noFill/>
          </a:ln>
        </p:spPr>
      </p:pic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Work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Work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Work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Work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Work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Work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Work Sans"/>
              </a:rPr>
              <a:t>Seventh Outline Level</a:t>
            </a:r>
          </a:p>
        </p:txBody>
      </p:sp>
      <p:sp>
        <p:nvSpPr>
          <p:cNvPr id="913" name="PlaceHolder 3"/>
          <p:cNvSpPr>
            <a:spLocks noGrp="1"/>
          </p:cNvSpPr>
          <p:nvPr>
            <p:ph type="title"/>
          </p:nvPr>
        </p:nvSpPr>
        <p:spPr>
          <a:xfrm>
            <a:off x="537480" y="4376160"/>
            <a:ext cx="11116800" cy="79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600" b="0" strike="noStrike" spc="-18">
                <a:solidFill>
                  <a:srgbClr val="FFFFFF"/>
                </a:solidFill>
                <a:latin typeface="Work Sans Medium"/>
              </a:rPr>
              <a:t>Click to edit Master title style</a:t>
            </a:r>
            <a:endParaRPr lang="en-US" sz="46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 type="dt"/>
          </p:nvPr>
        </p:nvSpPr>
        <p:spPr>
          <a:xfrm>
            <a:off x="10217520" y="6327720"/>
            <a:ext cx="865800" cy="237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1DA36E-1F3C-4152-94B7-6D1F22C6D03E}" type="datetime1">
              <a:rPr lang="en-IN" sz="1000" b="0" strike="noStrike" spc="-1">
                <a:solidFill>
                  <a:srgbClr val="FFFFFF"/>
                </a:solidFill>
                <a:latin typeface="Work Sans"/>
              </a:rPr>
              <a:t>11-07-2019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15" name="PlaceHolder 5"/>
          <p:cNvSpPr>
            <a:spLocks noGrp="1"/>
          </p:cNvSpPr>
          <p:nvPr>
            <p:ph type="ftr"/>
          </p:nvPr>
        </p:nvSpPr>
        <p:spPr>
          <a:xfrm>
            <a:off x="536400" y="6323760"/>
            <a:ext cx="5559120" cy="24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FFFFFF"/>
                </a:solidFill>
                <a:latin typeface="Work Sans"/>
              </a:rPr>
              <a:t>Restricted and Confidential © Work Sans 10 pt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916" name="PlaceHolder 6"/>
          <p:cNvSpPr>
            <a:spLocks noGrp="1"/>
          </p:cNvSpPr>
          <p:nvPr>
            <p:ph type="sldNum"/>
          </p:nvPr>
        </p:nvSpPr>
        <p:spPr>
          <a:xfrm>
            <a:off x="11189520" y="6327720"/>
            <a:ext cx="464400" cy="237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E94888-29E6-46A6-95D6-2572DC08AEC7}" type="slidenum">
              <a:rPr lang="en-IN" sz="1000" b="0" strike="noStrike" spc="-1">
                <a:solidFill>
                  <a:srgbClr val="FFFFFF"/>
                </a:solidFill>
                <a:latin typeface="Work Sans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oanPrediction/Resu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" name="Picture Placeholder 6"/>
          <p:cNvPicPr/>
          <p:nvPr/>
        </p:nvPicPr>
        <p:blipFill>
          <a:blip r:embed="rId2"/>
          <a:srcRect l="21179" r="21179"/>
          <a:stretch/>
        </p:blipFill>
        <p:spPr>
          <a:xfrm>
            <a:off x="6351120" y="0"/>
            <a:ext cx="5840280" cy="6857640"/>
          </a:xfrm>
          <a:prstGeom prst="rect">
            <a:avLst/>
          </a:prstGeom>
          <a:ln>
            <a:noFill/>
          </a:ln>
        </p:spPr>
      </p:pic>
      <p:sp>
        <p:nvSpPr>
          <p:cNvPr id="1384" name="TextShape 1"/>
          <p:cNvSpPr txBox="1"/>
          <p:nvPr/>
        </p:nvSpPr>
        <p:spPr>
          <a:xfrm>
            <a:off x="504720" y="2817360"/>
            <a:ext cx="5245560" cy="1476000"/>
          </a:xfrm>
          <a:prstGeom prst="rect">
            <a:avLst/>
          </a:prstGeom>
          <a:noFill/>
          <a:ln>
            <a:noFill/>
          </a:ln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00000"/>
              </a:lnSpc>
            </a:pPr>
            <a:r>
              <a:rPr lang="en-US" sz="2800" strike="noStrik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ork Sans"/>
              </a:rPr>
              <a:t>VRP-</a:t>
            </a:r>
            <a:r>
              <a:rPr lang="en-US" sz="2800" b="1" strike="noStrike" dirty="0" smtClean="0">
                <a:ln/>
                <a:solidFill>
                  <a:schemeClr val="accent4"/>
                </a:solidFill>
                <a:latin typeface="Work Sans"/>
              </a:rPr>
              <a:t> Vehicle Routing Problem </a:t>
            </a:r>
            <a:endParaRPr lang="en-US" sz="2800" b="1" strike="noStrike" dirty="0">
              <a:ln/>
              <a:solidFill>
                <a:schemeClr val="accent4"/>
              </a:solidFill>
              <a:latin typeface="Work Sans"/>
            </a:endParaRPr>
          </a:p>
        </p:txBody>
      </p:sp>
      <p:sp>
        <p:nvSpPr>
          <p:cNvPr id="1385" name="TextShape 2"/>
          <p:cNvSpPr txBox="1"/>
          <p:nvPr/>
        </p:nvSpPr>
        <p:spPr>
          <a:xfrm>
            <a:off x="506880" y="4383000"/>
            <a:ext cx="5243400" cy="36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61718"/>
                </a:solidFill>
                <a:latin typeface="Work Sans"/>
              </a:rPr>
              <a:t>Analytics COC</a:t>
            </a:r>
          </a:p>
        </p:txBody>
      </p:sp>
      <p:sp>
        <p:nvSpPr>
          <p:cNvPr id="1386" name="TextShape 3"/>
          <p:cNvSpPr txBox="1"/>
          <p:nvPr/>
        </p:nvSpPr>
        <p:spPr>
          <a:xfrm>
            <a:off x="11728440" y="6327720"/>
            <a:ext cx="463320" cy="237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259F3A-D83E-4FDD-9BEF-BE27EF4E6B54}" type="slidenum">
              <a:rPr lang="en-IN" sz="1000" b="0" strike="noStrike" spc="-1">
                <a:solidFill>
                  <a:srgbClr val="622AD8"/>
                </a:solidFill>
                <a:latin typeface="Work Sans"/>
              </a:rPr>
              <a:t>1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1" y="1223528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: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3200" b="1" dirty="0">
                <a:ln/>
                <a:solidFill>
                  <a:schemeClr val="accent4"/>
                </a:solidFill>
                <a:latin typeface="Work Sans"/>
              </a:rPr>
              <a:t>Vehicle Routing Problem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68990" y="2142696"/>
            <a:ext cx="11116800" cy="3684897"/>
          </a:xfrm>
        </p:spPr>
        <p:txBody>
          <a:bodyPr/>
          <a:lstStyle/>
          <a:p>
            <a:r>
              <a:rPr lang="en-US" sz="2800" dirty="0" smtClean="0"/>
              <a:t> Web Application For User Input &amp; Address/Barcode Display using HTML, CSS , Bootstrap4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75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107141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0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9" y="107984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1" y="1223528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: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3200" b="1" dirty="0">
                <a:ln/>
                <a:solidFill>
                  <a:schemeClr val="accent4"/>
                </a:solidFill>
                <a:latin typeface="Work Sans"/>
              </a:rPr>
              <a:t>Vehicle Routing Problem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68990" y="2142696"/>
            <a:ext cx="11116800" cy="3684897"/>
          </a:xfrm>
        </p:spPr>
        <p:txBody>
          <a:bodyPr/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OUTPUT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FOR NOW</a:t>
            </a:r>
            <a:endParaRPr lang="en-US" sz="28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6770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20478" r="32619" b="14530"/>
          <a:stretch/>
        </p:blipFill>
        <p:spPr>
          <a:xfrm>
            <a:off x="0" y="1166017"/>
            <a:ext cx="12187423" cy="56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6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43410" r="51423" b="14115"/>
          <a:stretch/>
        </p:blipFill>
        <p:spPr>
          <a:xfrm>
            <a:off x="1637731" y="1241946"/>
            <a:ext cx="8502557" cy="46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2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2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" name="Picture Placeholder 11"/>
          <p:cNvPicPr/>
          <p:nvPr/>
        </p:nvPicPr>
        <p:blipFill>
          <a:blip r:embed="rId3"/>
          <a:srcRect l="5191" t="51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92" name="TextShape 1"/>
          <p:cNvSpPr txBox="1"/>
          <p:nvPr/>
        </p:nvSpPr>
        <p:spPr>
          <a:xfrm>
            <a:off x="537480" y="4376160"/>
            <a:ext cx="11116800" cy="7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600" b="0" strike="noStrike" spc="-18">
                <a:solidFill>
                  <a:srgbClr val="FFFFFF"/>
                </a:solidFill>
                <a:latin typeface="Work Sans Medium"/>
              </a:rPr>
              <a:t>Thank You</a:t>
            </a:r>
            <a:endParaRPr lang="en-US" sz="4600" b="0" strike="noStrike" spc="-1">
              <a:solidFill>
                <a:srgbClr val="FFFFFF"/>
              </a:solidFill>
              <a:latin typeface="Work Sans"/>
            </a:endParaRPr>
          </a:p>
        </p:txBody>
      </p:sp>
      <p:sp>
        <p:nvSpPr>
          <p:cNvPr id="1393" name="TextShape 2"/>
          <p:cNvSpPr txBox="1"/>
          <p:nvPr/>
        </p:nvSpPr>
        <p:spPr>
          <a:xfrm>
            <a:off x="11189520" y="6327720"/>
            <a:ext cx="464400" cy="237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4F4CE9-23F0-424C-A4B0-16251DF76CFC}" type="slidenum">
              <a:rPr lang="en-IN" sz="1000" b="0" strike="noStrike" spc="-1">
                <a:solidFill>
                  <a:srgbClr val="FFFFFF"/>
                </a:solidFill>
                <a:latin typeface="Work Sans"/>
              </a:rPr>
              <a:t>17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394" name="TextShape 3"/>
          <p:cNvSpPr txBox="1"/>
          <p:nvPr/>
        </p:nvSpPr>
        <p:spPr>
          <a:xfrm>
            <a:off x="10217520" y="6327720"/>
            <a:ext cx="865800" cy="237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025721-F33F-4991-B053-1767EC812A6C}" type="datetime1">
              <a:rPr lang="en-IN" sz="1000" b="0" strike="noStrike" spc="-1">
                <a:solidFill>
                  <a:srgbClr val="FFFFFF"/>
                </a:solidFill>
                <a:latin typeface="Work Sans"/>
              </a:rPr>
              <a:t>11-07-2019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84" y="1209880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 Problem :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Loan Prediction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10184" y="2156344"/>
            <a:ext cx="11116800" cy="3684897"/>
          </a:xfrm>
        </p:spPr>
        <p:txBody>
          <a:bodyPr/>
          <a:lstStyle/>
          <a:p>
            <a:r>
              <a:rPr lang="en-US" dirty="0" smtClean="0"/>
              <a:t>Description: To Find the defaulter by learning algorithms from 				    previous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44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2" y="1127993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Loan Prediction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Solved By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86601" y="1958787"/>
            <a:ext cx="11116801" cy="4021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Supervised learning: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Linear regression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Logistics regression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Random Forest Classifier </a:t>
            </a:r>
          </a:p>
          <a:p>
            <a:pPr marL="0" indent="0">
              <a:buNone/>
            </a:pPr>
            <a:r>
              <a:rPr lang="en-US" dirty="0" smtClean="0"/>
              <a:t>Oversampling: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Random Oversampling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SMOTE: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Synthetic Minority Over-sampling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ADASYN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One Hot Encoding </a:t>
            </a:r>
          </a:p>
        </p:txBody>
      </p:sp>
    </p:spTree>
    <p:extLst>
      <p:ext uri="{BB962C8B-B14F-4D97-AF65-F5344CB8AC3E}">
        <p14:creationId xmlns:p14="http://schemas.microsoft.com/office/powerpoint/2010/main" val="60471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2" y="1127993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Loan Prediction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Library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86601" y="1958787"/>
            <a:ext cx="11116801" cy="40213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Pandas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Numpy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Scikit</a:t>
            </a:r>
            <a:r>
              <a:rPr lang="en-US" sz="2400" dirty="0" smtClean="0"/>
              <a:t> learn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Seaborn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Matplot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imblearn</a:t>
            </a: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5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2" y="1127993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Loan Prediction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09181" y="1927913"/>
            <a:ext cx="11116801" cy="4021318"/>
          </a:xfrm>
        </p:spPr>
        <p:txBody>
          <a:bodyPr/>
          <a:lstStyle/>
          <a:p>
            <a:pPr algn="ctr"/>
            <a:r>
              <a:rPr lang="en-US" sz="1600" dirty="0" smtClean="0"/>
              <a:t>   </a:t>
            </a:r>
            <a:r>
              <a:rPr lang="en-US" sz="1800" dirty="0" smtClean="0"/>
              <a:t>benchmark Score (The Person who had solved with this database):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0.6975165310042764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smtClean="0"/>
              <a:t>  My Cross Val </a:t>
            </a:r>
            <a:r>
              <a:rPr lang="en-US" sz="1800" dirty="0"/>
              <a:t>Score :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0.7961374 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hlinkClick r:id="rId2" action="ppaction://hlinkfile"/>
              </a:rPr>
              <a:t>Confusion Matrix 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0.6975165310042764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5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1" y="1223528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: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3200" b="1" dirty="0">
                <a:ln/>
                <a:solidFill>
                  <a:schemeClr val="accent4"/>
                </a:solidFill>
                <a:latin typeface="Work Sans"/>
              </a:rPr>
              <a:t>Vehicle Routing Problem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3581" y="2142696"/>
            <a:ext cx="11116800" cy="3684897"/>
          </a:xfrm>
        </p:spPr>
        <p:txBody>
          <a:bodyPr/>
          <a:lstStyle/>
          <a:p>
            <a:r>
              <a:rPr lang="en-US" sz="3200" dirty="0" smtClean="0"/>
              <a:t>Description:</a:t>
            </a:r>
          </a:p>
          <a:p>
            <a:endParaRPr lang="en-US" sz="2400" dirty="0" smtClean="0"/>
          </a:p>
          <a:p>
            <a:r>
              <a:rPr lang="en-US" sz="2400" dirty="0" smtClean="0"/>
              <a:t> To Find the optimal route for given list of addresses 		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02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1" y="1223528"/>
            <a:ext cx="11116800" cy="79992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:</a:t>
            </a:r>
            <a:r>
              <a:rPr lang="en-US" dirty="0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VRP</a:t>
            </a:r>
            <a:r>
              <a:rPr lang="en-US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>
                <a:ln/>
                <a:solidFill>
                  <a:schemeClr val="accent4"/>
                </a:solidFill>
                <a:latin typeface="Work Sans"/>
              </a:rPr>
              <a:t>Vehicle Routing Problem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68990" y="2142696"/>
            <a:ext cx="11116800" cy="3684897"/>
          </a:xfrm>
        </p:spPr>
        <p:txBody>
          <a:bodyPr/>
          <a:lstStyle/>
          <a:p>
            <a:r>
              <a:rPr lang="en-US" sz="1800" dirty="0"/>
              <a:t> </a:t>
            </a:r>
            <a:r>
              <a:rPr lang="en-US" sz="2800" dirty="0" smtClean="0"/>
              <a:t>Features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is </a:t>
            </a:r>
            <a:r>
              <a:rPr lang="en-US" sz="1800" dirty="0" smtClean="0"/>
              <a:t>modular (Work in Progress)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Barcode generator for address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One Depot &amp; One vehicle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One Depot &amp; ‘N’ no of vehicles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‘M’ no of Depots &amp; ‘N’ no of vehicles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Sending a particular vehicle to a particular address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Real time Package Addition (Capacity </a:t>
            </a:r>
            <a:r>
              <a:rPr lang="en-US" sz="1800" dirty="0"/>
              <a:t>Constrained </a:t>
            </a:r>
            <a:r>
              <a:rPr lang="en-US" sz="1800" dirty="0" smtClean="0"/>
              <a:t>is remaining)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Capacity Constrained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Assigning Vehicle to Depot as pre requirement ( Work in Progress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33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85" y="-354842"/>
            <a:ext cx="9351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2" y="1127993"/>
            <a:ext cx="11116800" cy="79992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b="1" dirty="0">
                <a:ln/>
                <a:solidFill>
                  <a:schemeClr val="accent4"/>
                </a:solidFill>
                <a:latin typeface="Work Sans"/>
              </a:rPr>
              <a:t>Vehicle Routing Problem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Library Used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86601" y="1958787"/>
            <a:ext cx="11116801" cy="40213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Pandas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Numpy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ORtools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Python-barcode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Random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Harvsine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Unit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Flask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Janja2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5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5154"/>
      </a:dk2>
      <a:lt2>
        <a:srgbClr val="E6E7E8"/>
      </a:lt2>
      <a:accent1>
        <a:srgbClr val="B0FF45"/>
      </a:accent1>
      <a:accent2>
        <a:srgbClr val="8FDB00"/>
      </a:accent2>
      <a:accent3>
        <a:srgbClr val="428003"/>
      </a:accent3>
      <a:accent4>
        <a:srgbClr val="753DFF"/>
      </a:accent4>
      <a:accent5>
        <a:srgbClr val="622AD8"/>
      </a:accent5>
      <a:accent6>
        <a:srgbClr val="7F7F7F"/>
      </a:accent6>
      <a:hlink>
        <a:srgbClr val="753DF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5154"/>
      </a:dk2>
      <a:lt2>
        <a:srgbClr val="E6E7E8"/>
      </a:lt2>
      <a:accent1>
        <a:srgbClr val="B0FF45"/>
      </a:accent1>
      <a:accent2>
        <a:srgbClr val="8FDB00"/>
      </a:accent2>
      <a:accent3>
        <a:srgbClr val="428003"/>
      </a:accent3>
      <a:accent4>
        <a:srgbClr val="753DFF"/>
      </a:accent4>
      <a:accent5>
        <a:srgbClr val="622AD8"/>
      </a:accent5>
      <a:accent6>
        <a:srgbClr val="7F7F7F"/>
      </a:accent6>
      <a:hlink>
        <a:srgbClr val="753DF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5154"/>
      </a:dk2>
      <a:lt2>
        <a:srgbClr val="E6E7E8"/>
      </a:lt2>
      <a:accent1>
        <a:srgbClr val="B0FF45"/>
      </a:accent1>
      <a:accent2>
        <a:srgbClr val="8FDB00"/>
      </a:accent2>
      <a:accent3>
        <a:srgbClr val="428003"/>
      </a:accent3>
      <a:accent4>
        <a:srgbClr val="753DFF"/>
      </a:accent4>
      <a:accent5>
        <a:srgbClr val="622AD8"/>
      </a:accent5>
      <a:accent6>
        <a:srgbClr val="7F7F7F"/>
      </a:accent6>
      <a:hlink>
        <a:srgbClr val="753DF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11504</TotalTime>
  <Words>244</Words>
  <Application>Microsoft Office PowerPoint</Application>
  <PresentationFormat>Widescreen</PresentationFormat>
  <Paragraphs>64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DejaVu Sans</vt:lpstr>
      <vt:lpstr>Roboto Mono</vt:lpstr>
      <vt:lpstr>Symbol</vt:lpstr>
      <vt:lpstr>Times New Roman</vt:lpstr>
      <vt:lpstr>Wingdings</vt:lpstr>
      <vt:lpstr>Work Sans</vt:lpstr>
      <vt:lpstr>Work Sans Medium</vt:lpstr>
      <vt:lpstr>Office Theme</vt:lpstr>
      <vt:lpstr>Office Theme</vt:lpstr>
      <vt:lpstr>PowerPoint Presentation</vt:lpstr>
      <vt:lpstr>Practice Problem : Loan Prediction </vt:lpstr>
      <vt:lpstr>Loan Prediction – Solved By Methods</vt:lpstr>
      <vt:lpstr>Loan Prediction – Library Used</vt:lpstr>
      <vt:lpstr>Loan Prediction – Results</vt:lpstr>
      <vt:lpstr>Problem :VRP- Vehicle Routing Problem </vt:lpstr>
      <vt:lpstr>Problem :VRP- Vehicle Routing Problem </vt:lpstr>
      <vt:lpstr>PowerPoint Presentation</vt:lpstr>
      <vt:lpstr>VRP- Vehicle Routing Problem – Library Used</vt:lpstr>
      <vt:lpstr>Problem :VRP- Vehicle Routing Problem </vt:lpstr>
      <vt:lpstr>PowerPoint Presentation</vt:lpstr>
      <vt:lpstr>PowerPoint Presentation</vt:lpstr>
      <vt:lpstr>PowerPoint Presentation</vt:lpstr>
      <vt:lpstr>Problem :VRP- Vehicle Routing Problem </vt:lpstr>
      <vt:lpstr>PowerPoint Presentation</vt:lpstr>
      <vt:lpstr>PowerPoint Presentation</vt:lpstr>
      <vt:lpstr>PowerPoint Presentation</vt:lpstr>
    </vt:vector>
  </TitlesOfParts>
  <Company>KPIT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KPIT Technologies Presentation</dc:title>
  <dc:subject/>
  <dc:creator>Marketing.Auto@kpit.com</dc:creator>
  <dc:description/>
  <cp:lastModifiedBy>Ankit Arbind Sinha</cp:lastModifiedBy>
  <cp:revision>1431</cp:revision>
  <dcterms:created xsi:type="dcterms:W3CDTF">2017-04-03T08:23:09Z</dcterms:created>
  <dcterms:modified xsi:type="dcterms:W3CDTF">2019-07-11T11:54:32Z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KPIT Technologies</vt:lpwstr>
  </property>
  <property fmtid="{D5CDD505-2E9C-101B-9397-08002B2CF9AE}" pid="4" name="ContentTypeId">
    <vt:lpwstr>0x010100B12A0075F20F844D913120172F4281D9</vt:lpwstr>
  </property>
  <property fmtid="{D5CDD505-2E9C-101B-9397-08002B2CF9AE}" pid="5" name="HiddenSlides">
    <vt:i4>0</vt:i4>
  </property>
  <property fmtid="{D5CDD505-2E9C-101B-9397-08002B2CF9AE}" pid="6" name="HyperlinkBase">
    <vt:lpwstr>www.kpit.com </vt:lpwstr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82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91</vt:i4>
  </property>
  <property fmtid="{D5CDD505-2E9C-101B-9397-08002B2CF9AE}" pid="15" name="category">
    <vt:lpwstr>KPIT Technologies;Global Technology Company;Corporate Slides</vt:lpwstr>
  </property>
</Properties>
</file>