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 type="screen16x9"/>
  <p:notesSz cx="6858000" cy="9144000"/>
  <p:embeddedFontLst>
    <p:embeddedFont>
      <p:font typeface="Hammersmith One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Oi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7E493-FF6C-4587-9D0B-94CFC1698200}">
  <a:tblStyle styleId="{1F97E493-FF6C-4587-9D0B-94CFC1698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251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107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33af1c60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33af1c60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67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33af1c60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33af1c60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4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34075ef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34075ef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5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34cfb8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34cfb8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9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34075efc8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34075efc8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8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34075efc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34075efc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2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34075efc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34075efc8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1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34075efc8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34075efc8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71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4075efc8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34075efc8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26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34075efc8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34075efc8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44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45c3c6c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345c3c6c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805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34075efc8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34075efc8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917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3af1c603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33af1c603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6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33af1c6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33af1c6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46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37319c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37319c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47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33af1c603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33af1c603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322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33af1c60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33af1c60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764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33af1c60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33af1c60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729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345c3c6c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345c3c6c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428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33af1c60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33af1c60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07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33af1c603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33af1c603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345c3c6c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5345c3c6c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861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345c3c6c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345c3c6c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9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345c3c6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345c3c6c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42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45c3c6c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345c3c6c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74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373f1e0d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373f1e0d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57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345c3c6c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345c3c6c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04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345c3c6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345c3c6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27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345c3c6c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345c3c6c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97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345c3c6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345c3c6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1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373f1e0db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373f1e0db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56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33af1c6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33af1c6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0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45c3c6c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345c3c6c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52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34cfb86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534cfb86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9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45c3c6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5345c3c6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85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3af1c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3af1c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39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3af1c6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33af1c6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76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33af1c6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33af1c6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7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33af1c60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33af1c60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992401" y="1044350"/>
            <a:ext cx="7159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Hammersmith One"/>
                <a:ea typeface="Hammersmith One"/>
                <a:cs typeface="Hammersmith One"/>
                <a:sym typeface="Hammersmith One"/>
              </a:rPr>
              <a:t>Nepal Hydro </a:t>
            </a:r>
            <a:br>
              <a:rPr lang="en" sz="5000" b="1"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en" sz="5000" b="1">
                <a:latin typeface="Hammersmith One"/>
                <a:ea typeface="Hammersmith One"/>
                <a:cs typeface="Hammersmith One"/>
                <a:sym typeface="Hammersmith One"/>
              </a:rPr>
              <a:t>Developer Limited</a:t>
            </a:r>
            <a:endParaRPr sz="5000" b="1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1" name="Google Shape;131;p25"/>
          <p:cNvSpPr/>
          <p:nvPr/>
        </p:nvSpPr>
        <p:spPr>
          <a:xfrm rot="5400000">
            <a:off x="3433623" y="501651"/>
            <a:ext cx="344856" cy="351243"/>
          </a:xfrm>
          <a:custGeom>
            <a:avLst/>
            <a:gdLst/>
            <a:ahLst/>
            <a:cxnLst/>
            <a:rect l="l" t="t" r="r" b="b"/>
            <a:pathLst>
              <a:path w="689712" h="702485" extrusionOk="0">
                <a:moveTo>
                  <a:pt x="0" y="0"/>
                </a:moveTo>
                <a:lnTo>
                  <a:pt x="689713" y="0"/>
                </a:lnTo>
                <a:lnTo>
                  <a:pt x="689713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25"/>
          <p:cNvSpPr/>
          <p:nvPr/>
        </p:nvSpPr>
        <p:spPr>
          <a:xfrm>
            <a:off x="1877375" y="3111825"/>
            <a:ext cx="5323500" cy="1158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34"/>
          <p:cNvGraphicFramePr/>
          <p:nvPr>
            <p:extLst>
              <p:ext uri="{D42A27DB-BD31-4B8C-83A1-F6EECF244321}">
                <p14:modId xmlns:p14="http://schemas.microsoft.com/office/powerpoint/2010/main" val="4246654775"/>
              </p:ext>
            </p:extLst>
          </p:nvPr>
        </p:nvGraphicFramePr>
        <p:xfrm>
          <a:off x="755575" y="318615"/>
          <a:ext cx="7632850" cy="2394585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21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8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5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ASSETS</a:t>
                      </a:r>
                      <a:endParaRPr sz="1100" b="1" dirty="0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2075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2076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2077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2078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32 nd Ashadh 2079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1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Non-Current Assets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Property Plant and Equipment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1,793,047.23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1,416,421.6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1,108,957.42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921,718.54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820,454.99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Property Plant and equipment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-21.00%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-21.71%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-16.88%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-10.99%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Rate of change of PPE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0.70%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-4.82%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-5.90%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-5.36%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Intangible Assets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539,881,992.56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512,340,005.1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484,788,011.3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464,327,395.3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438,121,521.8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Intangible Assets (Rate of Change)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-5.10%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-5.38%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-4.22%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-5.64%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-5.09%</a:t>
                      </a:r>
                      <a:endParaRPr sz="11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19" name="Google Shape;219;p34"/>
          <p:cNvGraphicFramePr/>
          <p:nvPr/>
        </p:nvGraphicFramePr>
        <p:xfrm>
          <a:off x="135963" y="3247175"/>
          <a:ext cx="8872075" cy="1316355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41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8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7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1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5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ASSETS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2080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2081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2082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2083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32 nd Ashadh 2084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Non-Current Assets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Property Plant and Equipment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776,475.63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734,853.73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695,462.91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658,183.58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622,902.56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Intangible Assets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415,839,182.29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394,690,096.04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374,616,627.16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355,564,071.04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337,480,505.26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135963" y="2764637"/>
            <a:ext cx="360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Palatino"/>
                <a:ea typeface="Palatino"/>
                <a:cs typeface="Palatino"/>
                <a:sym typeface="Palatino"/>
              </a:rPr>
              <a:t>Forecasted Non-Current Assets</a:t>
            </a:r>
            <a:endParaRPr sz="1600" b="1" dirty="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5"/>
          <p:cNvGraphicFramePr/>
          <p:nvPr/>
        </p:nvGraphicFramePr>
        <p:xfrm>
          <a:off x="76200" y="962500"/>
          <a:ext cx="8941100" cy="283235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60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0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3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29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Forecast of 5 Years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Particulars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0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1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2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3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4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5</a:t>
                      </a:r>
                      <a:endParaRPr sz="11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94,205,884.24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99,183,833.74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102,221,497.95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104,745,485.55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107,269,473.16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109,793,460.76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Interest Income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341,621.93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 Income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80,076.00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Income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94,627,582.17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99,183,833.74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102,221,497.95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104,745,485.55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107,269,473.16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109,793,460.76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Generation &amp; Distribution Expenses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9,502,372.29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7,872,475.96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8,113,583.18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8,313,918.57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8,514,253.96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8,714,589.34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Cost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9,234,713.00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9,350,541.84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9,636,917.20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9,874,865.77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10,112,814.34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10,350,762.92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Administrative and other operating expenses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17,425,902.51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1,694,118.10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1,746,003.18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1,789,114.37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1,832,225.56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1,875,336.75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Depreciation Charges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229,945.05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216,706.86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205,090.58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194,096.99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183,692.69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173,846.09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Amortization of intangible assets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27,896,258.62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23,773,209.76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22,564,132.59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21,416,547.64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20,327,327.50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19,293,503.80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Profit from Operation (EBIT)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30,338,390.70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56,276,781.23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59,955,771.21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63,156,942.21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66,299,159.11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69,385,421.86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26" name="Google Shape;226;p35"/>
          <p:cNvSpPr txBox="1"/>
          <p:nvPr/>
        </p:nvSpPr>
        <p:spPr>
          <a:xfrm>
            <a:off x="1338000" y="4166225"/>
            <a:ext cx="646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Palatino"/>
                <a:ea typeface="Palatino"/>
                <a:cs typeface="Palatino"/>
                <a:sym typeface="Palatino"/>
              </a:rPr>
              <a:t>Forecasted Income Statement Upto EBIT</a:t>
            </a:r>
            <a:endParaRPr b="1" i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/>
        </p:nvSpPr>
        <p:spPr>
          <a:xfrm>
            <a:off x="2047900" y="452450"/>
            <a:ext cx="5796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alatino"/>
                <a:ea typeface="Palatino"/>
                <a:cs typeface="Palatino"/>
                <a:sym typeface="Palatino"/>
              </a:rPr>
              <a:t>Capitalization the Operating Lease</a:t>
            </a:r>
            <a:endParaRPr sz="2500" b="1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232" name="Google Shape;232;p36"/>
          <p:cNvGraphicFramePr/>
          <p:nvPr>
            <p:extLst>
              <p:ext uri="{D42A27DB-BD31-4B8C-83A1-F6EECF244321}">
                <p14:modId xmlns:p14="http://schemas.microsoft.com/office/powerpoint/2010/main" val="911906775"/>
              </p:ext>
            </p:extLst>
          </p:nvPr>
        </p:nvGraphicFramePr>
        <p:xfrm>
          <a:off x="228850" y="1658288"/>
          <a:ext cx="3596325" cy="2097786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542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3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1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2078/79</a:t>
                      </a:r>
                      <a:endParaRPr sz="15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Operating lease expense in current year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Amount of lease Later than 1 year &amp; Not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Later than 5 years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566,777.57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Operating Lease Commitments for 5 years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(From footnote to financials)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3" name="Google Shape;233;p36"/>
          <p:cNvGraphicFramePr/>
          <p:nvPr>
            <p:extLst>
              <p:ext uri="{D42A27DB-BD31-4B8C-83A1-F6EECF244321}">
                <p14:modId xmlns:p14="http://schemas.microsoft.com/office/powerpoint/2010/main" val="3176817637"/>
              </p:ext>
            </p:extLst>
          </p:nvPr>
        </p:nvGraphicFramePr>
        <p:xfrm>
          <a:off x="4791950" y="1622475"/>
          <a:ext cx="3811775" cy="2107175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76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0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0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2077/78</a:t>
                      </a:r>
                      <a:endParaRPr sz="15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Operating lease expense in current year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242,905.00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Amount of lease Later than 1 year &amp; Not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Later than 5 years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809,682.00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Operating Lease Commitments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(From footnote to financials)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161936.4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7"/>
          <p:cNvGraphicFramePr/>
          <p:nvPr>
            <p:extLst>
              <p:ext uri="{D42A27DB-BD31-4B8C-83A1-F6EECF244321}">
                <p14:modId xmlns:p14="http://schemas.microsoft.com/office/powerpoint/2010/main" val="2867450887"/>
              </p:ext>
            </p:extLst>
          </p:nvPr>
        </p:nvGraphicFramePr>
        <p:xfrm>
          <a:off x="2466999" y="554682"/>
          <a:ext cx="4495800" cy="235534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70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9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Converting Operating Leases into debt</a:t>
                      </a:r>
                      <a:endParaRPr sz="13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Commitment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Present Value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99653.19912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87607.20802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77017.32573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67707.5391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113355.514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59523.1113</a:t>
                      </a: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Debt Value of leases =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391508.3833</a:t>
                      </a: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39" name="Google Shape;239;p37"/>
          <p:cNvGraphicFramePr/>
          <p:nvPr>
            <p:extLst>
              <p:ext uri="{D42A27DB-BD31-4B8C-83A1-F6EECF244321}">
                <p14:modId xmlns:p14="http://schemas.microsoft.com/office/powerpoint/2010/main" val="2534343349"/>
              </p:ext>
            </p:extLst>
          </p:nvPr>
        </p:nvGraphicFramePr>
        <p:xfrm>
          <a:off x="1947886" y="3236213"/>
          <a:ext cx="5534025" cy="132969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4297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69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Full Operating lease adjustment</a:t>
                      </a:r>
                      <a:endParaRPr sz="13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Reported Operating income</a:t>
                      </a: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30,338,390.70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Add: Current year operating lease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 Depreciation on leased asset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78301.67665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Adjusted Operating Income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30,502,993.69</a:t>
                      </a: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8"/>
          <p:cNvGraphicFramePr/>
          <p:nvPr>
            <p:extLst/>
          </p:nvPr>
        </p:nvGraphicFramePr>
        <p:xfrm>
          <a:off x="581890" y="124690"/>
          <a:ext cx="7782793" cy="48943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8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0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0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9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9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09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559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2074/75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2075/76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2076/77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l Y 2077-078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l Y 2078-079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0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Profit from Operation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66,584,736.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49,483,551.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61,786,693.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37,209,546.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30,338,390.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Add: Current year operating lease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242,905.00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 Depreciation on leased asset =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117,973.92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2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Adjusted Operating Income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66,584,736.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49,483,551.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61,786,693.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37,334,478.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30,502,993.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Finance costs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42,912,246.63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39,193,211.44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32,229,014.52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21,779,443.40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9,488,088.37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Interest from lease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81,107.07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53,832.40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Profit Before Bonus CSR &amp; Tax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23,672,489.89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10,290,340.18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29,557,679.20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15,473,927.56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20,961,072.92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Provisions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Staff Bonus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396,737.00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201,771.00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591,153.58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309,478.55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419,221.46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Corporate Social Responsibility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196,404.00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99,887.00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286,912.00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154,739.28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209,610.73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Profit Before Tax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23,079,348.89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9,988,682.18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28,679,613.62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15,009,709.74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20,332,240.73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Income Tax Expense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0.35%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0.67%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0.42%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3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tax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</a:t>
                      </a:r>
                      <a:endParaRPr sz="12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100,378.65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100,565.06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85,395.41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4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Profit for the year</a:t>
                      </a:r>
                      <a:endParaRPr sz="1200"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23,079,348.89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9,988,682.18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28,579,234.97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14,909,144.68</a:t>
                      </a:r>
                      <a:endParaRPr sz="12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20,246,845.32</a:t>
                      </a:r>
                      <a:endParaRPr sz="1200" b="1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4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9"/>
          <p:cNvGraphicFramePr/>
          <p:nvPr/>
        </p:nvGraphicFramePr>
        <p:xfrm>
          <a:off x="167131" y="802775"/>
          <a:ext cx="8664125" cy="155752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492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1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ASSETS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2075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2076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2077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2078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32 nd Ashadh 2079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Non-Current Assets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Leased Asset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589,869.62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391,508.38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Assets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Prepaid lease payment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242,905.00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50" name="Google Shape;250;p39"/>
          <p:cNvGraphicFramePr/>
          <p:nvPr/>
        </p:nvGraphicFramePr>
        <p:xfrm>
          <a:off x="167131" y="2364885"/>
          <a:ext cx="8664125" cy="159562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47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5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1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EQUITY AND LIABILITIES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Liabilities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Non-Current Liabilities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Lease Liability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589,869.62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391,508.38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Assets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Portion of lease liability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242,905.00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1" name="Google Shape;251;p39"/>
          <p:cNvSpPr/>
          <p:nvPr/>
        </p:nvSpPr>
        <p:spPr>
          <a:xfrm>
            <a:off x="0" y="5022675"/>
            <a:ext cx="9144000" cy="174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40"/>
          <p:cNvGraphicFramePr/>
          <p:nvPr/>
        </p:nvGraphicFramePr>
        <p:xfrm>
          <a:off x="0" y="1686900"/>
          <a:ext cx="9143975" cy="268224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319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9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52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Forecast of 5 Years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0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1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2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3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4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5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Profit from Operation (EBIT)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30,338,390.70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56,276,781.23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59,955,771.21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63,156,942.21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66,299,159.11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69,385,421.86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Add: Current year operating lease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242,904.67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99,653.20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87,607.21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77,017.33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67,707.54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59,523.11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 Depreciation on leased asset 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78,301.68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Adjusted Operating Income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30,502,993.69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56,298,132.75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59,965,076.74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63,155,657.86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66,288,564.97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69,366,643.29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7" name="Google Shape;257;p40"/>
          <p:cNvSpPr txBox="1"/>
          <p:nvPr/>
        </p:nvSpPr>
        <p:spPr>
          <a:xfrm>
            <a:off x="1425188" y="678675"/>
            <a:ext cx="633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Forecasted Income Statement</a:t>
            </a:r>
            <a:endParaRPr sz="27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41"/>
          <p:cNvGraphicFramePr/>
          <p:nvPr/>
        </p:nvGraphicFramePr>
        <p:xfrm>
          <a:off x="52388" y="1378750"/>
          <a:ext cx="9039250" cy="324916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24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7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7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7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9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9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Assumption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2075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2076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2077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31st Ashad 2078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 at 32 nd Ashadh 2079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Assets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Days Sales Outstanding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243.0566461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306.8616842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146.4353104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263.4250953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208.5215571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233.6600586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Days Inventory Held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20.26375389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10.94468891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11.67871818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10.93541427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13.45564381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Other current assets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19.76%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25.02%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28.10%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53.79%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32.21%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31.78%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Liabilities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Account Payable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17.5956497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22.66843334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50.17990376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218.9702211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52.31305695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50.17990376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Other current liabilities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1.13%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1.25%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1.14%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1.84%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1.61%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1.39%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63" name="Google Shape;263;p41"/>
          <p:cNvSpPr txBox="1"/>
          <p:nvPr/>
        </p:nvSpPr>
        <p:spPr>
          <a:xfrm>
            <a:off x="1821650" y="416725"/>
            <a:ext cx="536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alatino"/>
                <a:ea typeface="Palatino"/>
                <a:cs typeface="Palatino"/>
                <a:sym typeface="Palatino"/>
              </a:rPr>
              <a:t>Change in Working Capital</a:t>
            </a:r>
            <a:endParaRPr sz="30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0" y="0"/>
            <a:ext cx="485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Forecasted Current Assets and Current Liabilities</a:t>
            </a:r>
            <a:endParaRPr/>
          </a:p>
        </p:txBody>
      </p:sp>
      <p:graphicFrame>
        <p:nvGraphicFramePr>
          <p:cNvPr id="269" name="Google Shape;269;p42"/>
          <p:cNvGraphicFramePr/>
          <p:nvPr>
            <p:extLst>
              <p:ext uri="{D42A27DB-BD31-4B8C-83A1-F6EECF244321}">
                <p14:modId xmlns:p14="http://schemas.microsoft.com/office/powerpoint/2010/main" val="2424364705"/>
              </p:ext>
            </p:extLst>
          </p:nvPr>
        </p:nvGraphicFramePr>
        <p:xfrm>
          <a:off x="474250" y="763500"/>
          <a:ext cx="8466850" cy="389534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41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39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</a:t>
                      </a:r>
                      <a:endParaRPr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2079-80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2080-81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2081-82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2082-83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2083-84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Assets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Inventories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294247.868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303259.6815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310747.5749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318235.4683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325723.3616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Trade Receivables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64375834.46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66347447.78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67985656.37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69623864.96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71262073.55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Other Current Assets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31516897.8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32482153.41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33284181.89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34086210.37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34888238.85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45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Liabilities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Trade payables</a:t>
                      </a:r>
                      <a:endParaRPr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1097333.573</a:t>
                      </a:r>
                      <a:endParaRPr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1130941.176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1158865.649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1186790.123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1214714.596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Other Current Liabilities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1381740.524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1424058.546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1459220.486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1494382.425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1529544.365</a:t>
                      </a: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43"/>
          <p:cNvGraphicFramePr/>
          <p:nvPr>
            <p:extLst>
              <p:ext uri="{D42A27DB-BD31-4B8C-83A1-F6EECF244321}">
                <p14:modId xmlns:p14="http://schemas.microsoft.com/office/powerpoint/2010/main" val="3302113117"/>
              </p:ext>
            </p:extLst>
          </p:nvPr>
        </p:nvGraphicFramePr>
        <p:xfrm>
          <a:off x="217716" y="256532"/>
          <a:ext cx="8571725" cy="443788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300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Working capital adjustments: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2079-80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2080-81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2081-82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2082-83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2083-84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(Increase)/ Decrease in Trade receivables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-9809285.379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-1971613.325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-1638208.587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-1638208.587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-1638208.587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(Increase)/ Decrease in other current assets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30,048,406.01</a:t>
                      </a:r>
                      <a:endParaRPr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-965255.6145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-802028.4794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-802028.4794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-802028.4794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(Increase)/ Decrease in Inventories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-31516897.8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-9011.813549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-7487.893371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-7487.893371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-7487.893371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Increase / (Decrease) in trade payables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-264,579.15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33607.6031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27924.47348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27924.47348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27924.47348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Increase / (Decrease) in other current liabilities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-137,261.13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42318.02275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35161.93941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35161.93941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35161.93941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Net Change in (operating) working capital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-11679617.44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-2869955.127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-2384638.547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-2384638.547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-2384638.547</a:t>
                      </a:r>
                      <a:endParaRPr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-113377" y="-108225"/>
            <a:ext cx="2890800" cy="5360100"/>
          </a:xfrm>
          <a:prstGeom prst="rect">
            <a:avLst/>
          </a:prstGeom>
          <a:solidFill>
            <a:srgbClr val="FFB92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/>
          <p:nvPr/>
        </p:nvSpPr>
        <p:spPr>
          <a:xfrm rot="5400000">
            <a:off x="6424037" y="2414214"/>
            <a:ext cx="5430977" cy="315074"/>
          </a:xfrm>
          <a:custGeom>
            <a:avLst/>
            <a:gdLst/>
            <a:ahLst/>
            <a:cxnLst/>
            <a:rect l="l" t="t" r="r" b="b"/>
            <a:pathLst>
              <a:path w="10861953" h="802736" extrusionOk="0">
                <a:moveTo>
                  <a:pt x="0" y="0"/>
                </a:moveTo>
                <a:lnTo>
                  <a:pt x="10861954" y="0"/>
                </a:lnTo>
                <a:lnTo>
                  <a:pt x="10861954" y="802736"/>
                </a:lnTo>
                <a:lnTo>
                  <a:pt x="0" y="802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69" t="-308531" r="-7089" b="-1042425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-459812" y="1875838"/>
            <a:ext cx="34551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Economy</a:t>
            </a:r>
            <a:br>
              <a:rPr lang="en" sz="40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en" sz="40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ANALYSIS </a:t>
            </a:r>
            <a:endParaRPr sz="40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847900" y="4822875"/>
            <a:ext cx="3296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2837550" y="428938"/>
            <a:ext cx="60207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alatino"/>
              <a:buChar char="➢"/>
            </a:pP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Growth rate target for the upcoming fiscal year- </a:t>
            </a:r>
            <a:r>
              <a:rPr lang="en" sz="1500" b="1" u="sng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6% </a:t>
            </a:r>
            <a:endParaRPr sz="1500" b="1" u="sng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alatino"/>
              <a:buChar char="➢"/>
            </a:pP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To keep inflation at or below </a:t>
            </a:r>
            <a:r>
              <a:rPr lang="en" sz="1500" b="1" u="sng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6.5%</a:t>
            </a:r>
            <a:endParaRPr sz="1500" b="1" u="sng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alatino"/>
              <a:buChar char="➢"/>
            </a:pPr>
            <a:r>
              <a:rPr lang="en" sz="1500" b="1" u="sng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Rs. 87.45 billion</a:t>
            </a: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of the total budget  for the development of the energy, water resources, and irrigation sectors </a:t>
            </a:r>
            <a:endParaRPr sz="15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alatino"/>
              <a:buChar char="➢"/>
            </a:pP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Value added to the GDP - Increased by 2.57% in FY 2020/21</a:t>
            </a:r>
            <a:b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</a:b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                               - Expected to increase to 36.67% in FY 21/22                           </a:t>
            </a:r>
            <a:endParaRPr sz="15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alatino"/>
              <a:buChar char="➢"/>
            </a:pPr>
            <a:r>
              <a:rPr lang="en" sz="15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900 MW of electricity to be added to the national transmission system </a:t>
            </a:r>
            <a:endParaRPr sz="15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44"/>
          <p:cNvGraphicFramePr/>
          <p:nvPr/>
        </p:nvGraphicFramePr>
        <p:xfrm>
          <a:off x="771950" y="1272700"/>
          <a:ext cx="7791250" cy="265633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44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2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5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7C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2079-80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2080-81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2081-82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2082-83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2083-84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Revenue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99,183,833.74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102,221,497.95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104,745,485.55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107,269,473.16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109,793,460.76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Depreciation Charges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216,706.86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205,090.58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194,096.99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183,692.69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173,846.09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Property Plant and Equipment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776,475.63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734,853.73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695,462.91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658,183.58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622,902.56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CAPEX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172,727.50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163,468.68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154,706.17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146,413.36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138,565.07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0" name="Google Shape;280;p44"/>
          <p:cNvSpPr txBox="1"/>
          <p:nvPr/>
        </p:nvSpPr>
        <p:spPr>
          <a:xfrm>
            <a:off x="2472875" y="445588"/>
            <a:ext cx="404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"/>
                <a:ea typeface="Palatino"/>
                <a:cs typeface="Palatino"/>
                <a:sym typeface="Palatino"/>
              </a:rPr>
              <a:t>CAPEX</a:t>
            </a:r>
            <a:endParaRPr sz="30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45"/>
          <p:cNvGraphicFramePr/>
          <p:nvPr/>
        </p:nvGraphicFramePr>
        <p:xfrm>
          <a:off x="646750" y="1358025"/>
          <a:ext cx="7516175" cy="146989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753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2072/73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2075/76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2076/77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2077/78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2078/79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Interest Coverage Ratio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1.552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1.263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1.917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3.215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Median of Interest Coverage Ratio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1.714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EBIT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66,584,736.52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49,483,551.62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61,786,693.72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37,334,478.04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30,502,993.69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Finance Cost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42912246.63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39193211.44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32229014.52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21779443.4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9488088.37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86" name="Google Shape;286;p45"/>
          <p:cNvGraphicFramePr/>
          <p:nvPr/>
        </p:nvGraphicFramePr>
        <p:xfrm>
          <a:off x="2806200" y="2991700"/>
          <a:ext cx="3371850" cy="132969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Median Interest Coverage Ratio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1.714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Bond Rating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B2/B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Default Spread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5.26%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Risk Free Rate (Rf)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8.49%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Debt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13.75%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7" name="Google Shape;287;p45"/>
          <p:cNvSpPr txBox="1">
            <a:spLocks noGrp="1"/>
          </p:cNvSpPr>
          <p:nvPr>
            <p:ph type="ctrTitle" idx="4294967295"/>
          </p:nvPr>
        </p:nvSpPr>
        <p:spPr>
          <a:xfrm>
            <a:off x="348175" y="277925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Palatino"/>
                <a:ea typeface="Palatino"/>
                <a:cs typeface="Palatino"/>
                <a:sym typeface="Palatino"/>
              </a:rPr>
              <a:t>Cost of Debt</a:t>
            </a:r>
            <a:endParaRPr sz="5000" b="1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6"/>
          <p:cNvGraphicFramePr/>
          <p:nvPr/>
        </p:nvGraphicFramePr>
        <p:xfrm>
          <a:off x="2667000" y="473875"/>
          <a:ext cx="3810000" cy="397459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&gt;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≤ to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Rating is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Spread is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-100000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D2/D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20.00%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0.649999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C2/C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17.50%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0.799999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Ca2/CC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15.78%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1.249999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Caa/CCC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11.57%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B3/B-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7.37%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1.749999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B2/B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5.26%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1.999999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B1/B+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4.55%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2.2499999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Ba2/BB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3.13%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2.25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2.49999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Ba1/BB+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2.42%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2.999999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Baa2/BBB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2.00%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4.249999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A3/A-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1.62%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4.25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5.499999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A2/A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1.42%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6.499999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A1/A+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1.23%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8.499999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Aa2/AA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0.85%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100000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Aaa/AAA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0.69%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93" name="Google Shape;293;p46"/>
          <p:cNvSpPr txBox="1"/>
          <p:nvPr/>
        </p:nvSpPr>
        <p:spPr>
          <a:xfrm>
            <a:off x="2661750" y="4436275"/>
            <a:ext cx="389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latin typeface="Palatino"/>
                <a:ea typeface="Palatino"/>
                <a:cs typeface="Palatino"/>
                <a:sym typeface="Palatino"/>
              </a:rPr>
              <a:t>Default Spread Reference</a:t>
            </a:r>
            <a:endParaRPr sz="1500" b="1" i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7"/>
          <p:cNvGraphicFramePr/>
          <p:nvPr>
            <p:extLst>
              <p:ext uri="{D42A27DB-BD31-4B8C-83A1-F6EECF244321}">
                <p14:modId xmlns:p14="http://schemas.microsoft.com/office/powerpoint/2010/main" val="2625392100"/>
              </p:ext>
            </p:extLst>
          </p:nvPr>
        </p:nvGraphicFramePr>
        <p:xfrm>
          <a:off x="62675" y="1130432"/>
          <a:ext cx="8991600" cy="363474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9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2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67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Coefficients</a:t>
                      </a:r>
                      <a:endParaRPr sz="1000" i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Error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 Stat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P-value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Lower 95%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Upper 95%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Lower 95%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Upper 95%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Intercept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0.1912220183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0.9999999946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-0.3938291157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0.3938291157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-0.3938291157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0.3938291157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BOD members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-0.1063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0.2227664448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-0.4772121425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0.6373565402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-0.56510293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0.3524892251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-0.56510293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0.3524892251</a:t>
                      </a:r>
                      <a:endParaRPr sz="10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Proportion of executives in BOD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0.0124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0.1956082737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0.06337972602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0.9499681723</a:t>
                      </a:r>
                      <a:endParaRPr sz="1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-0.3904651788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0.4152603764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-0.3904651788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0.4152603764</a:t>
                      </a:r>
                      <a:endParaRPr sz="10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Proportion of independent members in BOD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0.0484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0.2205963439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0.2195695828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0.8279893082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-0.4058904239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0.5027629183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-0.4058904239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0.5027629183</a:t>
                      </a:r>
                      <a:endParaRPr sz="10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Proportion of women in BOD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-0.2723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0.2026259749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-1.344015794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0.191014292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-0.6896485143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0.1449834931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-0.6896485143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0.1449834931</a:t>
                      </a:r>
                      <a:endParaRPr sz="10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Insider trading circular trading and cornering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0.0577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0.2041943803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0.2823648019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0.779988347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-0.3628888893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0.4782035008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-0.3628888893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0.4782035008</a:t>
                      </a:r>
                      <a:endParaRPr sz="1000" dirty="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9" name="Google Shape;299;p47"/>
          <p:cNvSpPr txBox="1"/>
          <p:nvPr/>
        </p:nvSpPr>
        <p:spPr>
          <a:xfrm>
            <a:off x="1221575" y="488625"/>
            <a:ext cx="667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alatino"/>
                <a:ea typeface="Palatino"/>
                <a:cs typeface="Palatino"/>
                <a:sym typeface="Palatino"/>
              </a:rPr>
              <a:t>Corporate Governance Adjustments</a:t>
            </a:r>
            <a:endParaRPr sz="23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8"/>
          <p:cNvGraphicFramePr/>
          <p:nvPr/>
        </p:nvGraphicFramePr>
        <p:xfrm>
          <a:off x="166200" y="91450"/>
          <a:ext cx="8811575" cy="490118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250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8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7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Company Name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Levered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Beta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Total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Equity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Total Debt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(total liabilities)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Debt/equity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Marginal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Rate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Cash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Firm Value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Cash/Firm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Arun Valley Hydropower Development Co. Ltd.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1879860.44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1272854.18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0.6771003596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146800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3152714.62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4.66%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Balephi Hydropower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1734086.62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1648293.507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0.9505254743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37765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3382380.127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1.12%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Chhyangdi Hydropower Ltd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0.23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380474.07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885723.79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2.327947841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5516.58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1266197.86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0.44%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Ghalemdi Hydro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505996.46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976044.93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1.928956044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231.64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1482041.39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0.02%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Himalayan Power Partner Ltd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1065417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278969.413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0.2618405873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11627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1344386.413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0.86%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Himalayan Urja Bikas Company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962829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98378.96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0.1021769805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1681.74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1061207.96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0.16%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Kalika power Company Ltd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819482.88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386873.36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0.4720944994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38603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1206356.24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Liberty Energy Company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1320616.76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4686461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3.548691143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19117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6007077.76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0.32%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Mountain Hydro Nepal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1254228.44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3349087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2.670236851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5869.32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4603315.44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0.13%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Ngadi Group Power Ltd.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790384.29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949103.822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1.200813116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163015.07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1739488.112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9.37%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Nyadi Hydropower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1.45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1414604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4786632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3.383725764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20964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6201236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0.34%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Panchakanya Mai Hydropower Ltd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863367.78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2987609.401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3.460413361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3150.17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3850977.181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0.08%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Sanima Mai Hydropower Ltd.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4015676.75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1711282.793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0.4261505344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73083.26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5726959.543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1.28%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Sanjen Jalavidhyut Company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3072000.39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6898976.32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2.245760236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121731.77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9970976.71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1.22%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Samling Power Company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567978.81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1794775.811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3.159934454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9703.61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2362754.621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0.41%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Shiva Shree Hydropower Limited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1.10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1131131.14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341345.614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0.3017736865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134591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1472476.754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9.14%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United Modi Hydropower Ltd.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1.30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1241822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1112356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0.8957451229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3266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2354178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0.14%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Universal Power Company Ltd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1.22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2248468.84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1548677.12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0.6887696607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10992.66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3797145.96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0.29%</a:t>
                      </a:r>
                      <a:endParaRPr sz="1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1.16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1.594591984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1.84%</a:t>
                      </a:r>
                      <a:endParaRPr sz="10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9"/>
          <p:cNvGraphicFramePr/>
          <p:nvPr/>
        </p:nvGraphicFramePr>
        <p:xfrm>
          <a:off x="859625" y="1447800"/>
          <a:ext cx="3268500" cy="2474976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08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 industry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1.16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D/E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1.594591984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Unlevered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0.5108989452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Cash/Firm Value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0.01842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Cash adjusted Unlevered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0.5204877279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10" name="Google Shape;310;p49"/>
          <p:cNvGraphicFramePr/>
          <p:nvPr/>
        </p:nvGraphicFramePr>
        <p:xfrm>
          <a:off x="5051575" y="1428750"/>
          <a:ext cx="3152775" cy="324916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03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 NHDL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Business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0.5204877279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Cash/Firm Ratio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0.0001930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Unlevered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0.5205881821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Debt/Equity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0.5840467863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Rate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0.11%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Levered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0.8242972975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CG Adjusted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0.8820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11" name="Google Shape;311;p49"/>
          <p:cNvSpPr txBox="1"/>
          <p:nvPr/>
        </p:nvSpPr>
        <p:spPr>
          <a:xfrm>
            <a:off x="2404600" y="385775"/>
            <a:ext cx="420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latino"/>
                <a:ea typeface="Palatino"/>
                <a:cs typeface="Palatino"/>
                <a:sym typeface="Palatino"/>
              </a:rPr>
              <a:t>For BETA Calculation</a:t>
            </a:r>
            <a:endParaRPr sz="20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ctrTitle" idx="4294967295"/>
          </p:nvPr>
        </p:nvSpPr>
        <p:spPr>
          <a:xfrm>
            <a:off x="348175" y="277925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alatino"/>
                <a:ea typeface="Palatino"/>
                <a:cs typeface="Palatino"/>
                <a:sym typeface="Palatino"/>
              </a:rPr>
              <a:t>Cost of Equity</a:t>
            </a:r>
            <a:endParaRPr sz="500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317" name="Google Shape;317;p50"/>
          <p:cNvGraphicFramePr/>
          <p:nvPr>
            <p:extLst>
              <p:ext uri="{D42A27DB-BD31-4B8C-83A1-F6EECF244321}">
                <p14:modId xmlns:p14="http://schemas.microsoft.com/office/powerpoint/2010/main" val="2503320649"/>
              </p:ext>
            </p:extLst>
          </p:nvPr>
        </p:nvGraphicFramePr>
        <p:xfrm>
          <a:off x="588925" y="1186375"/>
          <a:ext cx="8039100" cy="298399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tc rowSpan="10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Equity for next 5 Years</a:t>
                      </a:r>
                      <a:endParaRPr b="1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Equity for Terminal Value</a:t>
                      </a:r>
                      <a:endParaRPr b="1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Risk Free Rate (Rf)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8.49%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Risk Free Rate (Rf)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6.50%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Market Return (Rm)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Market Return (Rm)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C7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Market Risk Premium (Rm-Rf)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3.51%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Market Risk Premium (Rm-Rf)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5.50%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Unadjusted Beta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0.8243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Unadjusted Beta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0.8243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Adjusted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0.882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Adjusted Beta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Equity (Ke)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11.59%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Equity (Ke)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11.35%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51"/>
          <p:cNvGraphicFramePr/>
          <p:nvPr/>
        </p:nvGraphicFramePr>
        <p:xfrm>
          <a:off x="666725" y="1701625"/>
          <a:ext cx="3648075" cy="198424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69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 Effective Tax Rate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0.42%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Liability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85,395.41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on other sources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on Sale of Electricity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Income from Sale of Electricity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99.55%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Income from Other Sources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0.45%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Weighted Marginal Tax Rate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0.11%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23" name="Google Shape;323;p51"/>
          <p:cNvGraphicFramePr/>
          <p:nvPr/>
        </p:nvGraphicFramePr>
        <p:xfrm>
          <a:off x="4742975" y="2992250"/>
          <a:ext cx="3648075" cy="26593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69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rate for the forecasted period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10.00%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4" name="Google Shape;324;p51"/>
          <p:cNvGraphicFramePr/>
          <p:nvPr/>
        </p:nvGraphicFramePr>
        <p:xfrm>
          <a:off x="4742975" y="2154550"/>
          <a:ext cx="3648075" cy="28346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69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Tax rate for terminal value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5" name="Google Shape;325;p51"/>
          <p:cNvSpPr txBox="1"/>
          <p:nvPr/>
        </p:nvSpPr>
        <p:spPr>
          <a:xfrm>
            <a:off x="2701050" y="604375"/>
            <a:ext cx="374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latino"/>
                <a:ea typeface="Palatino"/>
                <a:cs typeface="Palatino"/>
                <a:sym typeface="Palatino"/>
              </a:rPr>
              <a:t>Tax calculations </a:t>
            </a:r>
            <a:endParaRPr sz="20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ctrTitle" idx="4294967295"/>
          </p:nvPr>
        </p:nvSpPr>
        <p:spPr>
          <a:xfrm>
            <a:off x="348175" y="277925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Palatino"/>
                <a:ea typeface="Palatino"/>
                <a:cs typeface="Palatino"/>
                <a:sym typeface="Palatino"/>
              </a:rPr>
              <a:t>Cost of Capital</a:t>
            </a:r>
            <a:endParaRPr sz="5000" b="1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331" name="Google Shape;331;p52"/>
          <p:cNvGraphicFramePr/>
          <p:nvPr/>
        </p:nvGraphicFramePr>
        <p:xfrm>
          <a:off x="701563" y="1849085"/>
          <a:ext cx="7813800" cy="1550425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089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8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Particulars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at 31st Ashad 2075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at 31st Ashad 2076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at 31st Ashad 2077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at 31st Ashad 2078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at 32 nd Ashadh 2079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Book Value of Debt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370,411,969.58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330,845,021.00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270,999,571.00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241,189,669.00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192,960,603.80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Book Value of Equity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270,726,557.91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280,715,240.09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309,305,477.29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322,129,548.86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341,181,646.24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of debt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57.77%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46.70%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42.82%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36.13%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of Equity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42.23%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53.30%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57.18%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63.87%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ctrTitle" idx="4294967295"/>
          </p:nvPr>
        </p:nvSpPr>
        <p:spPr>
          <a:xfrm>
            <a:off x="311700" y="135150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Palatino"/>
                <a:ea typeface="Palatino"/>
                <a:cs typeface="Palatino"/>
                <a:sym typeface="Palatino"/>
              </a:rPr>
              <a:t>Cost of Capital</a:t>
            </a:r>
            <a:endParaRPr sz="5000" b="1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337" name="Google Shape;337;p53"/>
          <p:cNvGraphicFramePr/>
          <p:nvPr/>
        </p:nvGraphicFramePr>
        <p:xfrm>
          <a:off x="266325" y="992600"/>
          <a:ext cx="8611350" cy="407974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210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Shares Outstanding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3199300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Value of Equity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1119755000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Price of July 17, 2022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Interest Expense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42,912,246.63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39,193,211.44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32,229,014.52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21,860,550.47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9,541,920.77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Debt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13.75%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Value of Debt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69395787.44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Value of debt with lease capitalization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69787295.82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of Debt (Market Value)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5.87%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of Equity (Market Value)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94.13%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Capital (for the next 5 years)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11.632%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 for terminal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Capital (for terminal value)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11.330%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6253198" y="-108300"/>
            <a:ext cx="2890800" cy="5360100"/>
          </a:xfrm>
          <a:prstGeom prst="rect">
            <a:avLst/>
          </a:prstGeom>
          <a:solidFill>
            <a:srgbClr val="FFB92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971038" y="1850138"/>
            <a:ext cx="34551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Industry</a:t>
            </a:r>
            <a:endParaRPr sz="40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ANALYSIS</a:t>
            </a:r>
            <a:endParaRPr sz="40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847900" y="4822875"/>
            <a:ext cx="3296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09700" y="475275"/>
            <a:ext cx="6043500" cy="4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➢"/>
            </a:pP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Nepal has a hydropower potential of 42,000 (MW) that is economically feasible</a:t>
            </a: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➢"/>
            </a:pP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largest and smallest hydropower- Upper Tamakoshi (456 MW) and Syange Khola (0.183 MW) respectively</a:t>
            </a:r>
            <a:b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</a:b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➢"/>
            </a:pP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As per 2021/2022 annual report of </a:t>
            </a:r>
            <a:r>
              <a:rPr lang="en" sz="16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NEA</a:t>
            </a: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, </a:t>
            </a:r>
            <a:b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</a:b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        </a:t>
            </a:r>
            <a:r>
              <a:rPr lang="en" sz="16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Annual National Energy Demand</a:t>
            </a: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- 10,686.17 MWh</a:t>
            </a:r>
            <a:b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</a:b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        </a:t>
            </a:r>
            <a:r>
              <a:rPr lang="en" sz="16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Total Exported Energy (Annual)</a:t>
            </a: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- 493.6 GWh</a:t>
            </a: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Challenges</a:t>
            </a: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➢"/>
            </a:pP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Industry faces a huge systematic risk from climate changes which have an impact on this sector.</a:t>
            </a: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 rot="5400000">
            <a:off x="-2692838" y="2414201"/>
            <a:ext cx="5430977" cy="315074"/>
          </a:xfrm>
          <a:custGeom>
            <a:avLst/>
            <a:gdLst/>
            <a:ahLst/>
            <a:cxnLst/>
            <a:rect l="l" t="t" r="r" b="b"/>
            <a:pathLst>
              <a:path w="10861953" h="802736" extrusionOk="0">
                <a:moveTo>
                  <a:pt x="0" y="0"/>
                </a:moveTo>
                <a:lnTo>
                  <a:pt x="10861954" y="0"/>
                </a:lnTo>
                <a:lnTo>
                  <a:pt x="10861954" y="802736"/>
                </a:lnTo>
                <a:lnTo>
                  <a:pt x="0" y="802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69" t="-308531" r="-7089" b="-1042425"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title"/>
          </p:nvPr>
        </p:nvSpPr>
        <p:spPr>
          <a:xfrm>
            <a:off x="311700" y="118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alatino"/>
                <a:ea typeface="Palatino"/>
                <a:cs typeface="Palatino"/>
                <a:sym typeface="Palatino"/>
              </a:rPr>
              <a:t>Sustainable growth rate(g)</a:t>
            </a:r>
            <a:r>
              <a:rPr lang="en" b="1"/>
              <a:t> </a:t>
            </a:r>
            <a:endParaRPr b="1"/>
          </a:p>
        </p:txBody>
      </p:sp>
      <p:graphicFrame>
        <p:nvGraphicFramePr>
          <p:cNvPr id="343" name="Google Shape;343;p54"/>
          <p:cNvGraphicFramePr/>
          <p:nvPr>
            <p:extLst>
              <p:ext uri="{D42A27DB-BD31-4B8C-83A1-F6EECF244321}">
                <p14:modId xmlns:p14="http://schemas.microsoft.com/office/powerpoint/2010/main" val="3972726309"/>
              </p:ext>
            </p:extLst>
          </p:nvPr>
        </p:nvGraphicFramePr>
        <p:xfrm>
          <a:off x="1322588" y="644571"/>
          <a:ext cx="6666050" cy="304800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1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2074/75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2075/76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2076/77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l Y 2077-078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l Y 2078-079</a:t>
                      </a:r>
                      <a:endParaRPr sz="12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Dividend paid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41052632.000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22031578.95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Dividend payout ratio(DPR)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2.754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1.088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Retention ratio(RR)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-1.754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-0.088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Return on equity(ROE)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0.085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0.036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0.092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0.046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0.059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Sustainable growth rate(SGR) (ROE*RR)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0.085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0.036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0.092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-0.081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-0.005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 SGR from the financial data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2.54%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Proposed SGR for the company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4.00%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44" name="Google Shape;344;p54"/>
          <p:cNvGraphicFramePr/>
          <p:nvPr>
            <p:extLst>
              <p:ext uri="{D42A27DB-BD31-4B8C-83A1-F6EECF244321}">
                <p14:modId xmlns:p14="http://schemas.microsoft.com/office/powerpoint/2010/main" val="1442486037"/>
              </p:ext>
            </p:extLst>
          </p:nvPr>
        </p:nvGraphicFramePr>
        <p:xfrm>
          <a:off x="0" y="3871650"/>
          <a:ext cx="9144000" cy="79781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3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4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8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90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7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38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53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139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2017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2018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2019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2020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2021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2022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2023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2024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2025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2026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2027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2028</a:t>
                      </a:r>
                      <a:endParaRPr sz="1300" b="1">
                        <a:solidFill>
                          <a:schemeClr val="lt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A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Real GDP growth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9.00%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7.60%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6.70%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-2.40%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4.20%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5.80%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4.40%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5.10%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5.20%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5.10%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45" name="Google Shape;345;p54"/>
          <p:cNvSpPr txBox="1"/>
          <p:nvPr/>
        </p:nvSpPr>
        <p:spPr>
          <a:xfrm>
            <a:off x="2082573" y="4640793"/>
            <a:ext cx="609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1F1F1F"/>
                </a:solidFill>
                <a:highlight>
                  <a:srgbClr val="FFFFFF"/>
                </a:highlight>
                <a:latin typeface="Palatino"/>
                <a:ea typeface="Palatino"/>
                <a:cs typeface="Palatino"/>
                <a:sym typeface="Palatino"/>
              </a:rPr>
              <a:t>IMF Historical and Forecasted growth rate for Nepal</a:t>
            </a:r>
            <a:endParaRPr sz="2000" b="1" dirty="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5"/>
          <p:cNvGraphicFramePr/>
          <p:nvPr>
            <p:extLst>
              <p:ext uri="{D42A27DB-BD31-4B8C-83A1-F6EECF244321}">
                <p14:modId xmlns:p14="http://schemas.microsoft.com/office/powerpoint/2010/main" val="1473045764"/>
              </p:ext>
            </p:extLst>
          </p:nvPr>
        </p:nvGraphicFramePr>
        <p:xfrm>
          <a:off x="72737" y="61202"/>
          <a:ext cx="9000258" cy="522427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918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8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0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7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0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99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064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Forecast of 5 Years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Terminal Value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0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1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2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3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4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 5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Terminal Value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NOPAT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30,417,598.28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50,668,319.48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53,968,569.07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56,840,092.08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59,659,708.47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62,429,978.96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Terminal Growth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rate @ 4%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Add: Non cash expenses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Depreciation Charges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308,246.73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295,008.53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283,392.26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272,398.66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261,994.36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252,147.77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Amortization of intangible assets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27,896,258.62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23,773,209.76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22,564,132.59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21,416,547.64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20,327,327.50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19,293,503.80</a:t>
                      </a:r>
                      <a:endParaRPr sz="11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Less: Capex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128,681.50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172,727.50</a:t>
                      </a:r>
                      <a:endParaRPr sz="11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163,468.68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154,706.17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146,413.36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138,565.07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Add/Less: Change in </a:t>
                      </a:r>
                      <a:b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Working Capital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5,316,652.95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-11,679,617.44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-2,869,955.13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-2,384,638.55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-2,384,638.55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-2,384,638.55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Free Cash flow to firm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53,176,769.18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86,243,427.71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79,522,580.36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80,758,970.76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82,487,255.52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84,221,704.00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773,073,582.24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capital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11.712%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11.330%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Terminal Growth rate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4.00%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Cost of equity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11.59%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11.35%</a:t>
                      </a:r>
                      <a:endParaRPr sz="11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Discounting Factor</a:t>
                      </a: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1.00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0.90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0.80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0.72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0.64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0.57</a:t>
                      </a:r>
                      <a:endParaRPr sz="1100" b="1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PV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53,176,769.18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77,201,759.87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63,722,505.96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57,928,775.66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52,965,322.37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48,409,431.35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PV of terminal cash flow to firm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444351642.5</a:t>
                      </a:r>
                      <a:endParaRPr sz="11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025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/>
        </p:nvSpPr>
        <p:spPr>
          <a:xfrm>
            <a:off x="2108838" y="578650"/>
            <a:ext cx="447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alatino"/>
                <a:ea typeface="Palatino"/>
                <a:cs typeface="Palatino"/>
                <a:sym typeface="Palatino"/>
              </a:rPr>
              <a:t>DCF Valuation</a:t>
            </a:r>
            <a:endParaRPr sz="2600" b="1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356" name="Google Shape;356;p56"/>
          <p:cNvGraphicFramePr/>
          <p:nvPr/>
        </p:nvGraphicFramePr>
        <p:xfrm>
          <a:off x="2091688" y="1420825"/>
          <a:ext cx="4509125" cy="286512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Sum of PV of FCFF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300,227,795.21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PV of Terminal Value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444,351,642.50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Enterprise Value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744,579,437.71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Add: Cash and Cash Equivalent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104,184.90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Less: Debt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69,787,295.82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Equity Value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674,896,326.79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Number of Shares Outstanding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3,199,300.00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Intrinsic Value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232.76</a:t>
                      </a:r>
                      <a:endParaRPr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7"/>
          <p:cNvPicPr preferRelativeResize="0"/>
          <p:nvPr/>
        </p:nvPicPr>
        <p:blipFill rotWithShape="1">
          <a:blip r:embed="rId3">
            <a:alphaModFix/>
          </a:blip>
          <a:srcRect l="1516" t="6480"/>
          <a:stretch/>
        </p:blipFill>
        <p:spPr>
          <a:xfrm>
            <a:off x="83325" y="1657000"/>
            <a:ext cx="8946801" cy="21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7"/>
          <p:cNvSpPr txBox="1"/>
          <p:nvPr/>
        </p:nvSpPr>
        <p:spPr>
          <a:xfrm>
            <a:off x="2018100" y="685000"/>
            <a:ext cx="5107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Hammersmith One"/>
                <a:ea typeface="Hammersmith One"/>
                <a:cs typeface="Hammersmith One"/>
                <a:sym typeface="Hammersmith One"/>
              </a:rPr>
              <a:t>Sensitivity Analysis</a:t>
            </a:r>
            <a:endParaRPr sz="3200" b="1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58"/>
          <p:cNvGraphicFramePr/>
          <p:nvPr>
            <p:extLst>
              <p:ext uri="{D42A27DB-BD31-4B8C-83A1-F6EECF244321}">
                <p14:modId xmlns:p14="http://schemas.microsoft.com/office/powerpoint/2010/main" val="1123992598"/>
              </p:ext>
            </p:extLst>
          </p:nvPr>
        </p:nvGraphicFramePr>
        <p:xfrm>
          <a:off x="1004886" y="1069087"/>
          <a:ext cx="7134225" cy="369112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Current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Share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Enterprise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Market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Symbol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Company Name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Price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Count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Value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Cap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NHDL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Nepal Hydro Developer Limited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3,199,300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1,312,219,910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1,119,755,000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SPDL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4444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Synergy Power Development Ltd.</a:t>
                      </a:r>
                      <a:endParaRPr sz="1200">
                        <a:solidFill>
                          <a:srgbClr val="444444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337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8,065,750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3,446,933,730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2,718,157,750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RURU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4444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Ru Ru Jalbidhyut Pariyojana Limited</a:t>
                      </a:r>
                      <a:endParaRPr sz="1200">
                        <a:solidFill>
                          <a:srgbClr val="444444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761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4,484,761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3,605,753,414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3,412,903,121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4444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Panchthar Power Company Limited</a:t>
                      </a:r>
                      <a:endParaRPr sz="1200">
                        <a:solidFill>
                          <a:srgbClr val="444444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286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9,625,000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3,960,685,422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2,752,750,000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RADHI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4444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Radhi Bidyut Company Ltd</a:t>
                      </a:r>
                      <a:endParaRPr sz="1200">
                        <a:solidFill>
                          <a:srgbClr val="444444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568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6,464,046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3,853,978,647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3,671,578,128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KPCL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4444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Kalika power Company Ltd</a:t>
                      </a:r>
                      <a:endParaRPr sz="1200">
                        <a:solidFill>
                          <a:srgbClr val="444444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379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6,900,000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2,807,564,910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2,615,100,000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68" name="Google Shape;368;p58"/>
          <p:cNvSpPr txBox="1"/>
          <p:nvPr/>
        </p:nvSpPr>
        <p:spPr>
          <a:xfrm>
            <a:off x="2469599" y="426950"/>
            <a:ext cx="4204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Palatino"/>
                <a:ea typeface="Palatino"/>
                <a:cs typeface="Palatino"/>
                <a:sym typeface="Palatino"/>
              </a:rPr>
              <a:t>Relative Valuation</a:t>
            </a:r>
            <a:endParaRPr sz="2500" b="1" dirty="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59"/>
          <p:cNvGraphicFramePr/>
          <p:nvPr>
            <p:extLst>
              <p:ext uri="{D42A27DB-BD31-4B8C-83A1-F6EECF244321}">
                <p14:modId xmlns:p14="http://schemas.microsoft.com/office/powerpoint/2010/main" val="4045673482"/>
              </p:ext>
            </p:extLst>
          </p:nvPr>
        </p:nvGraphicFramePr>
        <p:xfrm>
          <a:off x="1066800" y="659575"/>
          <a:ext cx="7010400" cy="391210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00025"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Revenue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EBITDA</a:t>
                      </a:r>
                      <a:endParaRPr sz="1200" b="1" u="sng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Net Income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Symbol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76/77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NHDL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105,015,894.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82200737.03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94627582.17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65122189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58464593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14876703.56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20153676.33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SPDL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236,249,923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201,755,501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208,491,222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158,762,911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159,314,719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85,825,757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43,476,546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RURU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146,692,602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149,626,443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161,622,841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98,923,571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112,374,445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71,317,827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92,837,617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399,286,524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318,663,798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403,069,309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239,746,731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216,610,377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-45,064,295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116,938,755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RADHI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160,329,323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129,699,114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134,964,795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103,578,138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96,728,662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61,683,914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102,290,789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KPCL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181,128,093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189,583,070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199,690,358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166,841,030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163,952,479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80,568,059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81,128,267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60"/>
          <p:cNvGraphicFramePr/>
          <p:nvPr/>
        </p:nvGraphicFramePr>
        <p:xfrm>
          <a:off x="1238250" y="756750"/>
          <a:ext cx="6667500" cy="3174492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Trading Multiples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EV / Revenue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EV / EBITDA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 / E</a:t>
                      </a:r>
                      <a:endParaRPr sz="12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Symbol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77/78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78/79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NHDL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16.0x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13.9x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CAC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20.2x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D7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22.4x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75.3x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55.6x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SPDL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21.7x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21.6x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A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31.7x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RURU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24.1x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B2E0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22.3x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AFDFC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36.4x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60BF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A2DA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47.9x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36.8x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12.4x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9.8x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18.3x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-61.1x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67C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RADHI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29.7x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73C7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28.6x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37.2x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39.8x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B8E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35.9x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DF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KPCL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14.8x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2BE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14.1x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16.8x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17.1x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32.5x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32.2x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Mean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19.6x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18.3x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25.7x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25.8x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22.1x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38.2x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Median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17.1x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16.5x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21.7x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21.6x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32.5x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35.9x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61"/>
          <p:cNvGraphicFramePr/>
          <p:nvPr/>
        </p:nvGraphicFramePr>
        <p:xfrm>
          <a:off x="1481138" y="602450"/>
          <a:ext cx="6181725" cy="1700784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2078/79 Trading Multiple</a:t>
                      </a:r>
                      <a:endParaRPr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Calculating Implied Share Price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Revenue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EBITDA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P/E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Minimum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9.8x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17.1x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23.5x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Mean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18.3x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25.8x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38.2x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Median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16.5x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21.6x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35.9x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Maximum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28.6x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39.8x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62.5x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84" name="Google Shape;384;p61"/>
          <p:cNvGraphicFramePr/>
          <p:nvPr/>
        </p:nvGraphicFramePr>
        <p:xfrm>
          <a:off x="1481138" y="2788425"/>
          <a:ext cx="6181725" cy="159562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Implied Share Price</a:t>
                      </a:r>
                      <a:endParaRPr sz="1300" b="1" u="sng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Calculating Implied Share Price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Revenue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EBITDA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Net Income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Minimum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230.48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252.77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153.25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Mean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479.83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411.22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248.62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Median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428.84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335.22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233.67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Maximum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784.44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667.94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Rs 407.01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/>
          <p:nvPr/>
        </p:nvSpPr>
        <p:spPr>
          <a:xfrm>
            <a:off x="0" y="0"/>
            <a:ext cx="9144000" cy="131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2"/>
          <p:cNvSpPr txBox="1"/>
          <p:nvPr/>
        </p:nvSpPr>
        <p:spPr>
          <a:xfrm>
            <a:off x="805500" y="258600"/>
            <a:ext cx="76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>
                <a:latin typeface="Hammersmith One"/>
                <a:ea typeface="Hammersmith One"/>
                <a:cs typeface="Hammersmith One"/>
                <a:sym typeface="Hammersmith One"/>
              </a:rPr>
              <a:t>Implication of this Valuation</a:t>
            </a:r>
            <a:endParaRPr sz="4000" b="1" i="1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651750" y="2217750"/>
            <a:ext cx="78405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Since the market is valuing the company above the intrinsic value, the strategy for the CFO would be to continue with the current financial strategy.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/>
          <p:nvPr/>
        </p:nvSpPr>
        <p:spPr>
          <a:xfrm>
            <a:off x="1328375" y="1266275"/>
            <a:ext cx="6825300" cy="726900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rgbClr val="F99B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Probable manipulation of Financial Statements</a:t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endParaRPr sz="1700"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B7B7B7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397" name="Google Shape;397;p63"/>
          <p:cNvSpPr txBox="1"/>
          <p:nvPr/>
        </p:nvSpPr>
        <p:spPr>
          <a:xfrm>
            <a:off x="2328150" y="398600"/>
            <a:ext cx="448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alatino"/>
                <a:ea typeface="Palatino"/>
                <a:cs typeface="Palatino"/>
                <a:sym typeface="Palatino"/>
              </a:rPr>
              <a:t>Limitations </a:t>
            </a:r>
            <a:endParaRPr sz="26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98" name="Google Shape;398;p63"/>
          <p:cNvSpPr/>
          <p:nvPr/>
        </p:nvSpPr>
        <p:spPr>
          <a:xfrm>
            <a:off x="1328375" y="2445263"/>
            <a:ext cx="6825300" cy="726900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rgbClr val="F99B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7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Unavailability of Credit ratings default spread for Nepali companies</a:t>
            </a: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700">
                <a:latin typeface="Palatino"/>
                <a:ea typeface="Palatino"/>
                <a:cs typeface="Palatino"/>
                <a:sym typeface="Palatino"/>
              </a:rPr>
            </a:br>
            <a:endParaRPr sz="1700"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>
              <a:solidFill>
                <a:srgbClr val="B7B7B7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99" name="Google Shape;399;p63"/>
          <p:cNvSpPr/>
          <p:nvPr/>
        </p:nvSpPr>
        <p:spPr>
          <a:xfrm>
            <a:off x="1328375" y="3624275"/>
            <a:ext cx="6825300" cy="726900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rgbClr val="F99B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5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5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5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5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500">
                <a:latin typeface="Palatino"/>
                <a:ea typeface="Palatino"/>
                <a:cs typeface="Palatino"/>
                <a:sym typeface="Palatino"/>
              </a:rPr>
            </a:br>
            <a:r>
              <a:rPr lang="en" sz="17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Unavailability of data for the closest peers while performing the relative valuation</a:t>
            </a:r>
            <a:r>
              <a:rPr lang="en" sz="1500">
                <a:latin typeface="Palatino"/>
                <a:ea typeface="Palatino"/>
                <a:cs typeface="Palatino"/>
                <a:sym typeface="Palatino"/>
              </a:rPr>
              <a:t/>
            </a:r>
            <a:br>
              <a:rPr lang="en" sz="1500">
                <a:latin typeface="Palatino"/>
                <a:ea typeface="Palatino"/>
                <a:cs typeface="Palatino"/>
                <a:sym typeface="Palatino"/>
              </a:rPr>
            </a:br>
            <a:endParaRPr sz="1500"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>
              <a:solidFill>
                <a:srgbClr val="B7B7B7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FFB92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752850" y="255442"/>
            <a:ext cx="73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Industry Analysis of Hydropower Sector</a:t>
            </a:r>
            <a:endParaRPr sz="2900" b="1">
              <a:solidFill>
                <a:schemeClr val="dk1"/>
              </a:solidFill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12038" y="1959900"/>
            <a:ext cx="254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alatino"/>
                <a:ea typeface="Palatino"/>
                <a:cs typeface="Palatino"/>
                <a:sym typeface="Palatino"/>
              </a:rPr>
              <a:t>Threat of New Entrants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15663" y="246567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High 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370475" y="2393613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8"/>
          <p:cNvSpPr txBox="1"/>
          <p:nvPr/>
        </p:nvSpPr>
        <p:spPr>
          <a:xfrm>
            <a:off x="1731063" y="3362700"/>
            <a:ext cx="254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alatino"/>
                <a:ea typeface="Palatino"/>
                <a:cs typeface="Palatino"/>
                <a:sym typeface="Palatino"/>
              </a:rPr>
              <a:t>Bargaining Power of Suppliers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62" name="Google Shape;162;p28"/>
          <p:cNvCxnSpPr/>
          <p:nvPr/>
        </p:nvCxnSpPr>
        <p:spPr>
          <a:xfrm>
            <a:off x="1917513" y="397468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8"/>
          <p:cNvSpPr txBox="1"/>
          <p:nvPr/>
        </p:nvSpPr>
        <p:spPr>
          <a:xfrm>
            <a:off x="1634625" y="4046738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Relatively Low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942694" y="3345000"/>
            <a:ext cx="25461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Bargaining Power of Buyers</a:t>
            </a:r>
            <a:endParaRPr sz="17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846256" y="4046750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High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66" name="Google Shape;166;p28"/>
          <p:cNvCxnSpPr/>
          <p:nvPr/>
        </p:nvCxnSpPr>
        <p:spPr>
          <a:xfrm>
            <a:off x="5129156" y="397468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8"/>
          <p:cNvSpPr txBox="1"/>
          <p:nvPr/>
        </p:nvSpPr>
        <p:spPr>
          <a:xfrm>
            <a:off x="3319713" y="1947225"/>
            <a:ext cx="254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alatino"/>
                <a:ea typeface="Palatino"/>
                <a:cs typeface="Palatino"/>
                <a:sym typeface="Palatino"/>
              </a:rPr>
              <a:t>Threat of Substitutes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223338" y="2453000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Relatively Low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3478150" y="238093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 txBox="1"/>
          <p:nvPr/>
        </p:nvSpPr>
        <p:spPr>
          <a:xfrm>
            <a:off x="6215713" y="1951050"/>
            <a:ext cx="254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alatino"/>
                <a:ea typeface="Palatino"/>
                <a:cs typeface="Palatino"/>
                <a:sym typeface="Palatino"/>
              </a:rPr>
              <a:t>Competitive Rivalry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6119338" y="245682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Low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6374150" y="2384763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/>
        </p:nvSpPr>
        <p:spPr>
          <a:xfrm>
            <a:off x="1485888" y="1960750"/>
            <a:ext cx="627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Palatino"/>
                <a:ea typeface="Palatino"/>
                <a:cs typeface="Palatino"/>
                <a:sym typeface="Palatino"/>
              </a:rPr>
              <a:t>Thank You 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1298700"/>
          </a:xfrm>
          <a:prstGeom prst="rect">
            <a:avLst/>
          </a:prstGeom>
          <a:solidFill>
            <a:srgbClr val="FFB92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739975" y="189142"/>
            <a:ext cx="7365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COMPANY ANALYSIS</a:t>
            </a:r>
            <a:br>
              <a:rPr lang="en" sz="26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en" sz="26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Nepal Hydro Developer Limited</a:t>
            </a:r>
            <a:endParaRPr sz="2700" b="1">
              <a:solidFill>
                <a:schemeClr val="dk1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90888" y="3553213"/>
            <a:ext cx="254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alatino"/>
                <a:ea typeface="Palatino"/>
                <a:cs typeface="Palatino"/>
                <a:sym typeface="Palatino"/>
              </a:rPr>
              <a:t>Business Model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80" name="Google Shape;180;p29"/>
          <p:cNvCxnSpPr/>
          <p:nvPr/>
        </p:nvCxnSpPr>
        <p:spPr>
          <a:xfrm>
            <a:off x="478288" y="395458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9"/>
          <p:cNvSpPr txBox="1"/>
          <p:nvPr/>
        </p:nvSpPr>
        <p:spPr>
          <a:xfrm>
            <a:off x="58700" y="4090575"/>
            <a:ext cx="3010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Build-Own-Operate_Transfer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295225" y="3543500"/>
            <a:ext cx="254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Revenue Model</a:t>
            </a:r>
            <a:endParaRPr sz="17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202506" y="409057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Sale of Electricity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3485406" y="395458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9"/>
          <p:cNvSpPr txBox="1"/>
          <p:nvPr/>
        </p:nvSpPr>
        <p:spPr>
          <a:xfrm>
            <a:off x="889500" y="1581625"/>
            <a:ext cx="7365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NHDL was established in 2006 to promote Nepal's hydropower industry through private investment. </a:t>
            </a:r>
            <a:b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</a:br>
            <a:r>
              <a:rPr lang="en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It became a public company in 2014 to facilitate public participation.</a:t>
            </a:r>
            <a:endParaRPr sz="16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299550" y="3553225"/>
            <a:ext cx="254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Life Cycle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203106" y="409057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latino"/>
                <a:ea typeface="Palatino"/>
                <a:cs typeface="Palatino"/>
                <a:sym typeface="Palatino"/>
              </a:rPr>
              <a:t>Mature Growth Phase</a:t>
            </a:r>
            <a:endParaRPr sz="1700"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6430056" y="3954588"/>
            <a:ext cx="2173200" cy="0"/>
          </a:xfrm>
          <a:prstGeom prst="straightConnector1">
            <a:avLst/>
          </a:prstGeom>
          <a:noFill/>
          <a:ln w="28575" cap="flat" cmpd="sng">
            <a:solidFill>
              <a:srgbClr val="FFB9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311700" y="342200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alatino"/>
                <a:ea typeface="Palatino"/>
                <a:cs typeface="Palatino"/>
                <a:sym typeface="Palatino"/>
              </a:rPr>
              <a:t>Revenue Forecast</a:t>
            </a:r>
            <a:endParaRPr sz="5000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194" name="Google Shape;194;p30"/>
          <p:cNvGraphicFramePr/>
          <p:nvPr>
            <p:extLst>
              <p:ext uri="{D42A27DB-BD31-4B8C-83A1-F6EECF244321}">
                <p14:modId xmlns:p14="http://schemas.microsoft.com/office/powerpoint/2010/main" val="1347802995"/>
              </p:ext>
            </p:extLst>
          </p:nvPr>
        </p:nvGraphicFramePr>
        <p:xfrm>
          <a:off x="311700" y="787690"/>
          <a:ext cx="8466375" cy="3359420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973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2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1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6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19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93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Targeted </a:t>
                      </a:r>
                      <a:b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revenue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Targeted</a:t>
                      </a:r>
                      <a:b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production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Year</a:t>
                      </a:r>
                      <a:b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Historical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Actual Revenue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Actual Production(KWH)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Capacity utilization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Per KWH price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 KWH Price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123007214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2074/75</a:t>
                      </a:r>
                      <a:endParaRPr sz="12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107255628.2</a:t>
                      </a: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17877620.44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87.19%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5.999435356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6.155126997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126893943.9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2075/76</a:t>
                      </a:r>
                      <a:endParaRPr sz="12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94038122.04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15194389.53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74.11%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6.189002977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137128730.8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2076/77</a:t>
                      </a:r>
                      <a:endParaRPr sz="12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104249652.9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15587137.46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76.02%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6.688184614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121695418.5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2077-078</a:t>
                      </a:r>
                      <a:endParaRPr sz="12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72296402.35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12180431.16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59.41%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5.935455108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122271593.8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2078-079</a:t>
                      </a:r>
                      <a:endParaRPr sz="12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94205884.24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15796928.81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77.05%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5.963556928</a:t>
                      </a: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78.59%</a:t>
                      </a:r>
                      <a:endParaRPr sz="12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5" name="Google Shape;195;p30"/>
          <p:cNvSpPr txBox="1"/>
          <p:nvPr/>
        </p:nvSpPr>
        <p:spPr>
          <a:xfrm>
            <a:off x="488100" y="4147110"/>
            <a:ext cx="81678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production capacity for the forecasted years are assumed to increase gradually because the power production has massively increased in the recent quarters i.e 59% to 77% in the latest fiscal year. </a:t>
            </a:r>
            <a:endParaRPr sz="1500" b="1" i="1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348175" y="406350"/>
            <a:ext cx="85206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alatino"/>
                <a:ea typeface="Palatino"/>
                <a:cs typeface="Palatino"/>
                <a:sym typeface="Palatino"/>
              </a:rPr>
              <a:t>Revenue Forecast</a:t>
            </a:r>
            <a:endParaRPr sz="5000"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201" name="Google Shape;201;p31"/>
          <p:cNvGraphicFramePr/>
          <p:nvPr>
            <p:extLst>
              <p:ext uri="{D42A27DB-BD31-4B8C-83A1-F6EECF244321}">
                <p14:modId xmlns:p14="http://schemas.microsoft.com/office/powerpoint/2010/main" val="3795801314"/>
              </p:ext>
            </p:extLst>
          </p:nvPr>
        </p:nvGraphicFramePr>
        <p:xfrm>
          <a:off x="979450" y="1672425"/>
          <a:ext cx="7258050" cy="317296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Forecasted Target revenue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Targeted production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Forecast years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Forecasted Actual revenue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Assumed production capacity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126199380.2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2079/80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99,183,833.74</a:t>
                      </a:r>
                      <a:endParaRPr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78.59%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126199380.2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2080/81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102,221,497.95</a:t>
                      </a:r>
                      <a:endParaRPr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81.00%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126199380.2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2081/82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104,745,485.55</a:t>
                      </a:r>
                      <a:endParaRPr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83.00%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126199380.2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2082/83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107,269,473.16</a:t>
                      </a:r>
                      <a:endParaRPr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85.00%</a:t>
                      </a:r>
                      <a:endParaRPr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126199380.2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20503131.82</a:t>
                      </a:r>
                      <a:endParaRPr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2083/84</a:t>
                      </a:r>
                      <a:endParaRPr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109,793,460.76</a:t>
                      </a:r>
                      <a:endParaRPr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87.00%</a:t>
                      </a:r>
                      <a:endParaRPr b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2" name="Google Shape;202;p31"/>
          <p:cNvSpPr txBox="1"/>
          <p:nvPr/>
        </p:nvSpPr>
        <p:spPr>
          <a:xfrm>
            <a:off x="979450" y="1179825"/>
            <a:ext cx="502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alatino"/>
                <a:ea typeface="Palatino"/>
                <a:cs typeface="Palatino"/>
                <a:sym typeface="Palatino"/>
              </a:rPr>
              <a:t>For forecasted period</a:t>
            </a:r>
            <a:endParaRPr sz="20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2"/>
          <p:cNvGraphicFramePr/>
          <p:nvPr/>
        </p:nvGraphicFramePr>
        <p:xfrm>
          <a:off x="607000" y="988250"/>
          <a:ext cx="8057175" cy="3912108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35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5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1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2074/75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2075/76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2076/77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Y 2077-078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Y 2078-079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3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Generation &amp; Distribution Expenses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7,191,705.23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7,058,152.08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6,614,534.03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6,538,302.09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9,502,372.29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Generation &amp; Distribution Expenses </a:t>
                      </a:r>
                      <a:b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(as per Revenue)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6.71%</a:t>
                      </a:r>
                      <a:endParaRPr sz="1300" b="1" dirty="0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7.51%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6.34%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9.04%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10.09%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7.94%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Employee Cost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9,847,775.68</a:t>
                      </a:r>
                      <a:endParaRPr sz="1300" dirty="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7,984,269.00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7,622,169.00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8,929,492.00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9,234,713.00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Employee Cost </a:t>
                      </a:r>
                      <a:b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(as per Revenue)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9.18%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8.49%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7.31%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12.35%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9.80%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9.43%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Administrative and other operating expenses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1,479,935.26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1,398,137.26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1,047,679.74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1,610,752.02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2,299,320.89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Administrative and other operating expenses </a:t>
                      </a:r>
                      <a:b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(as per Revenue)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1.38%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1.49%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1.00%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2.23%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2.44%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1.71%</a:t>
                      </a:r>
                      <a:endParaRPr sz="1300" b="1" dirty="0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8" name="Google Shape;208;p32"/>
          <p:cNvSpPr txBox="1"/>
          <p:nvPr/>
        </p:nvSpPr>
        <p:spPr>
          <a:xfrm>
            <a:off x="1543050" y="270025"/>
            <a:ext cx="618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Palatino"/>
                <a:ea typeface="Palatino"/>
                <a:cs typeface="Palatino"/>
                <a:sym typeface="Palatino"/>
              </a:rPr>
              <a:t>Assumptions for Income Statement Forecast </a:t>
            </a:r>
            <a:endParaRPr sz="21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3"/>
          <p:cNvGraphicFramePr/>
          <p:nvPr/>
        </p:nvGraphicFramePr>
        <p:xfrm>
          <a:off x="446975" y="637238"/>
          <a:ext cx="8250050" cy="3943176"/>
        </p:xfrm>
        <a:graphic>
          <a:graphicData uri="http://schemas.openxmlformats.org/drawingml/2006/table">
            <a:tbl>
              <a:tblPr>
                <a:noFill/>
                <a:tableStyleId>{1F97E493-FF6C-4587-9D0B-94CFC1698200}</a:tableStyleId>
              </a:tblPr>
              <a:tblGrid>
                <a:gridCol w="2321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8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8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22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1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Particulars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2074/75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2075/76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2076/77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FY 2077-078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 Y 2078-079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Average</a:t>
                      </a:r>
                      <a:endParaRPr sz="1200" b="1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Property Plant and Equipment</a:t>
                      </a:r>
                      <a:endParaRPr sz="1300" b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1,793,047.23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1,416,421.60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1,108,957.42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921,718.54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820,454.99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Depreciation Charges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463,940.98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397,127.22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311,464.18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253,343.88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229,945.05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Depreciation Charges </a:t>
                      </a:r>
                      <a:b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(as per property plant and equipment)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25.87%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28.04%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28.09%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27.49%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28.03%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27.91%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Intangible Assets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539,881,992.5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512,340,005.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484,788,011.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464,327,395.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438,121,521.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Amortization of intangible assets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27,804,009.24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27,719,737.4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31F20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27,633,353.7</a:t>
                      </a:r>
                      <a:endParaRPr sz="1300">
                        <a:solidFill>
                          <a:srgbClr val="231F20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27,659,300.0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27,896,258.6</a:t>
                      </a:r>
                      <a:endParaRPr sz="13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Amortization of intangible assets</a:t>
                      </a:r>
                      <a:b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</a:b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 (as per intangible assets)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5.15%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5.41%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5.70%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5.96%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6.37%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5.72%</a:t>
                      </a:r>
                      <a:endParaRPr sz="1300" b="1">
                        <a:solidFill>
                          <a:schemeClr val="dk1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2952</Words>
  <Application>Microsoft Office PowerPoint</Application>
  <PresentationFormat>On-screen Show (16:9)</PresentationFormat>
  <Paragraphs>1565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Hammersmith One</vt:lpstr>
      <vt:lpstr>Palatino</vt:lpstr>
      <vt:lpstr>Calibri</vt:lpstr>
      <vt:lpstr>Oi</vt:lpstr>
      <vt:lpstr>Times New Roman</vt:lpstr>
      <vt:lpstr>Simple Light</vt:lpstr>
      <vt:lpstr>Office Theme</vt:lpstr>
      <vt:lpstr>Nepal Hydro  Developer Limited</vt:lpstr>
      <vt:lpstr>PowerPoint Presentation</vt:lpstr>
      <vt:lpstr>PowerPoint Presentation</vt:lpstr>
      <vt:lpstr>PowerPoint Presentation</vt:lpstr>
      <vt:lpstr>PowerPoint Presentation</vt:lpstr>
      <vt:lpstr>Revenue Forecast</vt:lpstr>
      <vt:lpstr>Revenue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Debt </vt:lpstr>
      <vt:lpstr>PowerPoint Presentation</vt:lpstr>
      <vt:lpstr>PowerPoint Presentation</vt:lpstr>
      <vt:lpstr>PowerPoint Presentation</vt:lpstr>
      <vt:lpstr>PowerPoint Presentation</vt:lpstr>
      <vt:lpstr>Cost of Equity </vt:lpstr>
      <vt:lpstr>PowerPoint Presentation</vt:lpstr>
      <vt:lpstr>Cost of Capital</vt:lpstr>
      <vt:lpstr>Cost of Capital</vt:lpstr>
      <vt:lpstr>Sustainable growth rate(g)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 Hydro  Developer Limited</dc:title>
  <cp:lastModifiedBy>Microsoft account</cp:lastModifiedBy>
  <cp:revision>2</cp:revision>
  <dcterms:modified xsi:type="dcterms:W3CDTF">2023-06-21T05:19:40Z</dcterms:modified>
</cp:coreProperties>
</file>